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4" r:id="rId1"/>
  </p:sldMasterIdLst>
  <p:notesMasterIdLst>
    <p:notesMasterId r:id="rId22"/>
  </p:notesMasterIdLst>
  <p:handoutMasterIdLst>
    <p:handoutMasterId r:id="rId23"/>
  </p:handoutMasterIdLst>
  <p:sldIdLst>
    <p:sldId id="257" r:id="rId2"/>
    <p:sldId id="258" r:id="rId3"/>
    <p:sldId id="275" r:id="rId4"/>
    <p:sldId id="276" r:id="rId5"/>
    <p:sldId id="259" r:id="rId6"/>
    <p:sldId id="260" r:id="rId7"/>
    <p:sldId id="261" r:id="rId8"/>
    <p:sldId id="262" r:id="rId9"/>
    <p:sldId id="277" r:id="rId10"/>
    <p:sldId id="263" r:id="rId11"/>
    <p:sldId id="264" r:id="rId12"/>
    <p:sldId id="265" r:id="rId13"/>
    <p:sldId id="266" r:id="rId14"/>
    <p:sldId id="273" r:id="rId15"/>
    <p:sldId id="272" r:id="rId16"/>
    <p:sldId id="267" r:id="rId17"/>
    <p:sldId id="268" r:id="rId18"/>
    <p:sldId id="269" r:id="rId19"/>
    <p:sldId id="278" r:id="rId20"/>
    <p:sldId id="279" r:id="rId21"/>
  </p:sldIdLst>
  <p:sldSz cx="9144000" cy="6858000" type="screen4x3"/>
  <p:notesSz cx="6858000" cy="907732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00"/>
    <a:srgbClr val="000066"/>
    <a:srgbClr val="003366"/>
    <a:srgbClr val="FFCC99"/>
    <a:srgbClr val="0066FF"/>
    <a:srgbClr val="6600CC"/>
    <a:srgbClr val="FF33CC"/>
    <a:srgbClr val="666699"/>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97" autoAdjust="0"/>
    <p:restoredTop sz="71275" autoAdjust="0"/>
  </p:normalViewPr>
  <p:slideViewPr>
    <p:cSldViewPr>
      <p:cViewPr varScale="1">
        <p:scale>
          <a:sx n="56" d="100"/>
          <a:sy n="56" d="100"/>
        </p:scale>
        <p:origin x="2069"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390"/>
    </p:cViewPr>
  </p:sorterViewPr>
  <p:notesViewPr>
    <p:cSldViewPr>
      <p:cViewPr varScale="1">
        <p:scale>
          <a:sx n="54" d="100"/>
          <a:sy n="54" d="100"/>
        </p:scale>
        <p:origin x="-1854" y="-96"/>
      </p:cViewPr>
      <p:guideLst>
        <p:guide orient="horz" pos="28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4025"/>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26627" name="Rectangle 3"/>
          <p:cNvSpPr>
            <a:spLocks noGrp="1" noChangeArrowheads="1"/>
          </p:cNvSpPr>
          <p:nvPr>
            <p:ph type="dt" sz="quarter" idx="1"/>
          </p:nvPr>
        </p:nvSpPr>
        <p:spPr bwMode="auto">
          <a:xfrm>
            <a:off x="3886200" y="0"/>
            <a:ext cx="2971800" cy="454025"/>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26628" name="Rectangle 4"/>
          <p:cNvSpPr>
            <a:spLocks noGrp="1" noChangeArrowheads="1"/>
          </p:cNvSpPr>
          <p:nvPr>
            <p:ph type="ftr" sz="quarter" idx="2"/>
          </p:nvPr>
        </p:nvSpPr>
        <p:spPr bwMode="auto">
          <a:xfrm>
            <a:off x="0" y="8623300"/>
            <a:ext cx="2971800" cy="454025"/>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26629" name="Rectangle 5"/>
          <p:cNvSpPr>
            <a:spLocks noGrp="1" noChangeArrowheads="1"/>
          </p:cNvSpPr>
          <p:nvPr>
            <p:ph type="sldNum" sz="quarter" idx="3"/>
          </p:nvPr>
        </p:nvSpPr>
        <p:spPr bwMode="auto">
          <a:xfrm>
            <a:off x="3886200" y="8623300"/>
            <a:ext cx="2971800" cy="454025"/>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F2166E38-69B9-4101-A680-B22F1DA6B75F}" type="slidenum">
              <a:rPr lang="en-US"/>
              <a:pPr>
                <a:defRPr/>
              </a:pPr>
              <a:t>‹#›</a:t>
            </a:fld>
            <a:endParaRPr lang="en-US"/>
          </a:p>
        </p:txBody>
      </p:sp>
    </p:spTree>
    <p:extLst>
      <p:ext uri="{BB962C8B-B14F-4D97-AF65-F5344CB8AC3E}">
        <p14:creationId xmlns:p14="http://schemas.microsoft.com/office/powerpoint/2010/main" val="2993485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p:cNvSpPr>
            <a:spLocks noGrp="1" noChangeArrowheads="1"/>
          </p:cNvSpPr>
          <p:nvPr>
            <p:ph type="hdr" sz="quarter"/>
          </p:nvPr>
        </p:nvSpPr>
        <p:spPr bwMode="auto">
          <a:xfrm>
            <a:off x="0" y="0"/>
            <a:ext cx="2971800" cy="454025"/>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22531" name="Rectangle 1027"/>
          <p:cNvSpPr>
            <a:spLocks noGrp="1" noChangeArrowheads="1"/>
          </p:cNvSpPr>
          <p:nvPr>
            <p:ph type="dt" idx="1"/>
          </p:nvPr>
        </p:nvSpPr>
        <p:spPr bwMode="auto">
          <a:xfrm>
            <a:off x="3886200" y="0"/>
            <a:ext cx="2971800" cy="454025"/>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27652" name="Rectangle 1028"/>
          <p:cNvSpPr>
            <a:spLocks noGrp="1" noRot="1" noChangeAspect="1" noChangeArrowheads="1" noTextEdit="1"/>
          </p:cNvSpPr>
          <p:nvPr>
            <p:ph type="sldImg" idx="2"/>
          </p:nvPr>
        </p:nvSpPr>
        <p:spPr bwMode="auto">
          <a:xfrm>
            <a:off x="1160463" y="681038"/>
            <a:ext cx="4538662" cy="3403600"/>
          </a:xfrm>
          <a:prstGeom prst="rect">
            <a:avLst/>
          </a:prstGeom>
          <a:noFill/>
          <a:ln w="9525">
            <a:solidFill>
              <a:srgbClr val="000000"/>
            </a:solidFill>
            <a:miter lim="800000"/>
            <a:headEnd/>
            <a:tailEnd/>
          </a:ln>
        </p:spPr>
      </p:sp>
      <p:sp>
        <p:nvSpPr>
          <p:cNvPr id="22533" name="Rectangle 1029"/>
          <p:cNvSpPr>
            <a:spLocks noGrp="1" noChangeArrowheads="1"/>
          </p:cNvSpPr>
          <p:nvPr>
            <p:ph type="body" sz="quarter" idx="3"/>
          </p:nvPr>
        </p:nvSpPr>
        <p:spPr bwMode="auto">
          <a:xfrm>
            <a:off x="914400" y="4311650"/>
            <a:ext cx="5029200" cy="4084638"/>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1030"/>
          <p:cNvSpPr>
            <a:spLocks noGrp="1" noChangeArrowheads="1"/>
          </p:cNvSpPr>
          <p:nvPr>
            <p:ph type="ftr" sz="quarter" idx="4"/>
          </p:nvPr>
        </p:nvSpPr>
        <p:spPr bwMode="auto">
          <a:xfrm>
            <a:off x="0" y="8623300"/>
            <a:ext cx="2971800" cy="454025"/>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22535" name="Rectangle 1031"/>
          <p:cNvSpPr>
            <a:spLocks noGrp="1" noChangeArrowheads="1"/>
          </p:cNvSpPr>
          <p:nvPr>
            <p:ph type="sldNum" sz="quarter" idx="5"/>
          </p:nvPr>
        </p:nvSpPr>
        <p:spPr bwMode="auto">
          <a:xfrm>
            <a:off x="3886200" y="8623300"/>
            <a:ext cx="2971800" cy="454025"/>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4B21F7C2-F610-434D-82E6-94357E9DEAE9}" type="slidenum">
              <a:rPr lang="en-US"/>
              <a:pPr>
                <a:defRPr/>
              </a:pPr>
              <a:t>‹#›</a:t>
            </a:fld>
            <a:endParaRPr lang="en-US"/>
          </a:p>
        </p:txBody>
      </p:sp>
    </p:spTree>
    <p:extLst>
      <p:ext uri="{BB962C8B-B14F-4D97-AF65-F5344CB8AC3E}">
        <p14:creationId xmlns:p14="http://schemas.microsoft.com/office/powerpoint/2010/main" val="37836747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31"/>
          <p:cNvSpPr>
            <a:spLocks noGrp="1" noChangeArrowheads="1"/>
          </p:cNvSpPr>
          <p:nvPr>
            <p:ph type="sldNum" sz="quarter" idx="5"/>
          </p:nvPr>
        </p:nvSpPr>
        <p:spPr>
          <a:noFill/>
          <a:ln>
            <a:miter lim="800000"/>
            <a:headEnd/>
            <a:tailEnd/>
          </a:ln>
        </p:spPr>
        <p:txBody>
          <a:bodyPr/>
          <a:lstStyle/>
          <a:p>
            <a:fld id="{0ACED27E-A351-4048-8174-E7DF4680E629}" type="slidenum">
              <a:rPr lang="en-US" smtClean="0"/>
              <a:pPr/>
              <a:t>1</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20325412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031"/>
          <p:cNvSpPr>
            <a:spLocks noGrp="1" noChangeArrowheads="1"/>
          </p:cNvSpPr>
          <p:nvPr>
            <p:ph type="sldNum" sz="quarter" idx="5"/>
          </p:nvPr>
        </p:nvSpPr>
        <p:spPr>
          <a:noFill/>
          <a:ln>
            <a:miter lim="800000"/>
            <a:headEnd/>
            <a:tailEnd/>
          </a:ln>
        </p:spPr>
        <p:txBody>
          <a:bodyPr/>
          <a:lstStyle/>
          <a:p>
            <a:fld id="{BB26E778-90BA-40E8-BF50-A810F909A326}" type="slidenum">
              <a:rPr lang="en-US" smtClean="0"/>
              <a:pPr/>
              <a:t>13</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14400" y="4311650"/>
            <a:ext cx="5334000" cy="4084638"/>
          </a:xfrm>
          <a:noFill/>
        </p:spPr>
        <p:txBody>
          <a:bodyPr/>
          <a:lstStyle/>
          <a:p>
            <a:r>
              <a:rPr lang="en-US" sz="1800" dirty="0">
                <a:latin typeface="Arial" charset="0"/>
              </a:rPr>
              <a:t>1. How power is related to leadership?</a:t>
            </a:r>
            <a:r>
              <a:rPr lang="en-US" sz="1800" baseline="0" dirty="0">
                <a:latin typeface="Arial" charset="0"/>
              </a:rPr>
              <a:t> Or what is common in both? “Influence process”!</a:t>
            </a:r>
            <a:endParaRPr lang="en-US" sz="1800" dirty="0">
              <a:latin typeface="Arial" charset="0"/>
            </a:endParaRPr>
          </a:p>
        </p:txBody>
      </p:sp>
    </p:spTree>
    <p:extLst>
      <p:ext uri="{BB962C8B-B14F-4D97-AF65-F5344CB8AC3E}">
        <p14:creationId xmlns:p14="http://schemas.microsoft.com/office/powerpoint/2010/main" val="2494609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31"/>
          <p:cNvSpPr>
            <a:spLocks noGrp="1" noChangeArrowheads="1"/>
          </p:cNvSpPr>
          <p:nvPr>
            <p:ph type="sldNum" sz="quarter" idx="5"/>
          </p:nvPr>
        </p:nvSpPr>
        <p:spPr>
          <a:noFill/>
          <a:ln>
            <a:miter lim="800000"/>
            <a:headEnd/>
            <a:tailEnd/>
          </a:ln>
        </p:spPr>
        <p:txBody>
          <a:bodyPr/>
          <a:lstStyle/>
          <a:p>
            <a:fld id="{23A947A8-9E91-43ED-B66C-0164BC67C7A8}" type="slidenum">
              <a:rPr lang="en-US" smtClean="0"/>
              <a:pPr/>
              <a:t>14</a:t>
            </a:fld>
            <a:endParaRPr lang="en-US"/>
          </a:p>
        </p:txBody>
      </p:sp>
      <p:sp>
        <p:nvSpPr>
          <p:cNvPr id="38915" name="Rectangle 2"/>
          <p:cNvSpPr>
            <a:spLocks noGrp="1" noRot="1" noChangeAspect="1" noChangeArrowheads="1" noTextEdit="1"/>
          </p:cNvSpPr>
          <p:nvPr>
            <p:ph type="sldImg"/>
          </p:nvPr>
        </p:nvSpPr>
        <p:spPr>
          <a:solidFill>
            <a:srgbClr val="FFFFFF"/>
          </a:solidFill>
          <a:ln/>
        </p:spPr>
      </p:sp>
      <p:sp>
        <p:nvSpPr>
          <p:cNvPr id="38916" name="Rectangle 3"/>
          <p:cNvSpPr>
            <a:spLocks noGrp="1" noChangeArrowheads="1"/>
          </p:cNvSpPr>
          <p:nvPr>
            <p:ph type="body" idx="1"/>
          </p:nvPr>
        </p:nvSpPr>
        <p:spPr>
          <a:xfrm>
            <a:off x="914400" y="4311650"/>
            <a:ext cx="5334000" cy="4084638"/>
          </a:xfrm>
          <a:solidFill>
            <a:srgbClr val="FFFFFF"/>
          </a:solidFill>
          <a:ln>
            <a:solidFill>
              <a:srgbClr val="000000"/>
            </a:solidFill>
            <a:miter lim="800000"/>
            <a:headEnd/>
            <a:tailEnd/>
          </a:ln>
        </p:spPr>
        <p:txBody>
          <a:bodyPr/>
          <a:lstStyle/>
          <a:p>
            <a:endParaRPr lang="en-US" sz="1800">
              <a:latin typeface="Arial" charset="0"/>
            </a:endParaRPr>
          </a:p>
        </p:txBody>
      </p:sp>
    </p:spTree>
    <p:extLst>
      <p:ext uri="{BB962C8B-B14F-4D97-AF65-F5344CB8AC3E}">
        <p14:creationId xmlns:p14="http://schemas.microsoft.com/office/powerpoint/2010/main" val="8018213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a:noFill/>
          <a:ln>
            <a:miter lim="800000"/>
            <a:headEnd/>
            <a:tailEnd/>
          </a:ln>
        </p:spPr>
        <p:txBody>
          <a:bodyPr/>
          <a:lstStyle/>
          <a:p>
            <a:fld id="{2B8CB888-7C79-4AF0-B5E1-91BF06CD8AC5}" type="slidenum">
              <a:rPr lang="en-US" smtClean="0"/>
              <a:pPr/>
              <a:t>15</a:t>
            </a:fld>
            <a:endParaRPr lang="en-US"/>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xfrm>
            <a:off x="914400" y="4311650"/>
            <a:ext cx="5334000" cy="4084638"/>
          </a:xfrm>
          <a:solidFill>
            <a:srgbClr val="FFFFFF"/>
          </a:solidFill>
          <a:ln>
            <a:solidFill>
              <a:srgbClr val="000000"/>
            </a:solidFill>
            <a:miter lim="800000"/>
            <a:headEnd/>
            <a:tailEnd/>
          </a:ln>
        </p:spPr>
        <p:txBody>
          <a:bodyPr/>
          <a:lstStyle/>
          <a:p>
            <a:endParaRPr lang="en-US" sz="1800">
              <a:latin typeface="Arial" charset="0"/>
            </a:endParaRPr>
          </a:p>
        </p:txBody>
      </p:sp>
    </p:spTree>
    <p:extLst>
      <p:ext uri="{BB962C8B-B14F-4D97-AF65-F5344CB8AC3E}">
        <p14:creationId xmlns:p14="http://schemas.microsoft.com/office/powerpoint/2010/main" val="386413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a:ln>
            <a:miter lim="800000"/>
            <a:headEnd/>
            <a:tailEnd/>
          </a:ln>
        </p:spPr>
        <p:txBody>
          <a:bodyPr/>
          <a:lstStyle/>
          <a:p>
            <a:fld id="{012D21CB-D283-4BD9-98B6-9EF1E6C64D17}" type="slidenum">
              <a:rPr lang="en-US" smtClean="0"/>
              <a:pPr/>
              <a:t>16</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r>
              <a:rPr lang="en-US" sz="1800">
                <a:latin typeface="Helvetica" pitchFamily="34" charset="0"/>
                <a:cs typeface="Times New Roman" pitchFamily="18" charset="0"/>
              </a:rPr>
              <a:t> </a:t>
            </a:r>
            <a:endParaRPr lang="en-US" sz="1800">
              <a:latin typeface="Arial" charset="0"/>
            </a:endParaRPr>
          </a:p>
        </p:txBody>
      </p:sp>
    </p:spTree>
    <p:extLst>
      <p:ext uri="{BB962C8B-B14F-4D97-AF65-F5344CB8AC3E}">
        <p14:creationId xmlns:p14="http://schemas.microsoft.com/office/powerpoint/2010/main" val="646166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a:spLocks noGrp="1" noChangeArrowheads="1"/>
          </p:cNvSpPr>
          <p:nvPr>
            <p:ph type="sldNum" sz="quarter" idx="5"/>
          </p:nvPr>
        </p:nvSpPr>
        <p:spPr>
          <a:noFill/>
          <a:ln>
            <a:miter lim="800000"/>
            <a:headEnd/>
            <a:tailEnd/>
          </a:ln>
        </p:spPr>
        <p:txBody>
          <a:bodyPr/>
          <a:lstStyle/>
          <a:p>
            <a:fld id="{318CBF19-66ED-49E8-AD97-CFB1EC9672D0}" type="slidenum">
              <a:rPr lang="en-US" smtClean="0"/>
              <a:pPr/>
              <a:t>17</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990600" y="4311650"/>
            <a:ext cx="4953000" cy="4084638"/>
          </a:xfrm>
          <a:noFill/>
        </p:spPr>
        <p:txBody>
          <a:bodyPr/>
          <a:lstStyle/>
          <a:p>
            <a:pPr marL="228600" indent="-228600">
              <a:buAutoNum type="arabicPeriod"/>
            </a:pPr>
            <a:r>
              <a:rPr lang="en-US" baseline="0" dirty="0">
                <a:latin typeface="Helvetica" pitchFamily="34" charset="0"/>
                <a:cs typeface="Times New Roman" pitchFamily="18" charset="0"/>
              </a:rPr>
              <a:t>Common in Leadership and Management: influence, working with people, goal achievement. </a:t>
            </a:r>
            <a:r>
              <a:rPr lang="en-US" dirty="0">
                <a:latin typeface="Helvetica" pitchFamily="34" charset="0"/>
                <a:cs typeface="Times New Roman" pitchFamily="18" charset="0"/>
              </a:rPr>
              <a:t>   </a:t>
            </a:r>
          </a:p>
          <a:p>
            <a:pPr marL="228600" indent="-228600">
              <a:buAutoNum type="arabicPeriod"/>
            </a:pPr>
            <a:r>
              <a:rPr lang="en-US" dirty="0">
                <a:latin typeface="Helvetica" pitchFamily="34" charset="0"/>
                <a:cs typeface="Times New Roman" pitchFamily="18" charset="0"/>
              </a:rPr>
              <a:t>Management without leadership: results in ‘stifling and bureaucratic’ ,</a:t>
            </a:r>
            <a:r>
              <a:rPr lang="en-US" baseline="0" dirty="0">
                <a:latin typeface="Helvetica" pitchFamily="34" charset="0"/>
                <a:cs typeface="Times New Roman" pitchFamily="18" charset="0"/>
              </a:rPr>
              <a:t> on opposite, outcome can be meaningless or misdirected. </a:t>
            </a:r>
            <a:endParaRPr lang="en-US" dirty="0">
              <a:latin typeface="Helvetica" pitchFamily="34" charset="0"/>
              <a:cs typeface="Times New Roman" pitchFamily="18" charset="0"/>
            </a:endParaRPr>
          </a:p>
        </p:txBody>
      </p:sp>
    </p:spTree>
    <p:extLst>
      <p:ext uri="{BB962C8B-B14F-4D97-AF65-F5344CB8AC3E}">
        <p14:creationId xmlns:p14="http://schemas.microsoft.com/office/powerpoint/2010/main" val="28722536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31"/>
          <p:cNvSpPr>
            <a:spLocks noGrp="1" noChangeArrowheads="1"/>
          </p:cNvSpPr>
          <p:nvPr>
            <p:ph type="sldNum" sz="quarter" idx="5"/>
          </p:nvPr>
        </p:nvSpPr>
        <p:spPr>
          <a:noFill/>
          <a:ln>
            <a:miter lim="800000"/>
            <a:headEnd/>
            <a:tailEnd/>
          </a:ln>
        </p:spPr>
        <p:txBody>
          <a:bodyPr/>
          <a:lstStyle/>
          <a:p>
            <a:fld id="{A6D6CEF0-B22C-4783-AC5A-1306D4B0C836}" type="slidenum">
              <a:rPr lang="en-US" smtClean="0"/>
              <a:pPr/>
              <a:t>18</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r>
              <a:rPr lang="en-US">
                <a:latin typeface="Helvetica" pitchFamily="34" charset="0"/>
              </a:rPr>
              <a:t>   </a:t>
            </a:r>
            <a:endParaRPr lang="en-US" sz="1600">
              <a:latin typeface="Helvetica" pitchFamily="34" charset="0"/>
              <a:cs typeface="Times New Roman" pitchFamily="18" charset="0"/>
            </a:endParaRPr>
          </a:p>
        </p:txBody>
      </p:sp>
    </p:spTree>
    <p:extLst>
      <p:ext uri="{BB962C8B-B14F-4D97-AF65-F5344CB8AC3E}">
        <p14:creationId xmlns:p14="http://schemas.microsoft.com/office/powerpoint/2010/main" val="465118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1"/>
          <p:cNvSpPr>
            <a:spLocks noGrp="1" noChangeArrowheads="1"/>
          </p:cNvSpPr>
          <p:nvPr>
            <p:ph type="sldNum" sz="quarter" idx="5"/>
          </p:nvPr>
        </p:nvSpPr>
        <p:spPr>
          <a:noFill/>
          <a:ln>
            <a:miter lim="800000"/>
            <a:headEnd/>
            <a:tailEnd/>
          </a:ln>
        </p:spPr>
        <p:txBody>
          <a:bodyPr/>
          <a:lstStyle/>
          <a:p>
            <a:fld id="{458AF803-CB88-4A58-B7A9-CA41C6DBE7F3}" type="slidenum">
              <a:rPr lang="en-US" smtClean="0"/>
              <a:pPr/>
              <a:t>2</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marL="228600" indent="-228600">
              <a:buFont typeface="+mj-lt"/>
              <a:buAutoNum type="arabicPeriod"/>
            </a:pPr>
            <a:r>
              <a:rPr lang="en-US" dirty="0"/>
              <a:t>Importance</a:t>
            </a:r>
            <a:r>
              <a:rPr lang="en-US" baseline="0" dirty="0"/>
              <a:t> of leadership/why do you need leadership</a:t>
            </a:r>
          </a:p>
          <a:p>
            <a:pPr marL="0" indent="0">
              <a:buFont typeface="+mj-lt"/>
              <a:buNone/>
            </a:pPr>
            <a:r>
              <a:rPr lang="en-US" baseline="0" dirty="0"/>
              <a:t>Leadership is a way to improve personal, social, and professional lives. Therefore, corporations seek those with leadership ability because they believe they bring special assets to their organizations, and ultimately improve the bottom line. </a:t>
            </a:r>
            <a:endParaRPr lang="en-US" dirty="0"/>
          </a:p>
        </p:txBody>
      </p:sp>
    </p:spTree>
    <p:extLst>
      <p:ext uri="{BB962C8B-B14F-4D97-AF65-F5344CB8AC3E}">
        <p14:creationId xmlns:p14="http://schemas.microsoft.com/office/powerpoint/2010/main" val="1479957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31"/>
          <p:cNvSpPr>
            <a:spLocks noGrp="1" noChangeArrowheads="1"/>
          </p:cNvSpPr>
          <p:nvPr>
            <p:ph type="sldNum" sz="quarter" idx="5"/>
          </p:nvPr>
        </p:nvSpPr>
        <p:spPr>
          <a:noFill/>
          <a:ln>
            <a:miter lim="800000"/>
            <a:headEnd/>
            <a:tailEnd/>
          </a:ln>
        </p:spPr>
        <p:txBody>
          <a:bodyPr/>
          <a:lstStyle/>
          <a:p>
            <a:fld id="{F11B1540-FAE0-49CA-B41E-9A9C3091CFCD}" type="slidenum">
              <a:rPr lang="en-US" smtClean="0"/>
              <a:pPr/>
              <a:t>5</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533400" y="4311650"/>
            <a:ext cx="5867400" cy="4084638"/>
          </a:xfrm>
          <a:noFill/>
        </p:spPr>
        <p:txBody>
          <a:bodyPr/>
          <a:lstStyle/>
          <a:p>
            <a:pPr marL="228600" indent="-228600">
              <a:buFontTx/>
              <a:buAutoNum type="arabicPeriod"/>
            </a:pPr>
            <a:r>
              <a:rPr lang="en-US" sz="1600" dirty="0"/>
              <a:t>Leader at center of group change &amp; activity – represents the “will” of the group</a:t>
            </a:r>
          </a:p>
          <a:p>
            <a:pPr marL="228600" indent="-228600">
              <a:buFontTx/>
              <a:buAutoNum type="arabicPeriod"/>
            </a:pPr>
            <a:endParaRPr lang="en-US" sz="1600" dirty="0"/>
          </a:p>
          <a:p>
            <a:pPr marL="228600" indent="-228600">
              <a:buFontTx/>
              <a:buAutoNum type="arabicPeriod"/>
            </a:pPr>
            <a:r>
              <a:rPr lang="en-US" sz="1600" dirty="0"/>
              <a:t> combo of special traits/characteristics  - allows them to affect others to accomplish tasks.</a:t>
            </a:r>
          </a:p>
          <a:p>
            <a:pPr marL="228600" indent="-228600"/>
            <a:endParaRPr lang="en-US" sz="1600" dirty="0"/>
          </a:p>
          <a:p>
            <a:pPr marL="228600" indent="-228600"/>
            <a:r>
              <a:rPr lang="en-US" sz="1600" dirty="0"/>
              <a:t>3. Things leaders do that bring about change</a:t>
            </a:r>
          </a:p>
          <a:p>
            <a:pPr marL="228600" indent="-228600"/>
            <a:endParaRPr lang="en-US" sz="1600" dirty="0"/>
          </a:p>
          <a:p>
            <a:pPr marL="228600" indent="-228600"/>
            <a:r>
              <a:rPr lang="en-US" sz="1600" dirty="0"/>
              <a:t>4. Leaders have power and use it to cause change</a:t>
            </a:r>
          </a:p>
          <a:p>
            <a:pPr marL="228600" indent="-228600"/>
            <a:endParaRPr lang="en-US" sz="1600" dirty="0"/>
          </a:p>
          <a:p>
            <a:pPr marL="228600" indent="-228600"/>
            <a:r>
              <a:rPr lang="en-US" sz="1600" dirty="0"/>
              <a:t>5. In helping group members achieve their goals/meet needs</a:t>
            </a:r>
          </a:p>
          <a:p>
            <a:pPr marL="228600" indent="-228600"/>
            <a:endParaRPr lang="en-US" dirty="0"/>
          </a:p>
          <a:p>
            <a:pPr marL="228600" indent="-228600">
              <a:buFontTx/>
              <a:buAutoNum type="arabicPeriod"/>
            </a:pPr>
            <a:endParaRPr lang="en-US" dirty="0"/>
          </a:p>
        </p:txBody>
      </p:sp>
    </p:spTree>
    <p:extLst>
      <p:ext uri="{BB962C8B-B14F-4D97-AF65-F5344CB8AC3E}">
        <p14:creationId xmlns:p14="http://schemas.microsoft.com/office/powerpoint/2010/main" val="199858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31"/>
          <p:cNvSpPr>
            <a:spLocks noGrp="1" noChangeArrowheads="1"/>
          </p:cNvSpPr>
          <p:nvPr>
            <p:ph type="sldNum" sz="quarter" idx="5"/>
          </p:nvPr>
        </p:nvSpPr>
        <p:spPr>
          <a:noFill/>
          <a:ln>
            <a:miter lim="800000"/>
            <a:headEnd/>
            <a:tailEnd/>
          </a:ln>
        </p:spPr>
        <p:txBody>
          <a:bodyPr/>
          <a:lstStyle/>
          <a:p>
            <a:fld id="{FD00FC3D-4A72-4D21-B7FC-885ABF622848}" type="slidenum">
              <a:rPr lang="en-US" smtClean="0"/>
              <a:pPr/>
              <a:t>6</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marL="228600" indent="-228600"/>
            <a:endParaRPr lang="en-US" sz="1800"/>
          </a:p>
        </p:txBody>
      </p:sp>
    </p:spTree>
    <p:extLst>
      <p:ext uri="{BB962C8B-B14F-4D97-AF65-F5344CB8AC3E}">
        <p14:creationId xmlns:p14="http://schemas.microsoft.com/office/powerpoint/2010/main" val="71855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31"/>
          <p:cNvSpPr>
            <a:spLocks noGrp="1" noChangeArrowheads="1"/>
          </p:cNvSpPr>
          <p:nvPr>
            <p:ph type="sldNum" sz="quarter" idx="5"/>
          </p:nvPr>
        </p:nvSpPr>
        <p:spPr>
          <a:noFill/>
          <a:ln>
            <a:miter lim="800000"/>
            <a:headEnd/>
            <a:tailEnd/>
          </a:ln>
        </p:spPr>
        <p:txBody>
          <a:bodyPr/>
          <a:lstStyle/>
          <a:p>
            <a:fld id="{15F1C9DE-68B7-4B92-A1F2-14A99D098876}" type="slidenum">
              <a:rPr lang="en-US" smtClean="0"/>
              <a:pPr/>
              <a:t>7</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914400" y="4311650"/>
            <a:ext cx="5486400" cy="4084638"/>
          </a:xfrm>
          <a:noFill/>
        </p:spPr>
        <p:txBody>
          <a:bodyPr/>
          <a:lstStyle/>
          <a:p>
            <a:pPr marL="228600" indent="-228600"/>
            <a:endParaRPr lang="en-US"/>
          </a:p>
        </p:txBody>
      </p:sp>
    </p:spTree>
    <p:extLst>
      <p:ext uri="{BB962C8B-B14F-4D97-AF65-F5344CB8AC3E}">
        <p14:creationId xmlns:p14="http://schemas.microsoft.com/office/powerpoint/2010/main" val="1661202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31"/>
          <p:cNvSpPr>
            <a:spLocks noGrp="1" noChangeArrowheads="1"/>
          </p:cNvSpPr>
          <p:nvPr>
            <p:ph type="sldNum" sz="quarter" idx="5"/>
          </p:nvPr>
        </p:nvSpPr>
        <p:spPr>
          <a:noFill/>
          <a:ln>
            <a:miter lim="800000"/>
            <a:headEnd/>
            <a:tailEnd/>
          </a:ln>
        </p:spPr>
        <p:txBody>
          <a:bodyPr/>
          <a:lstStyle/>
          <a:p>
            <a:fld id="{8CCFB20A-CDCB-4817-BA4B-9BC9711314AE}" type="slidenum">
              <a:rPr lang="en-US" smtClean="0"/>
              <a:pPr/>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endParaRPr lang="en-US" dirty="0"/>
          </a:p>
        </p:txBody>
      </p:sp>
    </p:spTree>
    <p:extLst>
      <p:ext uri="{BB962C8B-B14F-4D97-AF65-F5344CB8AC3E}">
        <p14:creationId xmlns:p14="http://schemas.microsoft.com/office/powerpoint/2010/main" val="3166730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31"/>
          <p:cNvSpPr>
            <a:spLocks noGrp="1" noChangeArrowheads="1"/>
          </p:cNvSpPr>
          <p:nvPr>
            <p:ph type="sldNum" sz="quarter" idx="5"/>
          </p:nvPr>
        </p:nvSpPr>
        <p:spPr>
          <a:noFill/>
          <a:ln>
            <a:miter lim="800000"/>
            <a:headEnd/>
            <a:tailEnd/>
          </a:ln>
        </p:spPr>
        <p:txBody>
          <a:bodyPr/>
          <a:lstStyle/>
          <a:p>
            <a:fld id="{93E105C9-F594-4A7B-AC10-416932708972}" type="slidenum">
              <a:rPr lang="en-US" smtClean="0"/>
              <a:pPr/>
              <a:t>10</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908361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031"/>
          <p:cNvSpPr>
            <a:spLocks noGrp="1" noChangeArrowheads="1"/>
          </p:cNvSpPr>
          <p:nvPr>
            <p:ph type="sldNum" sz="quarter" idx="5"/>
          </p:nvPr>
        </p:nvSpPr>
        <p:spPr>
          <a:noFill/>
          <a:ln>
            <a:miter lim="800000"/>
            <a:headEnd/>
            <a:tailEnd/>
          </a:ln>
        </p:spPr>
        <p:txBody>
          <a:bodyPr/>
          <a:lstStyle/>
          <a:p>
            <a:fld id="{C38A97F0-2965-4766-AD22-707D819472EE}" type="slidenum">
              <a:rPr lang="en-US" smtClean="0"/>
              <a:pPr/>
              <a:t>11</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316116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31"/>
          <p:cNvSpPr>
            <a:spLocks noGrp="1" noChangeArrowheads="1"/>
          </p:cNvSpPr>
          <p:nvPr>
            <p:ph type="sldNum" sz="quarter" idx="5"/>
          </p:nvPr>
        </p:nvSpPr>
        <p:spPr>
          <a:noFill/>
          <a:ln>
            <a:miter lim="800000"/>
            <a:headEnd/>
            <a:tailEnd/>
          </a:ln>
        </p:spPr>
        <p:txBody>
          <a:bodyPr/>
          <a:lstStyle/>
          <a:p>
            <a:fld id="{DD7FEB00-A817-40E3-BE2C-8C2DF817D07B}" type="slidenum">
              <a:rPr lang="en-US" smtClean="0"/>
              <a:pPr/>
              <a:t>12</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r>
              <a:rPr lang="en-US" sz="1800" dirty="0"/>
              <a:t>1. Emergent leadership:</a:t>
            </a:r>
            <a:r>
              <a:rPr lang="en-US" sz="1800" baseline="0" dirty="0"/>
              <a:t> Social Identify Theory (Hogg, 2001)-&gt; “degree to which a person fits with the identify of the group as a whole” -&gt; group prototype. </a:t>
            </a:r>
            <a:endParaRPr lang="en-US" sz="1800" dirty="0"/>
          </a:p>
        </p:txBody>
      </p:sp>
    </p:spTree>
    <p:extLst>
      <p:ext uri="{BB962C8B-B14F-4D97-AF65-F5344CB8AC3E}">
        <p14:creationId xmlns:p14="http://schemas.microsoft.com/office/powerpoint/2010/main" val="3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lvl1pPr algn="ctr">
              <a:defRPr b="1"/>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58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Footer Placeholder 4"/>
          <p:cNvSpPr>
            <a:spLocks noGrp="1"/>
          </p:cNvSpPr>
          <p:nvPr>
            <p:ph type="ftr" sz="quarter" idx="10"/>
          </p:nvPr>
        </p:nvSpPr>
        <p:spPr>
          <a:xfrm>
            <a:off x="609600" y="6356350"/>
            <a:ext cx="7848600" cy="365125"/>
          </a:xfrm>
        </p:spPr>
        <p:txBody>
          <a:bodyPr/>
          <a:lstStyle>
            <a:lvl1pPr>
              <a:defRPr sz="1000" dirty="0" smtClean="0"/>
            </a:lvl1pPr>
          </a:lstStyle>
          <a:p>
            <a:pPr>
              <a:defRPr/>
            </a:pPr>
            <a:r>
              <a:rPr lang="en-US"/>
              <a:t>Northouse - Leadership Theory and Practice, Sixth Edition © 2012 SAGE Publications, Inc.</a:t>
            </a:r>
          </a:p>
        </p:txBody>
      </p:sp>
      <p:sp>
        <p:nvSpPr>
          <p:cNvPr id="5" name="Slide Number Placeholder 5"/>
          <p:cNvSpPr>
            <a:spLocks noGrp="1"/>
          </p:cNvSpPr>
          <p:nvPr>
            <p:ph type="sldNum" sz="quarter" idx="11"/>
          </p:nvPr>
        </p:nvSpPr>
        <p:spPr>
          <a:xfrm>
            <a:off x="8686800" y="76200"/>
            <a:ext cx="304800" cy="365125"/>
          </a:xfrm>
        </p:spPr>
        <p:txBody>
          <a:bodyPr/>
          <a:lstStyle>
            <a:lvl1pPr>
              <a:defRPr/>
            </a:lvl1pPr>
          </a:lstStyle>
          <a:p>
            <a:pPr>
              <a:defRPr/>
            </a:pPr>
            <a:fld id="{A720A7F5-254E-4394-BA3E-C5F0DED86C1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a:t>Click to edit Master title style</a:t>
            </a:r>
          </a:p>
        </p:txBody>
      </p:sp>
      <p:sp>
        <p:nvSpPr>
          <p:cNvPr id="3" name="Vertical Text Placeholder 2"/>
          <p:cNvSpPr>
            <a:spLocks noGrp="1"/>
          </p:cNvSpPr>
          <p:nvPr>
            <p:ph type="body" orient="vert" idx="1"/>
          </p:nvPr>
        </p:nvSpPr>
        <p:spPr>
          <a:xfrm>
            <a:off x="457200" y="1676400"/>
            <a:ext cx="8229600" cy="4495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smtClean="0"/>
            </a:lvl1pPr>
          </a:lstStyle>
          <a:p>
            <a:pPr>
              <a:defRPr/>
            </a:pPr>
            <a:r>
              <a:rPr lang="en-US"/>
              <a:t>Northouse - Leadership Theory and Practice, Sixth Edition © 2012 SAGE Publications, Inc.</a:t>
            </a:r>
          </a:p>
        </p:txBody>
      </p:sp>
      <p:sp>
        <p:nvSpPr>
          <p:cNvPr id="6" name="Slide Number Placeholder 5"/>
          <p:cNvSpPr>
            <a:spLocks noGrp="1"/>
          </p:cNvSpPr>
          <p:nvPr>
            <p:ph type="sldNum" sz="quarter" idx="12"/>
          </p:nvPr>
        </p:nvSpPr>
        <p:spPr/>
        <p:txBody>
          <a:bodyPr/>
          <a:lstStyle>
            <a:lvl1pPr>
              <a:defRPr/>
            </a:lvl1pPr>
          </a:lstStyle>
          <a:p>
            <a:pPr>
              <a:defRPr/>
            </a:pPr>
            <a:fld id="{804B6618-F259-473F-ABB4-E011B230ED8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smtClean="0"/>
            </a:lvl1pPr>
          </a:lstStyle>
          <a:p>
            <a:pPr>
              <a:defRPr/>
            </a:pPr>
            <a:r>
              <a:rPr lang="en-US"/>
              <a:t>Northouse - Leadership Theory and Practice, Sixth Edition © 2012 SAGE Publications, Inc.</a:t>
            </a:r>
          </a:p>
        </p:txBody>
      </p:sp>
      <p:sp>
        <p:nvSpPr>
          <p:cNvPr id="6" name="Slide Number Placeholder 5"/>
          <p:cNvSpPr>
            <a:spLocks noGrp="1"/>
          </p:cNvSpPr>
          <p:nvPr>
            <p:ph type="sldNum" sz="quarter" idx="12"/>
          </p:nvPr>
        </p:nvSpPr>
        <p:spPr/>
        <p:txBody>
          <a:bodyPr/>
          <a:lstStyle>
            <a:lvl1pPr>
              <a:defRPr/>
            </a:lvl1pPr>
          </a:lstStyle>
          <a:p>
            <a:pPr>
              <a:defRPr/>
            </a:pPr>
            <a:fld id="{23009764-2B1B-43CD-9D08-940676A2B90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ntent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a:t>Click to edit Master title style</a:t>
            </a:r>
          </a:p>
        </p:txBody>
      </p:sp>
      <p:sp>
        <p:nvSpPr>
          <p:cNvPr id="6" name="Content Placeholder 2"/>
          <p:cNvSpPr>
            <a:spLocks noGrp="1"/>
          </p:cNvSpPr>
          <p:nvPr>
            <p:ph sz="half" idx="1"/>
          </p:nvPr>
        </p:nvSpPr>
        <p:spPr>
          <a:xfrm>
            <a:off x="609600" y="1752600"/>
            <a:ext cx="38862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3"/>
          <p:cNvSpPr>
            <a:spLocks noGrp="1"/>
          </p:cNvSpPr>
          <p:nvPr>
            <p:ph sz="half" idx="2"/>
          </p:nvPr>
        </p:nvSpPr>
        <p:spPr>
          <a:xfrm>
            <a:off x="4800600" y="1752600"/>
            <a:ext cx="38862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ltLang="en-US"/>
          </a:p>
        </p:txBody>
      </p:sp>
      <p:sp>
        <p:nvSpPr>
          <p:cNvPr id="8" name="Footer Placeholder 3"/>
          <p:cNvSpPr>
            <a:spLocks noGrp="1"/>
          </p:cNvSpPr>
          <p:nvPr>
            <p:ph type="ftr" sz="quarter" idx="11"/>
          </p:nvPr>
        </p:nvSpPr>
        <p:spPr/>
        <p:txBody>
          <a:bodyPr/>
          <a:lstStyle>
            <a:lvl1pPr>
              <a:defRPr smtClean="0"/>
            </a:lvl1pPr>
          </a:lstStyle>
          <a:p>
            <a:pPr>
              <a:defRPr/>
            </a:pPr>
            <a:r>
              <a:rPr lang="en-US" altLang="en-US"/>
              <a:t>Northouse - Leadership Theory and Practice, Sixth Edition © 2012 SAGE Publications, Inc.</a:t>
            </a:r>
          </a:p>
        </p:txBody>
      </p:sp>
      <p:sp>
        <p:nvSpPr>
          <p:cNvPr id="9" name="Slide Number Placeholder 4"/>
          <p:cNvSpPr>
            <a:spLocks noGrp="1"/>
          </p:cNvSpPr>
          <p:nvPr>
            <p:ph type="sldNum" sz="quarter" idx="12"/>
          </p:nvPr>
        </p:nvSpPr>
        <p:spPr/>
        <p:txBody>
          <a:bodyPr/>
          <a:lstStyle>
            <a:lvl1pPr>
              <a:defRPr/>
            </a:lvl1pPr>
          </a:lstStyle>
          <a:p>
            <a:pPr>
              <a:defRPr/>
            </a:pPr>
            <a:fld id="{ADBEA032-1F4E-4E02-BDC2-187F33E76D7B}"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sp>
        <p:nvSpPr>
          <p:cNvPr id="4" name="Title 1"/>
          <p:cNvSpPr txBox="1">
            <a:spLocks/>
          </p:cNvSpPr>
          <p:nvPr userDrawn="1"/>
        </p:nvSpPr>
        <p:spPr bwMode="auto">
          <a:xfrm>
            <a:off x="1792288" y="4876800"/>
            <a:ext cx="5486400" cy="490538"/>
          </a:xfrm>
          <a:prstGeom prst="rect">
            <a:avLst/>
          </a:prstGeom>
          <a:noFill/>
          <a:ln w="9525">
            <a:noFill/>
            <a:miter lim="800000"/>
            <a:headEnd/>
            <a:tailEnd/>
          </a:ln>
        </p:spPr>
        <p:txBody>
          <a:bodyPr anchor="b"/>
          <a:lstStyle>
            <a:lvl1pPr algn="l">
              <a:defRPr sz="2000" b="1"/>
            </a:lvl1pPr>
          </a:lstStyle>
          <a:p>
            <a:pPr eaLnBrk="0" hangingPunct="0">
              <a:defRPr/>
            </a:pPr>
            <a:r>
              <a:rPr lang="en-US" kern="0" dirty="0">
                <a:solidFill>
                  <a:schemeClr val="tx2"/>
                </a:solidFill>
                <a:latin typeface="+mj-lt"/>
                <a:ea typeface="+mj-ea"/>
                <a:cs typeface="+mj-cs"/>
              </a:rPr>
              <a:t>Click to edit Master title style</a:t>
            </a:r>
          </a:p>
        </p:txBody>
      </p:sp>
      <p:sp>
        <p:nvSpPr>
          <p:cNvPr id="7" name="Picture Placeholder 2"/>
          <p:cNvSpPr>
            <a:spLocks noGrp="1"/>
          </p:cNvSpPr>
          <p:nvPr>
            <p:ph type="pic" idx="1"/>
          </p:nvPr>
        </p:nvSpPr>
        <p:spPr>
          <a:xfrm>
            <a:off x="1792288" y="838200"/>
            <a:ext cx="5486400" cy="4038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8"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ltLang="en-US"/>
          </a:p>
        </p:txBody>
      </p:sp>
      <p:sp>
        <p:nvSpPr>
          <p:cNvPr id="6" name="Footer Placeholder 3"/>
          <p:cNvSpPr>
            <a:spLocks noGrp="1"/>
          </p:cNvSpPr>
          <p:nvPr>
            <p:ph type="ftr" sz="quarter" idx="11"/>
          </p:nvPr>
        </p:nvSpPr>
        <p:spPr/>
        <p:txBody>
          <a:bodyPr/>
          <a:lstStyle>
            <a:lvl1pPr>
              <a:defRPr smtClean="0"/>
            </a:lvl1pPr>
          </a:lstStyle>
          <a:p>
            <a:pPr>
              <a:defRPr/>
            </a:pPr>
            <a:r>
              <a:rPr lang="en-US" altLang="en-US"/>
              <a:t>Northouse - Leadership Theory and Practice, Sixth Edition © 2012 SAGE Publications, Inc.</a:t>
            </a:r>
          </a:p>
        </p:txBody>
      </p:sp>
      <p:sp>
        <p:nvSpPr>
          <p:cNvPr id="9" name="Slide Number Placeholder 4"/>
          <p:cNvSpPr>
            <a:spLocks noGrp="1"/>
          </p:cNvSpPr>
          <p:nvPr>
            <p:ph type="sldNum" sz="quarter" idx="12"/>
          </p:nvPr>
        </p:nvSpPr>
        <p:spPr/>
        <p:txBody>
          <a:bodyPr/>
          <a:lstStyle>
            <a:lvl1pPr>
              <a:defRPr/>
            </a:lvl1pPr>
          </a:lstStyle>
          <a:p>
            <a:pPr>
              <a:defRPr/>
            </a:pPr>
            <a:fld id="{7E370360-8310-431E-B772-37A0AEBE9B90}"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36638"/>
          </a:xfrm>
        </p:spPr>
        <p:txBody>
          <a:bodyPr/>
          <a:lstStyle/>
          <a:p>
            <a:r>
              <a:rPr lang="en-US"/>
              <a:t>Click to edit Master title style</a:t>
            </a:r>
          </a:p>
        </p:txBody>
      </p:sp>
      <p:sp>
        <p:nvSpPr>
          <p:cNvPr id="3"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4" name="Slide Number Placeholder 5"/>
          <p:cNvSpPr>
            <a:spLocks noGrp="1"/>
          </p:cNvSpPr>
          <p:nvPr>
            <p:ph type="sldNum" sz="quarter" idx="11"/>
          </p:nvPr>
        </p:nvSpPr>
        <p:spPr/>
        <p:txBody>
          <a:bodyPr/>
          <a:lstStyle>
            <a:lvl1pPr>
              <a:defRPr/>
            </a:lvl1pPr>
          </a:lstStyle>
          <a:p>
            <a:pPr>
              <a:defRPr/>
            </a:pPr>
            <a:fld id="{D3EC79D6-B652-4FCA-8732-DE3EC9E89B3F}"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itle 1"/>
          <p:cNvSpPr txBox="1">
            <a:spLocks/>
          </p:cNvSpPr>
          <p:nvPr userDrawn="1"/>
        </p:nvSpPr>
        <p:spPr bwMode="auto">
          <a:xfrm>
            <a:off x="6629400" y="838200"/>
            <a:ext cx="2057400" cy="5287963"/>
          </a:xfrm>
          <a:prstGeom prst="rect">
            <a:avLst/>
          </a:prstGeom>
          <a:noFill/>
          <a:ln w="9525">
            <a:noFill/>
            <a:miter lim="800000"/>
            <a:headEnd/>
            <a:tailEnd/>
          </a:ln>
        </p:spPr>
        <p:txBody>
          <a:bodyPr vert="eaVert" anchor="b"/>
          <a:lstStyle/>
          <a:p>
            <a:pPr eaLnBrk="0" hangingPunct="0">
              <a:defRPr/>
            </a:pPr>
            <a:r>
              <a:rPr lang="en-US" sz="3900" b="1" kern="0">
                <a:solidFill>
                  <a:schemeClr val="tx2"/>
                </a:solidFill>
                <a:latin typeface="+mj-lt"/>
                <a:ea typeface="+mj-ea"/>
                <a:cs typeface="+mj-cs"/>
              </a:rPr>
              <a:t>Click to edit Master title style</a:t>
            </a:r>
          </a:p>
        </p:txBody>
      </p:sp>
      <p:sp>
        <p:nvSpPr>
          <p:cNvPr id="7" name="Vertical Text Placeholder 2"/>
          <p:cNvSpPr>
            <a:spLocks noGrp="1"/>
          </p:cNvSpPr>
          <p:nvPr>
            <p:ph type="body" orient="vert" idx="1"/>
          </p:nvPr>
        </p:nvSpPr>
        <p:spPr>
          <a:xfrm>
            <a:off x="457200" y="838200"/>
            <a:ext cx="6019800" cy="5287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ltLang="en-US"/>
          </a:p>
        </p:txBody>
      </p:sp>
      <p:sp>
        <p:nvSpPr>
          <p:cNvPr id="5" name="Footer Placeholder 3"/>
          <p:cNvSpPr>
            <a:spLocks noGrp="1"/>
          </p:cNvSpPr>
          <p:nvPr>
            <p:ph type="ftr" sz="quarter" idx="11"/>
          </p:nvPr>
        </p:nvSpPr>
        <p:spPr/>
        <p:txBody>
          <a:bodyPr/>
          <a:lstStyle>
            <a:lvl1pPr>
              <a:defRPr smtClean="0"/>
            </a:lvl1pPr>
          </a:lstStyle>
          <a:p>
            <a:pPr>
              <a:defRPr/>
            </a:pPr>
            <a:r>
              <a:rPr lang="en-US" altLang="en-US"/>
              <a:t>Northouse - Leadership Theory and Practice, Sixth Edition © 2012 SAGE Publications, Inc.</a:t>
            </a:r>
          </a:p>
        </p:txBody>
      </p:sp>
      <p:sp>
        <p:nvSpPr>
          <p:cNvPr id="6" name="Slide Number Placeholder 4"/>
          <p:cNvSpPr>
            <a:spLocks noGrp="1"/>
          </p:cNvSpPr>
          <p:nvPr>
            <p:ph type="sldNum" sz="quarter" idx="12"/>
          </p:nvPr>
        </p:nvSpPr>
        <p:spPr/>
        <p:txBody>
          <a:bodyPr/>
          <a:lstStyle>
            <a:lvl1pPr>
              <a:defRPr/>
            </a:lvl1pPr>
          </a:lstStyle>
          <a:p>
            <a:pPr>
              <a:defRPr/>
            </a:pPr>
            <a:fld id="{CC86D419-C491-4993-86E8-662C56023C0C}" type="slidenum">
              <a:rPr lang="en-US" altLang="en-US"/>
              <a:pPr>
                <a:defRPr/>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vertical text2">
    <p:spTree>
      <p:nvGrpSpPr>
        <p:cNvPr id="1" name=""/>
        <p:cNvGrpSpPr/>
        <p:nvPr/>
      </p:nvGrpSpPr>
      <p:grpSpPr>
        <a:xfrm>
          <a:off x="0" y="0"/>
          <a:ext cx="0" cy="0"/>
          <a:chOff x="0" y="0"/>
          <a:chExt cx="0" cy="0"/>
        </a:xfrm>
      </p:grpSpPr>
      <p:sp>
        <p:nvSpPr>
          <p:cNvPr id="6" name="Vertical Title 1"/>
          <p:cNvSpPr>
            <a:spLocks noGrp="1"/>
          </p:cNvSpPr>
          <p:nvPr>
            <p:ph type="title" orient="vert"/>
          </p:nvPr>
        </p:nvSpPr>
        <p:spPr>
          <a:xfrm>
            <a:off x="6629400" y="838200"/>
            <a:ext cx="2057400" cy="5287963"/>
          </a:xfrm>
        </p:spPr>
        <p:txBody>
          <a:bodyPr vert="eaVert"/>
          <a:lstStyle/>
          <a:p>
            <a:r>
              <a:rPr lang="en-US"/>
              <a:t>Click to edit Master title style</a:t>
            </a:r>
          </a:p>
        </p:txBody>
      </p:sp>
      <p:sp>
        <p:nvSpPr>
          <p:cNvPr id="7" name="Vertical Text Placeholder 2"/>
          <p:cNvSpPr>
            <a:spLocks noGrp="1"/>
          </p:cNvSpPr>
          <p:nvPr>
            <p:ph type="body" orient="vert" idx="1"/>
          </p:nvPr>
        </p:nvSpPr>
        <p:spPr>
          <a:xfrm>
            <a:off x="457200" y="838200"/>
            <a:ext cx="6019800" cy="5287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ltLang="en-US"/>
          </a:p>
        </p:txBody>
      </p:sp>
      <p:sp>
        <p:nvSpPr>
          <p:cNvPr id="5" name="Footer Placeholder 3"/>
          <p:cNvSpPr>
            <a:spLocks noGrp="1"/>
          </p:cNvSpPr>
          <p:nvPr>
            <p:ph type="ftr" sz="quarter" idx="11"/>
          </p:nvPr>
        </p:nvSpPr>
        <p:spPr/>
        <p:txBody>
          <a:bodyPr/>
          <a:lstStyle>
            <a:lvl1pPr>
              <a:defRPr smtClean="0"/>
            </a:lvl1pPr>
          </a:lstStyle>
          <a:p>
            <a:pPr>
              <a:defRPr/>
            </a:pPr>
            <a:r>
              <a:rPr lang="en-US" altLang="en-US"/>
              <a:t>Northouse - Leadership Theory and Practice, Sixth Edition © 2012 SAGE Publications, Inc.</a:t>
            </a:r>
          </a:p>
        </p:txBody>
      </p:sp>
      <p:sp>
        <p:nvSpPr>
          <p:cNvPr id="8" name="Slide Number Placeholder 4"/>
          <p:cNvSpPr>
            <a:spLocks noGrp="1"/>
          </p:cNvSpPr>
          <p:nvPr>
            <p:ph type="sldNum" sz="quarter" idx="12"/>
          </p:nvPr>
        </p:nvSpPr>
        <p:spPr/>
        <p:txBody>
          <a:bodyPr/>
          <a:lstStyle>
            <a:lvl1pPr>
              <a:defRPr/>
            </a:lvl1pPr>
          </a:lstStyle>
          <a:p>
            <a:pPr>
              <a:defRPr/>
            </a:pPr>
            <a:fld id="{37E54376-C6C0-4874-9FDF-8522BE0CF622}" type="slidenum">
              <a:rPr lang="en-US" altLang="en-US"/>
              <a:pPr>
                <a:defRPr/>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5A74077E-653D-4184-9106-3F60716EBE22}" type="slidenum">
              <a:rPr lang="en-US" smtClean="0"/>
              <a:pPr/>
              <a:t>‹#›</a:t>
            </a:fld>
            <a:endParaRPr lang="en-US" dirty="0"/>
          </a:p>
        </p:txBody>
      </p:sp>
      <p:sp>
        <p:nvSpPr>
          <p:cNvPr id="6" name="Content Placeholder 5"/>
          <p:cNvSpPr>
            <a:spLocks noGrp="1"/>
          </p:cNvSpPr>
          <p:nvPr>
            <p:ph sz="quarter" idx="12"/>
          </p:nvPr>
        </p:nvSpPr>
        <p:spPr>
          <a:xfrm>
            <a:off x="228600" y="1600200"/>
            <a:ext cx="8763000" cy="4572000"/>
          </a:xfrm>
          <a:prstGeom prst="rect">
            <a:avLst/>
          </a:prstGeom>
        </p:spPr>
        <p:txBody>
          <a:bodyPr/>
          <a:lstStyle>
            <a:lvl1pPr>
              <a:defRPr>
                <a:latin typeface="Candara" pitchFamily="34" charset="0"/>
              </a:defRPr>
            </a:lvl1pPr>
            <a:lvl2pPr>
              <a:defRPr>
                <a:latin typeface="Candara" pitchFamily="34" charset="0"/>
              </a:defRPr>
            </a:lvl2pPr>
            <a:lvl3pPr>
              <a:defRPr>
                <a:latin typeface="Candara" pitchFamily="34" charset="0"/>
              </a:defRPr>
            </a:lvl3pPr>
            <a:lvl4pPr>
              <a:defRPr>
                <a:latin typeface="Candara" pitchFamily="34" charset="0"/>
              </a:defRPr>
            </a:lvl4pPr>
            <a:lvl5pPr>
              <a:defRPr>
                <a:latin typeface="Candar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00120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5" name="Slide Number Placeholder 5"/>
          <p:cNvSpPr>
            <a:spLocks noGrp="1"/>
          </p:cNvSpPr>
          <p:nvPr>
            <p:ph type="sldNum" sz="quarter" idx="11"/>
          </p:nvPr>
        </p:nvSpPr>
        <p:spPr/>
        <p:txBody>
          <a:bodyPr/>
          <a:lstStyle>
            <a:lvl1pPr>
              <a:defRPr/>
            </a:lvl1pPr>
          </a:lstStyle>
          <a:p>
            <a:pPr>
              <a:defRPr/>
            </a:pPr>
            <a:fld id="{43A1EA1A-03B6-4949-A902-96E57F99A16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accent4"/>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5" name="Slide Number Placeholder 5"/>
          <p:cNvSpPr>
            <a:spLocks noGrp="1"/>
          </p:cNvSpPr>
          <p:nvPr>
            <p:ph type="sldNum" sz="quarter" idx="11"/>
          </p:nvPr>
        </p:nvSpPr>
        <p:spPr/>
        <p:txBody>
          <a:bodyPr/>
          <a:lstStyle>
            <a:lvl1pPr>
              <a:defRPr/>
            </a:lvl1pPr>
          </a:lstStyle>
          <a:p>
            <a:pPr>
              <a:defRPr/>
            </a:pPr>
            <a:fld id="{FC17234F-D916-4DAB-AF1B-017E0386AE7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84238"/>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92594279-CED2-49C3-8D97-63CB9F21F01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4"/>
            <a:ext cx="4040188" cy="4073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4"/>
            <a:ext cx="4041775" cy="4073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8" name="Slide Number Placeholder 5"/>
          <p:cNvSpPr>
            <a:spLocks noGrp="1"/>
          </p:cNvSpPr>
          <p:nvPr>
            <p:ph type="sldNum" sz="quarter" idx="11"/>
          </p:nvPr>
        </p:nvSpPr>
        <p:spPr/>
        <p:txBody>
          <a:bodyPr/>
          <a:lstStyle>
            <a:lvl1pPr>
              <a:defRPr/>
            </a:lvl1pPr>
          </a:lstStyle>
          <a:p>
            <a:pPr>
              <a:defRPr/>
            </a:pPr>
            <a:fld id="{F03D8F5A-7FB1-4E44-89A4-86DABA11C42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a:t>Click to edit Master title style</a:t>
            </a:r>
          </a:p>
        </p:txBody>
      </p:sp>
      <p:sp>
        <p:nvSpPr>
          <p:cNvPr id="3" name="Footer Placeholder 4"/>
          <p:cNvSpPr>
            <a:spLocks noGrp="1"/>
          </p:cNvSpPr>
          <p:nvPr>
            <p:ph type="ftr" sz="quarter" idx="10"/>
          </p:nvPr>
        </p:nvSpPr>
        <p:spPr>
          <a:xfrm>
            <a:off x="533400" y="6356350"/>
            <a:ext cx="8153400" cy="365125"/>
          </a:xfrm>
        </p:spPr>
        <p:txBody>
          <a:bodyPr/>
          <a:lstStyle>
            <a:lvl1pPr>
              <a:defRPr smtClean="0"/>
            </a:lvl1pPr>
          </a:lstStyle>
          <a:p>
            <a:pPr>
              <a:defRPr/>
            </a:pPr>
            <a:r>
              <a:rPr lang="en-US"/>
              <a:t>Northouse - Leadership Theory and Practice, Sixth Edition © 2012 SAGE Publications, Inc.</a:t>
            </a:r>
          </a:p>
        </p:txBody>
      </p:sp>
      <p:sp>
        <p:nvSpPr>
          <p:cNvPr id="4" name="Slide Number Placeholder 5"/>
          <p:cNvSpPr>
            <a:spLocks noGrp="1"/>
          </p:cNvSpPr>
          <p:nvPr>
            <p:ph type="sldNum" sz="quarter" idx="11"/>
          </p:nvPr>
        </p:nvSpPr>
        <p:spPr/>
        <p:txBody>
          <a:bodyPr/>
          <a:lstStyle>
            <a:lvl1pPr>
              <a:defRPr/>
            </a:lvl1pPr>
          </a:lstStyle>
          <a:p>
            <a:pPr>
              <a:defRPr/>
            </a:pPr>
            <a:fld id="{9C2851ED-6093-4971-A565-9E6DA5B3BC2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3" name="Slide Number Placeholder 5"/>
          <p:cNvSpPr>
            <a:spLocks noGrp="1"/>
          </p:cNvSpPr>
          <p:nvPr>
            <p:ph type="sldNum" sz="quarter" idx="11"/>
          </p:nvPr>
        </p:nvSpPr>
        <p:spPr/>
        <p:txBody>
          <a:bodyPr/>
          <a:lstStyle>
            <a:lvl1pPr>
              <a:defRPr/>
            </a:lvl1pPr>
          </a:lstStyle>
          <a:p>
            <a:pPr>
              <a:defRPr/>
            </a:pPr>
            <a:fld id="{0BAE9F1E-C57E-4030-8F3C-FD736EA2AC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008313" cy="74930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685800"/>
            <a:ext cx="5111750" cy="55821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813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BA69B2DF-8628-4C15-B0E9-E4B2FD50BD0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58FFE348-4B51-4964-BFCA-E8C0BACD4D9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10" descr="Northouse_Leadership_6e_ppt.jpg"/>
          <p:cNvPicPr>
            <a:picLocks noChangeAspect="1"/>
          </p:cNvPicPr>
          <p:nvPr userDrawn="1"/>
        </p:nvPicPr>
        <p:blipFill>
          <a:blip r:embed="rId19" cstate="print"/>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457200" y="685800"/>
            <a:ext cx="8229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4478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7200" y="6356350"/>
            <a:ext cx="8229600" cy="365125"/>
          </a:xfrm>
          <a:prstGeom prst="rect">
            <a:avLst/>
          </a:prstGeom>
        </p:spPr>
        <p:txBody>
          <a:bodyPr vert="horz" lIns="91440" tIns="45720" rIns="91440" bIns="45720" rtlCol="0" anchor="ctr"/>
          <a:lstStyle>
            <a:lvl1pPr algn="ctr">
              <a:defRPr sz="1050" smtClean="0">
                <a:solidFill>
                  <a:schemeClr val="tx1"/>
                </a:solidFill>
                <a:latin typeface="Times New Roman" pitchFamily="18" charset="0"/>
                <a:cs typeface="Times New Roman" pitchFamily="18" charset="0"/>
              </a:defRPr>
            </a:lvl1pPr>
          </a:lstStyle>
          <a:p>
            <a:pPr>
              <a:defRPr/>
            </a:pPr>
            <a:r>
              <a:rPr lang="en-US"/>
              <a:t>Northouse - Leadership Theory and Practice, Sixth Edition © 2012 SAGE Publications, Inc.</a:t>
            </a:r>
            <a:endParaRPr lang="en-US" dirty="0"/>
          </a:p>
        </p:txBody>
      </p:sp>
      <p:sp>
        <p:nvSpPr>
          <p:cNvPr id="10" name="Rectangle 9"/>
          <p:cNvSpPr/>
          <p:nvPr userDrawn="1"/>
        </p:nvSpPr>
        <p:spPr>
          <a:xfrm>
            <a:off x="0" y="0"/>
            <a:ext cx="9144000" cy="533400"/>
          </a:xfrm>
          <a:prstGeom prst="rect">
            <a:avLst/>
          </a:prstGeom>
        </p:spPr>
        <p:style>
          <a:lnRef idx="1">
            <a:schemeClr val="dk1"/>
          </a:lnRef>
          <a:fillRef idx="3">
            <a:schemeClr val="dk1"/>
          </a:fillRef>
          <a:effectRef idx="2">
            <a:schemeClr val="dk1"/>
          </a:effectRef>
          <a:fontRef idx="minor">
            <a:schemeClr val="lt1"/>
          </a:fontRef>
        </p:style>
        <p:txBody>
          <a:bodyPr anchor="ctr"/>
          <a:lstStyle/>
          <a:p>
            <a:pPr algn="ctr">
              <a:defRPr/>
            </a:pPr>
            <a:endParaRPr lang="en-US"/>
          </a:p>
        </p:txBody>
      </p:sp>
      <p:sp>
        <p:nvSpPr>
          <p:cNvPr id="9" name="TextBox 2"/>
          <p:cNvSpPr txBox="1"/>
          <p:nvPr userDrawn="1"/>
        </p:nvSpPr>
        <p:spPr>
          <a:xfrm>
            <a:off x="0" y="0"/>
            <a:ext cx="9144000" cy="584200"/>
          </a:xfrm>
          <a:prstGeom prst="rect">
            <a:avLst/>
          </a:prstGeom>
          <a:noFill/>
          <a:ln>
            <a:noFill/>
          </a:ln>
          <a:effec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3200" b="1" dirty="0">
                <a:solidFill>
                  <a:schemeClr val="bg1"/>
                </a:solidFill>
                <a:cs typeface="Arial" pitchFamily="34" charset="0"/>
              </a:rPr>
              <a:t> LEADERSHIP </a:t>
            </a:r>
            <a:r>
              <a:rPr lang="en-US" sz="1400" dirty="0">
                <a:solidFill>
                  <a:schemeClr val="bg1"/>
                </a:solidFill>
                <a:cs typeface="Arial" pitchFamily="34" charset="0"/>
              </a:rPr>
              <a:t>THEORY AND PRACTICE  SIXTH EDITION </a:t>
            </a:r>
          </a:p>
        </p:txBody>
      </p:sp>
      <p:sp>
        <p:nvSpPr>
          <p:cNvPr id="6" name="Slide Number Placeholder 5"/>
          <p:cNvSpPr>
            <a:spLocks noGrp="1"/>
          </p:cNvSpPr>
          <p:nvPr>
            <p:ph type="sldNum" sz="quarter" idx="4"/>
          </p:nvPr>
        </p:nvSpPr>
        <p:spPr>
          <a:xfrm>
            <a:off x="8686800" y="76200"/>
            <a:ext cx="381000" cy="365125"/>
          </a:xfrm>
          <a:prstGeom prst="rect">
            <a:avLst/>
          </a:prstGeom>
        </p:spPr>
        <p:txBody>
          <a:bodyPr vert="horz" lIns="91440" tIns="45720" rIns="91440" bIns="45720" rtlCol="0" anchor="ctr"/>
          <a:lstStyle>
            <a:lvl1pPr algn="r">
              <a:defRPr sz="1200" smtClean="0">
                <a:solidFill>
                  <a:schemeClr val="bg1"/>
                </a:solidFill>
                <a:latin typeface="Calibri" pitchFamily="34" charset="0"/>
              </a:defRPr>
            </a:lvl1pPr>
          </a:lstStyle>
          <a:p>
            <a:pPr>
              <a:defRPr/>
            </a:pPr>
            <a:fld id="{2F13750A-3148-4530-AD8E-F9C0D4FB83B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89" r:id="rId2"/>
    <p:sldLayoutId id="2147483690" r:id="rId3"/>
    <p:sldLayoutId id="2147483691" r:id="rId4"/>
    <p:sldLayoutId id="2147483692" r:id="rId5"/>
    <p:sldLayoutId id="2147483698" r:id="rId6"/>
    <p:sldLayoutId id="2147483693" r:id="rId7"/>
    <p:sldLayoutId id="2147483694" r:id="rId8"/>
    <p:sldLayoutId id="2147483695" r:id="rId9"/>
    <p:sldLayoutId id="2147483699" r:id="rId10"/>
    <p:sldLayoutId id="2147483700" r:id="rId11"/>
    <p:sldLayoutId id="2147483701" r:id="rId12"/>
    <p:sldLayoutId id="2147483702" r:id="rId13"/>
    <p:sldLayoutId id="2147483696" r:id="rId14"/>
    <p:sldLayoutId id="2147483703" r:id="rId15"/>
    <p:sldLayoutId id="2147483704" r:id="rId16"/>
    <p:sldLayoutId id="2147483705" r:id="rId17"/>
  </p:sldLayoutIdLst>
  <p:hf hdr="0" dt="0"/>
  <p:txStyles>
    <p:titleStyle>
      <a:lvl1pPr algn="l" rtl="0" eaLnBrk="0" fontAlgn="base" hangingPunct="0">
        <a:spcBef>
          <a:spcPct val="0"/>
        </a:spcBef>
        <a:spcAft>
          <a:spcPct val="0"/>
        </a:spcAft>
        <a:defRPr sz="3600" i="1" kern="1200">
          <a:solidFill>
            <a:schemeClr val="tx1"/>
          </a:solidFill>
          <a:latin typeface="Times New Roman" pitchFamily="18" charset="0"/>
          <a:ea typeface="+mj-ea"/>
          <a:cs typeface="Times New Roman" pitchFamily="18" charset="0"/>
        </a:defRPr>
      </a:lvl1pPr>
      <a:lvl2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2pPr>
      <a:lvl3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3pPr>
      <a:lvl4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4pPr>
      <a:lvl5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007000"/>
        </a:buClr>
        <a:buSzPct val="85000"/>
        <a:buFont typeface="Wingdings 2" pitchFamily="18" charset="2"/>
        <a:buChar char="÷"/>
        <a:defRPr sz="3200" kern="12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rgbClr val="006000"/>
        </a:buClr>
        <a:buSzPct val="90000"/>
        <a:buFont typeface="Wingdings 2" pitchFamily="18" charset="2"/>
        <a:buChar char="®"/>
        <a:defRPr sz="2800" kern="1200">
          <a:solidFill>
            <a:srgbClr val="0048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007000"/>
          </a:solidFill>
          <a:latin typeface="+mn-lt"/>
          <a:ea typeface="+mn-ea"/>
          <a:cs typeface="+mn-cs"/>
        </a:defRPr>
      </a:lvl3pPr>
      <a:lvl4pPr marL="1600200" indent="-228600" algn="l" rtl="0" eaLnBrk="0" fontAlgn="base" hangingPunct="0">
        <a:spcBef>
          <a:spcPct val="20000"/>
        </a:spcBef>
        <a:spcAft>
          <a:spcPct val="0"/>
        </a:spcAft>
        <a:buSzPct val="100000"/>
        <a:buFont typeface="Wingdings" pitchFamily="2" charset="2"/>
        <a:buChar char="§"/>
        <a:defRPr sz="2000" kern="1200">
          <a:solidFill>
            <a:srgbClr val="007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0070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2413575"/>
            <a:ext cx="7772400" cy="1165746"/>
          </a:xfrm>
        </p:spPr>
        <p:txBody>
          <a:bodyPr/>
          <a:lstStyle/>
          <a:p>
            <a:r>
              <a:rPr lang="en-US" sz="4000" dirty="0"/>
              <a:t>Introduction</a:t>
            </a:r>
            <a:endParaRPr lang="en-US" sz="4400" dirty="0"/>
          </a:p>
        </p:txBody>
      </p:sp>
      <p:sp>
        <p:nvSpPr>
          <p:cNvPr id="2051" name="Text Box 6"/>
          <p:cNvSpPr txBox="1">
            <a:spLocks noChangeArrowheads="1"/>
          </p:cNvSpPr>
          <p:nvPr/>
        </p:nvSpPr>
        <p:spPr bwMode="auto">
          <a:xfrm>
            <a:off x="2895600" y="1828800"/>
            <a:ext cx="3352800" cy="584775"/>
          </a:xfrm>
          <a:prstGeom prst="rect">
            <a:avLst/>
          </a:prstGeom>
          <a:noFill/>
          <a:ln w="9525">
            <a:noFill/>
            <a:miter lim="800000"/>
            <a:headEnd/>
            <a:tailEnd/>
          </a:ln>
          <a:effectLst/>
        </p:spPr>
        <p:txBody>
          <a:bodyPr wrap="square">
            <a:spAutoFit/>
          </a:bodyPr>
          <a:lstStyle/>
          <a:p>
            <a:pPr algn="ctr" eaLnBrk="0" hangingPunct="0">
              <a:defRPr/>
            </a:pPr>
            <a:r>
              <a:rPr lang="en-US" sz="3200" b="1" dirty="0">
                <a:latin typeface="Calibri" pitchFamily="34" charset="0"/>
                <a:cs typeface="Calibri" pitchFamily="34" charset="0"/>
              </a:rPr>
              <a:t>Lecture 1</a:t>
            </a:r>
          </a:p>
        </p:txBody>
      </p:sp>
      <p:sp>
        <p:nvSpPr>
          <p:cNvPr id="4" name="Rectangle 2"/>
          <p:cNvSpPr txBox="1">
            <a:spLocks noChangeArrowheads="1"/>
          </p:cNvSpPr>
          <p:nvPr/>
        </p:nvSpPr>
        <p:spPr bwMode="auto">
          <a:xfrm>
            <a:off x="838200" y="4038600"/>
            <a:ext cx="7772400"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600" b="1" i="1" kern="1200">
                <a:solidFill>
                  <a:schemeClr val="tx1"/>
                </a:solidFill>
                <a:latin typeface="Times New Roman" pitchFamily="18" charset="0"/>
                <a:ea typeface="+mj-ea"/>
                <a:cs typeface="Times New Roman" pitchFamily="18" charset="0"/>
              </a:defRPr>
            </a:lvl1pPr>
            <a:lvl2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2pPr>
            <a:lvl3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3pPr>
            <a:lvl4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4pPr>
            <a:lvl5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a:lstStyle>
          <a:p>
            <a:r>
              <a:rPr lang="en-US" sz="2000" b="0" dirty="0"/>
              <a:t>Presented by</a:t>
            </a:r>
          </a:p>
          <a:p>
            <a:r>
              <a:rPr lang="en-US" sz="2800" i="0" dirty="0"/>
              <a:t>Md. </a:t>
            </a:r>
            <a:r>
              <a:rPr lang="en-US" sz="2800" i="0" dirty="0" err="1"/>
              <a:t>Mahbubul</a:t>
            </a:r>
            <a:r>
              <a:rPr lang="en-US" sz="2800" i="0" dirty="0"/>
              <a:t> </a:t>
            </a:r>
            <a:r>
              <a:rPr lang="en-US" sz="2800" i="0" dirty="0" err="1"/>
              <a:t>Alam</a:t>
            </a:r>
            <a:r>
              <a:rPr lang="en-US" sz="2800" i="0" dirty="0"/>
              <a:t>, PhD</a:t>
            </a:r>
          </a:p>
          <a:p>
            <a:r>
              <a:rPr lang="en-US" sz="2400" b="0" i="0"/>
              <a:t>Professor</a:t>
            </a:r>
            <a:endParaRPr lang="en-US" sz="2400" b="0" i="0" dirty="0"/>
          </a:p>
          <a:p>
            <a:r>
              <a:rPr lang="en-US" sz="2400" b="0" i="0" dirty="0"/>
              <a:t>Dept. of AEIS, SAU</a:t>
            </a:r>
            <a:endParaRPr lang="en-US" sz="2800" b="0" i="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457200"/>
            <a:ext cx="8534400" cy="914400"/>
          </a:xfrm>
        </p:spPr>
        <p:txBody>
          <a:bodyPr/>
          <a:lstStyle/>
          <a:p>
            <a:pPr eaLnBrk="1" hangingPunct="1"/>
            <a:r>
              <a:rPr lang="en-US" sz="3200" b="1" dirty="0"/>
              <a:t>Trait vs. Process Leadership</a:t>
            </a:r>
          </a:p>
        </p:txBody>
      </p:sp>
      <p:sp>
        <p:nvSpPr>
          <p:cNvPr id="10243" name="Rectangle 3"/>
          <p:cNvSpPr>
            <a:spLocks noGrp="1" noChangeArrowheads="1"/>
          </p:cNvSpPr>
          <p:nvPr>
            <p:ph sz="half" idx="1"/>
          </p:nvPr>
        </p:nvSpPr>
        <p:spPr>
          <a:xfrm>
            <a:off x="5029200" y="1447800"/>
            <a:ext cx="3810000" cy="4724400"/>
          </a:xfrm>
        </p:spPr>
        <p:txBody>
          <a:bodyPr/>
          <a:lstStyle/>
          <a:p>
            <a:pPr eaLnBrk="1" hangingPunct="1">
              <a:defRPr/>
            </a:pPr>
            <a:r>
              <a:rPr lang="en-US" sz="3200" b="1" i="1" dirty="0"/>
              <a:t>Certain individuals have special innate characteristics or qualities </a:t>
            </a:r>
            <a:r>
              <a:rPr lang="en-US" sz="3200" dirty="0"/>
              <a:t>that differentiate them from </a:t>
            </a:r>
            <a:r>
              <a:rPr lang="en-US" sz="3200" dirty="0" err="1"/>
              <a:t>nonleaders</a:t>
            </a:r>
            <a:r>
              <a:rPr lang="en-US" sz="3200" dirty="0"/>
              <a:t>. </a:t>
            </a:r>
          </a:p>
          <a:p>
            <a:pPr lvl="1" eaLnBrk="1" hangingPunct="1">
              <a:defRPr/>
            </a:pPr>
            <a:r>
              <a:rPr lang="en-US" dirty="0"/>
              <a:t>Resides in </a:t>
            </a:r>
            <a:r>
              <a:rPr lang="en-US" b="1" i="1" dirty="0">
                <a:solidFill>
                  <a:schemeClr val="accent4">
                    <a:lumMod val="75000"/>
                  </a:schemeClr>
                </a:solidFill>
              </a:rPr>
              <a:t>select</a:t>
            </a:r>
            <a:r>
              <a:rPr lang="en-US" i="1" dirty="0">
                <a:solidFill>
                  <a:srgbClr val="000099"/>
                </a:solidFill>
              </a:rPr>
              <a:t> </a:t>
            </a:r>
            <a:r>
              <a:rPr lang="en-US" dirty="0"/>
              <a:t>people</a:t>
            </a:r>
          </a:p>
          <a:p>
            <a:pPr lvl="1" eaLnBrk="1" hangingPunct="1">
              <a:defRPr/>
            </a:pPr>
            <a:r>
              <a:rPr lang="en-US" dirty="0"/>
              <a:t>Restricted to those with inborn talent</a:t>
            </a:r>
          </a:p>
        </p:txBody>
      </p:sp>
      <p:sp>
        <p:nvSpPr>
          <p:cNvPr id="18436" name="Line 16"/>
          <p:cNvSpPr>
            <a:spLocks noChangeShapeType="1"/>
          </p:cNvSpPr>
          <p:nvPr/>
        </p:nvSpPr>
        <p:spPr bwMode="auto">
          <a:xfrm>
            <a:off x="5334000" y="3886200"/>
            <a:ext cx="0" cy="457200"/>
          </a:xfrm>
          <a:prstGeom prst="line">
            <a:avLst/>
          </a:prstGeom>
          <a:noFill/>
          <a:ln w="28575">
            <a:solidFill>
              <a:schemeClr val="bg1"/>
            </a:solidFill>
            <a:round/>
            <a:headEnd/>
            <a:tailEnd/>
          </a:ln>
        </p:spPr>
        <p:txBody>
          <a:bodyPr wrap="none" anchor="ctr"/>
          <a:lstStyle/>
          <a:p>
            <a:endParaRPr lang="en-US"/>
          </a:p>
        </p:txBody>
      </p:sp>
      <p:sp>
        <p:nvSpPr>
          <p:cNvPr id="18437" name="Slide Number Placeholder 13"/>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72C93B52-2ECE-4A41-AF48-F4EC197F3E8C}" type="slidenum">
              <a:rPr lang="en-US"/>
              <a:pPr/>
              <a:t>10</a:t>
            </a:fld>
            <a:endParaRPr lang="en-US"/>
          </a:p>
        </p:txBody>
      </p:sp>
      <p:sp>
        <p:nvSpPr>
          <p:cNvPr id="15" name="Footer Placeholder 14"/>
          <p:cNvSpPr>
            <a:spLocks noGrp="1"/>
          </p:cNvSpPr>
          <p:nvPr>
            <p:ph type="ftr" sz="quarter" idx="10"/>
          </p:nvPr>
        </p:nvSpPr>
        <p:spPr/>
        <p:txBody>
          <a:bodyPr/>
          <a:lstStyle/>
          <a:p>
            <a:pPr>
              <a:defRPr/>
            </a:pPr>
            <a:r>
              <a:rPr lang="en-US" dirty="0"/>
              <a:t>Northouse - Leadership Theory and Practice, Sixth Edition © 2012 SAGE Publications, Inc.</a:t>
            </a:r>
          </a:p>
        </p:txBody>
      </p:sp>
      <p:pic>
        <p:nvPicPr>
          <p:cNvPr id="10254" name="Picture 14"/>
          <p:cNvPicPr>
            <a:picLocks noChangeAspect="1" noChangeArrowheads="1"/>
          </p:cNvPicPr>
          <p:nvPr/>
        </p:nvPicPr>
        <p:blipFill>
          <a:blip r:embed="rId3" cstate="print"/>
          <a:srcRect/>
          <a:stretch>
            <a:fillRect/>
          </a:stretch>
        </p:blipFill>
        <p:spPr bwMode="auto">
          <a:xfrm>
            <a:off x="381000" y="1371600"/>
            <a:ext cx="4446588" cy="48768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609600"/>
            <a:ext cx="8534400" cy="533400"/>
          </a:xfrm>
        </p:spPr>
        <p:txBody>
          <a:bodyPr/>
          <a:lstStyle/>
          <a:p>
            <a:pPr eaLnBrk="1" hangingPunct="1"/>
            <a:r>
              <a:rPr lang="en-US" sz="3200" b="1" dirty="0"/>
              <a:t>Trait vs. Process Leadership</a:t>
            </a:r>
          </a:p>
        </p:txBody>
      </p:sp>
      <p:sp>
        <p:nvSpPr>
          <p:cNvPr id="11267" name="Rectangle 3"/>
          <p:cNvSpPr>
            <a:spLocks noGrp="1" noChangeArrowheads="1"/>
          </p:cNvSpPr>
          <p:nvPr>
            <p:ph sz="half" idx="1"/>
          </p:nvPr>
        </p:nvSpPr>
        <p:spPr>
          <a:xfrm>
            <a:off x="5105400" y="1600200"/>
            <a:ext cx="3695700" cy="4114800"/>
          </a:xfrm>
        </p:spPr>
        <p:txBody>
          <a:bodyPr/>
          <a:lstStyle/>
          <a:p>
            <a:pPr eaLnBrk="1" hangingPunct="1">
              <a:defRPr/>
            </a:pPr>
            <a:r>
              <a:rPr lang="en-US" b="1" i="1" dirty="0">
                <a:solidFill>
                  <a:schemeClr val="accent4">
                    <a:lumMod val="75000"/>
                  </a:schemeClr>
                </a:solidFill>
              </a:rPr>
              <a:t>Leadership </a:t>
            </a:r>
            <a:r>
              <a:rPr lang="en-US" b="1" i="1" dirty="0"/>
              <a:t>is a property or set of properties possessed in varying degrees by different people </a:t>
            </a:r>
            <a:r>
              <a:rPr lang="en-US" dirty="0"/>
              <a:t>(</a:t>
            </a:r>
            <a:r>
              <a:rPr lang="en-US" dirty="0" err="1"/>
              <a:t>Jago</a:t>
            </a:r>
            <a:r>
              <a:rPr lang="en-US" dirty="0"/>
              <a:t>, 1982).</a:t>
            </a:r>
          </a:p>
          <a:p>
            <a:pPr marL="623888" lvl="1" indent="-276225" eaLnBrk="1" hangingPunct="1">
              <a:defRPr/>
            </a:pPr>
            <a:r>
              <a:rPr lang="en-US" dirty="0"/>
              <a:t>Observed in  leadership </a:t>
            </a:r>
            <a:r>
              <a:rPr lang="en-US" i="1" dirty="0">
                <a:solidFill>
                  <a:schemeClr val="accent4">
                    <a:lumMod val="75000"/>
                  </a:schemeClr>
                </a:solidFill>
              </a:rPr>
              <a:t>behaviors</a:t>
            </a:r>
          </a:p>
          <a:p>
            <a:pPr marL="623888" lvl="1" indent="-276225" eaLnBrk="1" hangingPunct="1">
              <a:defRPr/>
            </a:pPr>
            <a:r>
              <a:rPr lang="en-US" dirty="0"/>
              <a:t>Can be learned</a:t>
            </a:r>
          </a:p>
        </p:txBody>
      </p:sp>
      <p:sp>
        <p:nvSpPr>
          <p:cNvPr id="19460" name="Line 10"/>
          <p:cNvSpPr>
            <a:spLocks noChangeShapeType="1"/>
          </p:cNvSpPr>
          <p:nvPr/>
        </p:nvSpPr>
        <p:spPr bwMode="auto">
          <a:xfrm>
            <a:off x="5334000" y="4114800"/>
            <a:ext cx="0" cy="457200"/>
          </a:xfrm>
          <a:prstGeom prst="line">
            <a:avLst/>
          </a:prstGeom>
          <a:noFill/>
          <a:ln w="28575">
            <a:solidFill>
              <a:schemeClr val="bg1"/>
            </a:solidFill>
            <a:round/>
            <a:headEnd/>
            <a:tailEnd/>
          </a:ln>
        </p:spPr>
        <p:txBody>
          <a:bodyPr wrap="none" anchor="ctr"/>
          <a:lstStyle/>
          <a:p>
            <a:endParaRPr lang="en-US"/>
          </a:p>
        </p:txBody>
      </p:sp>
      <p:sp>
        <p:nvSpPr>
          <p:cNvPr id="19461" name="Slide Number Placeholder 13"/>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2BAFB19C-40F0-4782-A5AE-7701F4217127}" type="slidenum">
              <a:rPr lang="en-US"/>
              <a:pPr/>
              <a:t>11</a:t>
            </a:fld>
            <a:endParaRPr lang="en-US"/>
          </a:p>
        </p:txBody>
      </p:sp>
      <p:sp>
        <p:nvSpPr>
          <p:cNvPr id="15" name="Footer Placeholder 14"/>
          <p:cNvSpPr>
            <a:spLocks noGrp="1"/>
          </p:cNvSpPr>
          <p:nvPr>
            <p:ph type="ftr" sz="quarter" idx="10"/>
          </p:nvPr>
        </p:nvSpPr>
        <p:spPr/>
        <p:txBody>
          <a:bodyPr/>
          <a:lstStyle/>
          <a:p>
            <a:pPr>
              <a:defRPr/>
            </a:pPr>
            <a:r>
              <a:rPr lang="en-US"/>
              <a:t>Northouse - Leadership Theory and Practice, Sixth Edition © 2012 SAGE Publications, Inc.</a:t>
            </a:r>
          </a:p>
        </p:txBody>
      </p:sp>
      <p:pic>
        <p:nvPicPr>
          <p:cNvPr id="11278" name="Picture 14"/>
          <p:cNvPicPr>
            <a:picLocks noChangeAspect="1" noChangeArrowheads="1"/>
          </p:cNvPicPr>
          <p:nvPr/>
        </p:nvPicPr>
        <p:blipFill>
          <a:blip r:embed="rId3" cstate="print"/>
          <a:srcRect/>
          <a:stretch>
            <a:fillRect/>
          </a:stretch>
        </p:blipFill>
        <p:spPr bwMode="auto">
          <a:xfrm>
            <a:off x="371475" y="1295400"/>
            <a:ext cx="4576763" cy="4953000"/>
          </a:xfrm>
          <a:prstGeom prst="rect">
            <a:avLst/>
          </a:prstGeom>
          <a:ln>
            <a:noFill/>
          </a:ln>
          <a:effectLst>
            <a:outerShdw blurRad="44450" dist="27940" dir="5400000" algn="ctr">
              <a:srgbClr val="006000">
                <a:alpha val="63000"/>
              </a:srgbClr>
            </a:outerShdw>
          </a:effectLst>
          <a:scene3d>
            <a:camera prst="orthographicFront">
              <a:rot lat="0" lon="0" rev="0"/>
            </a:camera>
            <a:lightRig rig="balanced" dir="t">
              <a:rot lat="0" lon="0" rev="8700000"/>
            </a:lightRig>
          </a:scene3d>
          <a:sp3d>
            <a:bevelT w="190500" h="38100"/>
          </a:sp3d>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457200"/>
            <a:ext cx="8382000" cy="762000"/>
          </a:xfrm>
        </p:spPr>
        <p:txBody>
          <a:bodyPr/>
          <a:lstStyle/>
          <a:p>
            <a:pPr eaLnBrk="1" hangingPunct="1"/>
            <a:r>
              <a:rPr lang="en-US" sz="3200" b="1" dirty="0"/>
              <a:t>Assigned vs. Emergent Leadership</a:t>
            </a:r>
          </a:p>
        </p:txBody>
      </p:sp>
      <p:sp>
        <p:nvSpPr>
          <p:cNvPr id="20483" name="Rectangle 3"/>
          <p:cNvSpPr>
            <a:spLocks noGrp="1" noChangeArrowheads="1"/>
          </p:cNvSpPr>
          <p:nvPr>
            <p:ph sz="half" idx="1"/>
          </p:nvPr>
        </p:nvSpPr>
        <p:spPr>
          <a:xfrm>
            <a:off x="304801" y="1600200"/>
            <a:ext cx="3124200" cy="4419600"/>
          </a:xfrm>
        </p:spPr>
        <p:txBody>
          <a:bodyPr/>
          <a:lstStyle/>
          <a:p>
            <a:pPr eaLnBrk="1" hangingPunct="1"/>
            <a:r>
              <a:rPr lang="en-US" dirty="0"/>
              <a:t>Leadership based on occupying a position within an organization</a:t>
            </a:r>
          </a:p>
          <a:p>
            <a:pPr lvl="1" eaLnBrk="1" hangingPunct="1"/>
            <a:r>
              <a:rPr lang="en-US" dirty="0">
                <a:solidFill>
                  <a:schemeClr val="tx1"/>
                </a:solidFill>
              </a:rPr>
              <a:t> Team leaders</a:t>
            </a:r>
          </a:p>
          <a:p>
            <a:pPr lvl="1" eaLnBrk="1" hangingPunct="1"/>
            <a:r>
              <a:rPr lang="en-US" dirty="0">
                <a:solidFill>
                  <a:schemeClr val="tx1"/>
                </a:solidFill>
              </a:rPr>
              <a:t> Plant managers</a:t>
            </a:r>
          </a:p>
          <a:p>
            <a:pPr lvl="1" eaLnBrk="1" hangingPunct="1"/>
            <a:r>
              <a:rPr lang="en-US" dirty="0">
                <a:solidFill>
                  <a:schemeClr val="tx1"/>
                </a:solidFill>
              </a:rPr>
              <a:t> Department heads</a:t>
            </a:r>
          </a:p>
          <a:p>
            <a:pPr lvl="1" eaLnBrk="1" hangingPunct="1"/>
            <a:r>
              <a:rPr lang="en-US" dirty="0">
                <a:solidFill>
                  <a:schemeClr val="tx1"/>
                </a:solidFill>
              </a:rPr>
              <a:t> Directors</a:t>
            </a:r>
          </a:p>
        </p:txBody>
      </p:sp>
      <p:sp>
        <p:nvSpPr>
          <p:cNvPr id="20484" name="Rectangle 4"/>
          <p:cNvSpPr>
            <a:spLocks noGrp="1" noChangeArrowheads="1"/>
          </p:cNvSpPr>
          <p:nvPr>
            <p:ph sz="half" idx="2"/>
          </p:nvPr>
        </p:nvSpPr>
        <p:spPr>
          <a:xfrm>
            <a:off x="3352800" y="1600200"/>
            <a:ext cx="5497513" cy="4800600"/>
          </a:xfrm>
        </p:spPr>
        <p:txBody>
          <a:bodyPr/>
          <a:lstStyle/>
          <a:p>
            <a:pPr eaLnBrk="1" hangingPunct="1">
              <a:buFont typeface="Wingdings 2" pitchFamily="18" charset="2"/>
              <a:buNone/>
            </a:pPr>
            <a:r>
              <a:rPr lang="en-US" sz="2400" dirty="0"/>
              <a:t> 	</a:t>
            </a:r>
            <a:r>
              <a:rPr lang="en-US" dirty="0"/>
              <a:t>An individual perceived by others as the most influential member of a group or organization regardless of the individual’s title</a:t>
            </a:r>
            <a:endParaRPr lang="en-US" sz="2400" dirty="0"/>
          </a:p>
          <a:p>
            <a:pPr lvl="1" eaLnBrk="1" hangingPunct="1"/>
            <a:r>
              <a:rPr lang="en-US" sz="2000" dirty="0">
                <a:solidFill>
                  <a:schemeClr val="tx1"/>
                </a:solidFill>
              </a:rPr>
              <a:t>Emerges over time through communication behaviors</a:t>
            </a:r>
          </a:p>
          <a:p>
            <a:pPr lvl="2" eaLnBrk="1" hangingPunct="1"/>
            <a:r>
              <a:rPr lang="en-US" dirty="0">
                <a:solidFill>
                  <a:schemeClr val="tx1"/>
                </a:solidFill>
              </a:rPr>
              <a:t>Verbal involvement</a:t>
            </a:r>
          </a:p>
          <a:p>
            <a:pPr lvl="2" eaLnBrk="1" hangingPunct="1"/>
            <a:r>
              <a:rPr lang="en-US" dirty="0">
                <a:solidFill>
                  <a:schemeClr val="tx1"/>
                </a:solidFill>
              </a:rPr>
              <a:t>Being informed</a:t>
            </a:r>
          </a:p>
          <a:p>
            <a:pPr lvl="2" eaLnBrk="1" hangingPunct="1"/>
            <a:r>
              <a:rPr lang="en-US" dirty="0">
                <a:solidFill>
                  <a:schemeClr val="tx1"/>
                </a:solidFill>
              </a:rPr>
              <a:t>Seeking others’ opinions</a:t>
            </a:r>
          </a:p>
          <a:p>
            <a:pPr lvl="2" eaLnBrk="1" hangingPunct="1"/>
            <a:r>
              <a:rPr lang="en-US" dirty="0">
                <a:solidFill>
                  <a:schemeClr val="tx1"/>
                </a:solidFill>
              </a:rPr>
              <a:t>Being firm but not rigid</a:t>
            </a:r>
          </a:p>
          <a:p>
            <a:pPr lvl="1" eaLnBrk="1" hangingPunct="1"/>
            <a:r>
              <a:rPr lang="en-US" sz="2000" dirty="0">
                <a:solidFill>
                  <a:schemeClr val="tx1"/>
                </a:solidFill>
              </a:rPr>
              <a:t>Affected by personality (</a:t>
            </a:r>
            <a:r>
              <a:rPr lang="en-US" sz="2000" b="1" i="1" dirty="0">
                <a:solidFill>
                  <a:schemeClr val="tx1"/>
                </a:solidFill>
              </a:rPr>
              <a:t>more dominant, more intelligent, more confident</a:t>
            </a:r>
            <a:r>
              <a:rPr lang="en-US" sz="2000" dirty="0">
                <a:solidFill>
                  <a:schemeClr val="tx1"/>
                </a:solidFill>
              </a:rPr>
              <a:t>) and gender </a:t>
            </a:r>
          </a:p>
          <a:p>
            <a:pPr lvl="2" eaLnBrk="1" hangingPunct="1">
              <a:buFont typeface="Wingdings" pitchFamily="2" charset="2"/>
              <a:buNone/>
            </a:pPr>
            <a:endParaRPr lang="en-US" dirty="0"/>
          </a:p>
        </p:txBody>
      </p:sp>
      <p:sp>
        <p:nvSpPr>
          <p:cNvPr id="20491" name="Slide Number Placeholder 6"/>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B5078A59-D90E-4272-A5CA-EC5F6575CBDC}" type="slidenum">
              <a:rPr lang="en-US"/>
              <a:pPr/>
              <a:t>12</a:t>
            </a:fld>
            <a:endParaRPr lang="en-US"/>
          </a:p>
        </p:txBody>
      </p:sp>
      <p:sp>
        <p:nvSpPr>
          <p:cNvPr id="8" name="Footer Placeholder 7"/>
          <p:cNvSpPr>
            <a:spLocks noGrp="1"/>
          </p:cNvSpPr>
          <p:nvPr>
            <p:ph type="ftr" sz="quarter" idx="10"/>
          </p:nvPr>
        </p:nvSpPr>
        <p:spPr/>
        <p:txBody>
          <a:bodyPr/>
          <a:lstStyle/>
          <a:p>
            <a:pPr>
              <a:defRPr/>
            </a:pPr>
            <a:r>
              <a:rPr lang="en-US"/>
              <a:t>Northouse - Leadership Theory and Practice, Sixth Edition © 2012 SAGE Publications, Inc.</a:t>
            </a:r>
          </a:p>
        </p:txBody>
      </p:sp>
      <p:sp>
        <p:nvSpPr>
          <p:cNvPr id="9" name="Rectangle 8"/>
          <p:cNvSpPr/>
          <p:nvPr/>
        </p:nvSpPr>
        <p:spPr>
          <a:xfrm>
            <a:off x="1160691" y="1143000"/>
            <a:ext cx="1569660" cy="461665"/>
          </a:xfrm>
          <a:prstGeom prst="rect">
            <a:avLst/>
          </a:prstGeom>
        </p:spPr>
        <p:txBody>
          <a:bodyPr wrap="none">
            <a:spAutoFit/>
          </a:bodyPr>
          <a:lstStyle/>
          <a:p>
            <a:pPr algn="ctr" eaLnBrk="0" hangingPunct="0">
              <a:defRPr/>
            </a:pPr>
            <a:r>
              <a:rPr lang="en-US" b="1" dirty="0">
                <a:solidFill>
                  <a:schemeClr val="accent4">
                    <a:lumMod val="75000"/>
                  </a:schemeClr>
                </a:solidFill>
                <a:latin typeface="Arial Rounded MT Bold" pitchFamily="34" charset="0"/>
              </a:rPr>
              <a:t>Assigned</a:t>
            </a:r>
          </a:p>
        </p:txBody>
      </p:sp>
      <p:sp>
        <p:nvSpPr>
          <p:cNvPr id="10" name="Rectangle 9"/>
          <p:cNvSpPr/>
          <p:nvPr/>
        </p:nvSpPr>
        <p:spPr>
          <a:xfrm>
            <a:off x="5520120" y="1143000"/>
            <a:ext cx="1604927" cy="461665"/>
          </a:xfrm>
          <a:prstGeom prst="rect">
            <a:avLst/>
          </a:prstGeom>
        </p:spPr>
        <p:txBody>
          <a:bodyPr wrap="none">
            <a:spAutoFit/>
          </a:bodyPr>
          <a:lstStyle/>
          <a:p>
            <a:pPr algn="ctr" eaLnBrk="0" hangingPunct="0">
              <a:defRPr/>
            </a:pPr>
            <a:r>
              <a:rPr lang="en-US" b="1" dirty="0">
                <a:solidFill>
                  <a:schemeClr val="accent4">
                    <a:lumMod val="75000"/>
                  </a:schemeClr>
                </a:solidFill>
                <a:latin typeface="Arial Rounded MT Bold" pitchFamily="34" charset="0"/>
              </a:rPr>
              <a:t>Emergent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609600"/>
            <a:ext cx="8534400" cy="533400"/>
          </a:xfrm>
        </p:spPr>
        <p:txBody>
          <a:bodyPr/>
          <a:lstStyle/>
          <a:p>
            <a:pPr eaLnBrk="1" hangingPunct="1"/>
            <a:r>
              <a:rPr lang="en-US" sz="3200" b="1" dirty="0"/>
              <a:t>Leadership &amp; Power</a:t>
            </a:r>
          </a:p>
        </p:txBody>
      </p:sp>
      <p:sp>
        <p:nvSpPr>
          <p:cNvPr id="21507" name="Rectangle 3"/>
          <p:cNvSpPr>
            <a:spLocks noGrp="1" noChangeArrowheads="1"/>
          </p:cNvSpPr>
          <p:nvPr>
            <p:ph sz="half" idx="1"/>
          </p:nvPr>
        </p:nvSpPr>
        <p:spPr>
          <a:xfrm>
            <a:off x="304800" y="1600200"/>
            <a:ext cx="5029200" cy="3733800"/>
          </a:xfrm>
        </p:spPr>
        <p:txBody>
          <a:bodyPr/>
          <a:lstStyle/>
          <a:p>
            <a:pPr eaLnBrk="1" hangingPunct="1"/>
            <a:r>
              <a:rPr lang="en-US" sz="3200" dirty="0"/>
              <a:t>The capacity or potential to influence.</a:t>
            </a:r>
          </a:p>
          <a:p>
            <a:pPr lvl="1" eaLnBrk="1" hangingPunct="1"/>
            <a:r>
              <a:rPr lang="en-US" sz="2800" dirty="0">
                <a:solidFill>
                  <a:schemeClr val="tx1"/>
                </a:solidFill>
              </a:rPr>
              <a:t>Ability to affect others’ beliefs, attitudes, &amp; actions</a:t>
            </a:r>
          </a:p>
          <a:p>
            <a:pPr lvl="1" eaLnBrk="1" hangingPunct="1"/>
            <a:r>
              <a:rPr lang="en-US" sz="2800" b="1" i="1" dirty="0">
                <a:solidFill>
                  <a:schemeClr val="tx1"/>
                </a:solidFill>
              </a:rPr>
              <a:t>Dyadic relation</a:t>
            </a:r>
            <a:r>
              <a:rPr lang="en-US" sz="2800" dirty="0">
                <a:solidFill>
                  <a:schemeClr val="tx1"/>
                </a:solidFill>
              </a:rPr>
              <a:t>: </a:t>
            </a:r>
            <a:r>
              <a:rPr lang="en-US" sz="2800" dirty="0">
                <a:solidFill>
                  <a:srgbClr val="00B050"/>
                </a:solidFill>
              </a:rPr>
              <a:t>person influencing &amp; person being influenced</a:t>
            </a:r>
          </a:p>
        </p:txBody>
      </p:sp>
      <p:sp>
        <p:nvSpPr>
          <p:cNvPr id="13316" name="Rectangle 4"/>
          <p:cNvSpPr>
            <a:spLocks noGrp="1" noChangeArrowheads="1"/>
          </p:cNvSpPr>
          <p:nvPr>
            <p:ph sz="half" idx="2"/>
          </p:nvPr>
        </p:nvSpPr>
        <p:spPr>
          <a:xfrm>
            <a:off x="5334000" y="2057400"/>
            <a:ext cx="2286000" cy="3276600"/>
          </a:xfrm>
        </p:spPr>
        <p:txBody>
          <a:bodyPr/>
          <a:lstStyle/>
          <a:p>
            <a:pPr eaLnBrk="1" hangingPunct="1">
              <a:spcBef>
                <a:spcPct val="40000"/>
              </a:spcBef>
              <a:buClr>
                <a:schemeClr val="accent4">
                  <a:lumMod val="75000"/>
                </a:schemeClr>
              </a:buClr>
              <a:defRPr/>
            </a:pPr>
            <a:r>
              <a:rPr lang="en-US" sz="3200" dirty="0"/>
              <a:t> Referent</a:t>
            </a:r>
          </a:p>
          <a:p>
            <a:pPr eaLnBrk="1" hangingPunct="1">
              <a:spcBef>
                <a:spcPct val="40000"/>
              </a:spcBef>
              <a:buClr>
                <a:schemeClr val="accent4">
                  <a:lumMod val="75000"/>
                </a:schemeClr>
              </a:buClr>
              <a:defRPr/>
            </a:pPr>
            <a:r>
              <a:rPr lang="en-US" sz="3200" dirty="0"/>
              <a:t> Expert</a:t>
            </a:r>
          </a:p>
          <a:p>
            <a:pPr eaLnBrk="1" hangingPunct="1">
              <a:spcBef>
                <a:spcPct val="40000"/>
              </a:spcBef>
              <a:buClr>
                <a:schemeClr val="accent4">
                  <a:lumMod val="75000"/>
                </a:schemeClr>
              </a:buClr>
              <a:defRPr/>
            </a:pPr>
            <a:r>
              <a:rPr lang="en-US" sz="3200" dirty="0"/>
              <a:t>Legitimate</a:t>
            </a:r>
          </a:p>
          <a:p>
            <a:pPr eaLnBrk="1" hangingPunct="1">
              <a:spcBef>
                <a:spcPct val="40000"/>
              </a:spcBef>
              <a:buClr>
                <a:schemeClr val="accent4">
                  <a:lumMod val="75000"/>
                </a:schemeClr>
              </a:buClr>
              <a:defRPr/>
            </a:pPr>
            <a:r>
              <a:rPr lang="en-US" sz="3200" dirty="0"/>
              <a:t> Reward</a:t>
            </a:r>
          </a:p>
          <a:p>
            <a:pPr eaLnBrk="1" hangingPunct="1">
              <a:spcBef>
                <a:spcPct val="40000"/>
              </a:spcBef>
              <a:buClr>
                <a:schemeClr val="accent4">
                  <a:lumMod val="75000"/>
                </a:schemeClr>
              </a:buClr>
              <a:defRPr/>
            </a:pPr>
            <a:r>
              <a:rPr lang="en-US" sz="3200" dirty="0"/>
              <a:t> Coercive</a:t>
            </a:r>
          </a:p>
        </p:txBody>
      </p:sp>
      <p:sp>
        <p:nvSpPr>
          <p:cNvPr id="21518" name="Slide Number Placeholder 7"/>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B41EDF3C-114B-4E6F-B2AC-411A8FD6BE36}" type="slidenum">
              <a:rPr lang="en-US"/>
              <a:pPr/>
              <a:t>13</a:t>
            </a:fld>
            <a:endParaRPr lang="en-US"/>
          </a:p>
        </p:txBody>
      </p:sp>
      <p:sp>
        <p:nvSpPr>
          <p:cNvPr id="9" name="Footer Placeholder 8"/>
          <p:cNvSpPr>
            <a:spLocks noGrp="1"/>
          </p:cNvSpPr>
          <p:nvPr>
            <p:ph type="ftr" sz="quarter" idx="10"/>
          </p:nvPr>
        </p:nvSpPr>
        <p:spPr/>
        <p:txBody>
          <a:bodyPr/>
          <a:lstStyle/>
          <a:p>
            <a:pPr>
              <a:defRPr/>
            </a:pPr>
            <a:r>
              <a:rPr lang="en-US"/>
              <a:t>Northouse - Leadership Theory and Practice, Sixth Edition © 2012 SAGE Publications, Inc.</a:t>
            </a:r>
          </a:p>
        </p:txBody>
      </p:sp>
      <p:sp>
        <p:nvSpPr>
          <p:cNvPr id="10" name="Rectangle 9"/>
          <p:cNvSpPr/>
          <p:nvPr/>
        </p:nvSpPr>
        <p:spPr>
          <a:xfrm>
            <a:off x="1499153" y="1219200"/>
            <a:ext cx="1107996" cy="461665"/>
          </a:xfrm>
          <a:prstGeom prst="rect">
            <a:avLst/>
          </a:prstGeom>
        </p:spPr>
        <p:txBody>
          <a:bodyPr wrap="none">
            <a:spAutoFit/>
          </a:bodyPr>
          <a:lstStyle/>
          <a:p>
            <a:pPr algn="ctr" eaLnBrk="0" hangingPunct="0">
              <a:defRPr/>
            </a:pPr>
            <a:r>
              <a:rPr lang="en-US" b="1" dirty="0">
                <a:latin typeface="Arial Rounded MT Bold" pitchFamily="34" charset="0"/>
              </a:rPr>
              <a:t>Power</a:t>
            </a:r>
          </a:p>
        </p:txBody>
      </p:sp>
      <p:sp>
        <p:nvSpPr>
          <p:cNvPr id="11" name="Rectangle 10"/>
          <p:cNvSpPr/>
          <p:nvPr/>
        </p:nvSpPr>
        <p:spPr>
          <a:xfrm>
            <a:off x="4267200" y="1143000"/>
            <a:ext cx="4572000" cy="830997"/>
          </a:xfrm>
          <a:prstGeom prst="rect">
            <a:avLst/>
          </a:prstGeom>
        </p:spPr>
        <p:txBody>
          <a:bodyPr>
            <a:spAutoFit/>
          </a:bodyPr>
          <a:lstStyle/>
          <a:p>
            <a:pPr algn="ctr" eaLnBrk="0" hangingPunct="0">
              <a:defRPr/>
            </a:pPr>
            <a:r>
              <a:rPr lang="en-US" b="1" dirty="0">
                <a:latin typeface="Arial Rounded MT Bold" pitchFamily="34" charset="0"/>
              </a:rPr>
              <a:t>Bases of Social Power</a:t>
            </a:r>
          </a:p>
          <a:p>
            <a:pPr algn="ctr" eaLnBrk="0" hangingPunct="0">
              <a:defRPr/>
            </a:pPr>
            <a:r>
              <a:rPr lang="en-US" b="1" dirty="0">
                <a:latin typeface="Arial Rounded MT Bold" pitchFamily="34" charset="0"/>
              </a:rPr>
              <a:t>French &amp; Raven (1959)</a:t>
            </a:r>
          </a:p>
        </p:txBody>
      </p:sp>
      <p:sp>
        <p:nvSpPr>
          <p:cNvPr id="12" name="Rectangle 11"/>
          <p:cNvSpPr/>
          <p:nvPr/>
        </p:nvSpPr>
        <p:spPr>
          <a:xfrm>
            <a:off x="457200" y="5569803"/>
            <a:ext cx="4572000" cy="830997"/>
          </a:xfrm>
          <a:prstGeom prst="rect">
            <a:avLst/>
          </a:prstGeom>
          <a:ln>
            <a:solidFill>
              <a:srgbClr val="006000"/>
            </a:solidFill>
          </a:ln>
        </p:spPr>
        <p:txBody>
          <a:bodyPr>
            <a:spAutoFit/>
          </a:bodyPr>
          <a:lstStyle/>
          <a:p>
            <a:pPr eaLnBrk="0" hangingPunct="0">
              <a:defRPr/>
            </a:pPr>
            <a:r>
              <a:rPr lang="en-US" b="1" i="1" dirty="0"/>
              <a:t>Power is a relational concern for both leaders and followers.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381000" y="533400"/>
            <a:ext cx="8534400" cy="533400"/>
          </a:xfrm>
        </p:spPr>
        <p:txBody>
          <a:bodyPr/>
          <a:lstStyle/>
          <a:p>
            <a:pPr eaLnBrk="1" hangingPunct="1"/>
            <a:r>
              <a:rPr lang="en-US" sz="3200" b="1" dirty="0"/>
              <a:t>Leadership &amp; Power</a:t>
            </a:r>
          </a:p>
        </p:txBody>
      </p:sp>
      <p:sp>
        <p:nvSpPr>
          <p:cNvPr id="22531" name="Slide Number Placeholder 4"/>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76474E50-CA21-4080-8216-B72BB1358FA2}" type="slidenum">
              <a:rPr lang="en-US"/>
              <a:pPr/>
              <a:t>14</a:t>
            </a:fld>
            <a:endParaRPr lang="en-US"/>
          </a:p>
        </p:txBody>
      </p:sp>
      <p:sp>
        <p:nvSpPr>
          <p:cNvPr id="6" name="Footer Placeholder 5"/>
          <p:cNvSpPr>
            <a:spLocks noGrp="1"/>
          </p:cNvSpPr>
          <p:nvPr>
            <p:ph type="ftr" sz="quarter" idx="10"/>
          </p:nvPr>
        </p:nvSpPr>
        <p:spPr/>
        <p:txBody>
          <a:bodyPr/>
          <a:lstStyle/>
          <a:p>
            <a:pPr>
              <a:defRPr/>
            </a:pPr>
            <a:r>
              <a:rPr lang="en-US"/>
              <a:t>Northouse - Leadership Theory and Practice, Sixth Edition © 2012 SAGE Publications, Inc.</a:t>
            </a:r>
          </a:p>
        </p:txBody>
      </p:sp>
      <p:pic>
        <p:nvPicPr>
          <p:cNvPr id="14342" name="Picture 6"/>
          <p:cNvPicPr>
            <a:picLocks noChangeAspect="1" noChangeArrowheads="1"/>
          </p:cNvPicPr>
          <p:nvPr/>
        </p:nvPicPr>
        <p:blipFill>
          <a:blip r:embed="rId3" cstate="print"/>
          <a:srcRect/>
          <a:stretch>
            <a:fillRect/>
          </a:stretch>
        </p:blipFill>
        <p:spPr bwMode="auto">
          <a:xfrm>
            <a:off x="1066800" y="1143000"/>
            <a:ext cx="6934200" cy="5259388"/>
          </a:xfrm>
          <a:prstGeom prst="rect">
            <a:avLst/>
          </a:prstGeom>
          <a:ln>
            <a:noFill/>
          </a:ln>
          <a:effectLst>
            <a:outerShdw blurRad="50800" dist="38100" dir="5400000" algn="t" rotWithShape="0">
              <a:srgbClr val="006000">
                <a:alpha val="67000"/>
              </a:srgbClr>
            </a:outerShdw>
          </a:effectLst>
          <a:scene3d>
            <a:camera prst="orthographicFront">
              <a:rot lat="0" lon="0" rev="0"/>
            </a:camera>
            <a:lightRig rig="balanced" dir="t">
              <a:rot lat="0" lon="0" rev="8700000"/>
            </a:lightRig>
          </a:scene3d>
          <a:sp3d>
            <a:bevelT w="190500" h="38100"/>
          </a:sp3d>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228600" y="609600"/>
            <a:ext cx="8534400" cy="457200"/>
          </a:xfrm>
        </p:spPr>
        <p:txBody>
          <a:bodyPr/>
          <a:lstStyle/>
          <a:p>
            <a:pPr eaLnBrk="1" hangingPunct="1"/>
            <a:r>
              <a:rPr lang="en-US" sz="3200" b="1" dirty="0"/>
              <a:t>Leadership &amp; Power</a:t>
            </a:r>
          </a:p>
        </p:txBody>
      </p:sp>
      <p:sp>
        <p:nvSpPr>
          <p:cNvPr id="16390" name="Rectangle 1030"/>
          <p:cNvSpPr>
            <a:spLocks noGrp="1" noChangeArrowheads="1"/>
          </p:cNvSpPr>
          <p:nvPr>
            <p:ph sz="half" idx="1"/>
          </p:nvPr>
        </p:nvSpPr>
        <p:spPr>
          <a:xfrm>
            <a:off x="417513" y="1295400"/>
            <a:ext cx="3306762" cy="1600200"/>
          </a:xfrm>
        </p:spPr>
        <p:txBody>
          <a:bodyPr/>
          <a:lstStyle/>
          <a:p>
            <a:pPr eaLnBrk="1" hangingPunct="1">
              <a:lnSpc>
                <a:spcPct val="90000"/>
              </a:lnSpc>
              <a:spcBef>
                <a:spcPct val="0"/>
              </a:spcBef>
              <a:buClr>
                <a:schemeClr val="accent4">
                  <a:lumMod val="75000"/>
                </a:schemeClr>
              </a:buClr>
              <a:defRPr/>
            </a:pPr>
            <a:r>
              <a:rPr lang="en-US" b="1" dirty="0">
                <a:solidFill>
                  <a:schemeClr val="accent4">
                    <a:lumMod val="75000"/>
                  </a:schemeClr>
                </a:solidFill>
              </a:rPr>
              <a:t>Position Power </a:t>
            </a:r>
            <a:r>
              <a:rPr lang="en-US" dirty="0"/>
              <a:t>derived from office or rank in an organization </a:t>
            </a:r>
          </a:p>
        </p:txBody>
      </p:sp>
      <p:sp>
        <p:nvSpPr>
          <p:cNvPr id="16387" name="Rectangle 1027"/>
          <p:cNvSpPr>
            <a:spLocks noGrp="1" noChangeArrowheads="1"/>
          </p:cNvSpPr>
          <p:nvPr>
            <p:ph sz="half" idx="2"/>
          </p:nvPr>
        </p:nvSpPr>
        <p:spPr>
          <a:xfrm>
            <a:off x="4714875" y="1295400"/>
            <a:ext cx="4114800" cy="1600200"/>
          </a:xfrm>
        </p:spPr>
        <p:txBody>
          <a:bodyPr/>
          <a:lstStyle/>
          <a:p>
            <a:pPr eaLnBrk="1" hangingPunct="1">
              <a:lnSpc>
                <a:spcPct val="90000"/>
              </a:lnSpc>
              <a:spcBef>
                <a:spcPct val="40000"/>
              </a:spcBef>
              <a:buClr>
                <a:schemeClr val="accent4">
                  <a:lumMod val="75000"/>
                </a:schemeClr>
              </a:buClr>
              <a:defRPr/>
            </a:pPr>
            <a:r>
              <a:rPr lang="en-US" b="1" dirty="0">
                <a:solidFill>
                  <a:schemeClr val="accent4">
                    <a:lumMod val="75000"/>
                  </a:schemeClr>
                </a:solidFill>
              </a:rPr>
              <a:t>Personal Power </a:t>
            </a:r>
            <a:r>
              <a:rPr lang="en-US" dirty="0"/>
              <a:t>is</a:t>
            </a:r>
            <a:r>
              <a:rPr lang="en-US" dirty="0">
                <a:solidFill>
                  <a:schemeClr val="accent4">
                    <a:lumMod val="75000"/>
                  </a:schemeClr>
                </a:solidFill>
              </a:rPr>
              <a:t> </a:t>
            </a:r>
            <a:r>
              <a:rPr lang="en-US" dirty="0"/>
              <a:t>influence derived from being seen as likable &amp; knowledgeable</a:t>
            </a:r>
          </a:p>
        </p:txBody>
      </p:sp>
      <p:sp>
        <p:nvSpPr>
          <p:cNvPr id="23557" name="Slide Number Placeholder 7"/>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7BD77128-E89D-43D3-A58A-7E439E9A20B3}" type="slidenum">
              <a:rPr lang="en-US"/>
              <a:pPr/>
              <a:t>15</a:t>
            </a:fld>
            <a:endParaRPr lang="en-US"/>
          </a:p>
        </p:txBody>
      </p:sp>
      <p:sp>
        <p:nvSpPr>
          <p:cNvPr id="9" name="Footer Placeholder 8"/>
          <p:cNvSpPr>
            <a:spLocks noGrp="1"/>
          </p:cNvSpPr>
          <p:nvPr>
            <p:ph type="ftr" sz="quarter" idx="10"/>
          </p:nvPr>
        </p:nvSpPr>
        <p:spPr/>
        <p:txBody>
          <a:bodyPr/>
          <a:lstStyle/>
          <a:p>
            <a:pPr>
              <a:defRPr/>
            </a:pPr>
            <a:r>
              <a:rPr lang="en-US"/>
              <a:t>Northouse - Leadership Theory and Practice, Sixth Edition © 2012 SAGE Publications, Inc.</a:t>
            </a:r>
          </a:p>
        </p:txBody>
      </p:sp>
      <p:pic>
        <p:nvPicPr>
          <p:cNvPr id="10" name="Picture 2"/>
          <p:cNvPicPr>
            <a:picLocks noChangeAspect="1" noChangeArrowheads="1"/>
          </p:cNvPicPr>
          <p:nvPr/>
        </p:nvPicPr>
        <p:blipFill>
          <a:blip r:embed="rId3" cstate="print"/>
          <a:srcRect/>
          <a:stretch>
            <a:fillRect/>
          </a:stretch>
        </p:blipFill>
        <p:spPr bwMode="auto">
          <a:xfrm>
            <a:off x="152400" y="3108325"/>
            <a:ext cx="8753475" cy="3063875"/>
          </a:xfrm>
          <a:prstGeom prst="rect">
            <a:avLst/>
          </a:prstGeom>
          <a:ln>
            <a:noFill/>
          </a:ln>
          <a:effectLst>
            <a:outerShdw blurRad="50800" sx="101000" sy="101000" algn="ctr" rotWithShape="0">
              <a:srgbClr val="006000">
                <a:alpha val="67000"/>
              </a:srgbClr>
            </a:outerShdw>
          </a:effectLst>
          <a:scene3d>
            <a:camera prst="orthographicFront">
              <a:rot lat="0" lon="0" rev="0"/>
            </a:camera>
            <a:lightRig rig="balanced" dir="t">
              <a:rot lat="0" lon="0" rev="8700000"/>
            </a:lightRig>
          </a:scene3d>
          <a:sp3d>
            <a:bevelT w="190500" h="38100"/>
          </a:sp3d>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62000" y="609600"/>
            <a:ext cx="7772400" cy="457200"/>
          </a:xfrm>
        </p:spPr>
        <p:txBody>
          <a:bodyPr/>
          <a:lstStyle/>
          <a:p>
            <a:pPr eaLnBrk="1" hangingPunct="1"/>
            <a:r>
              <a:rPr lang="en-US" sz="3200" b="1" dirty="0"/>
              <a:t>Leadership &amp; Coercion</a:t>
            </a:r>
          </a:p>
        </p:txBody>
      </p:sp>
      <p:sp>
        <p:nvSpPr>
          <p:cNvPr id="17411" name="Rectangle 3"/>
          <p:cNvSpPr>
            <a:spLocks noGrp="1" noChangeArrowheads="1"/>
          </p:cNvSpPr>
          <p:nvPr>
            <p:ph sz="half" idx="1"/>
          </p:nvPr>
        </p:nvSpPr>
        <p:spPr>
          <a:xfrm>
            <a:off x="381000" y="1676400"/>
            <a:ext cx="4114800" cy="4572000"/>
          </a:xfrm>
        </p:spPr>
        <p:txBody>
          <a:bodyPr/>
          <a:lstStyle/>
          <a:p>
            <a:pPr eaLnBrk="1" hangingPunct="1">
              <a:spcAft>
                <a:spcPct val="15000"/>
              </a:spcAft>
              <a:defRPr/>
            </a:pPr>
            <a:r>
              <a:rPr lang="en-US" b="1" i="1" dirty="0"/>
              <a:t>Use of force to effect change</a:t>
            </a:r>
          </a:p>
          <a:p>
            <a:pPr eaLnBrk="1" hangingPunct="1">
              <a:spcAft>
                <a:spcPct val="15000"/>
              </a:spcAft>
              <a:defRPr/>
            </a:pPr>
            <a:r>
              <a:rPr lang="en-US" dirty="0"/>
              <a:t>Influencing others to do something by  manipulating rewards and penalties in the work environment</a:t>
            </a:r>
          </a:p>
          <a:p>
            <a:pPr eaLnBrk="1" hangingPunct="1">
              <a:spcAft>
                <a:spcPct val="15000"/>
              </a:spcAft>
              <a:defRPr/>
            </a:pPr>
            <a:r>
              <a:rPr lang="en-US" dirty="0"/>
              <a:t>Use of threats, punishments, &amp; negative rewards</a:t>
            </a:r>
          </a:p>
        </p:txBody>
      </p:sp>
      <p:sp>
        <p:nvSpPr>
          <p:cNvPr id="24580" name="Rectangle 4"/>
          <p:cNvSpPr>
            <a:spLocks noGrp="1" noChangeArrowheads="1"/>
          </p:cNvSpPr>
          <p:nvPr>
            <p:ph sz="half" idx="2"/>
          </p:nvPr>
        </p:nvSpPr>
        <p:spPr>
          <a:xfrm>
            <a:off x="5175250" y="1828800"/>
            <a:ext cx="2984500" cy="1752600"/>
          </a:xfrm>
        </p:spPr>
        <p:txBody>
          <a:bodyPr/>
          <a:lstStyle/>
          <a:p>
            <a:pPr eaLnBrk="1" hangingPunct="1">
              <a:spcBef>
                <a:spcPct val="40000"/>
              </a:spcBef>
            </a:pPr>
            <a:r>
              <a:rPr lang="en-US" dirty="0">
                <a:solidFill>
                  <a:schemeClr val="tx2"/>
                </a:solidFill>
              </a:rPr>
              <a:t>Adolf Hitler</a:t>
            </a:r>
          </a:p>
          <a:p>
            <a:pPr marL="0" indent="0" eaLnBrk="1" hangingPunct="1">
              <a:spcBef>
                <a:spcPct val="40000"/>
              </a:spcBef>
              <a:buNone/>
            </a:pPr>
            <a:endParaRPr lang="en-US" dirty="0">
              <a:solidFill>
                <a:schemeClr val="tx2"/>
              </a:solidFill>
            </a:endParaRPr>
          </a:p>
        </p:txBody>
      </p:sp>
      <p:sp>
        <p:nvSpPr>
          <p:cNvPr id="24590" name="Slide Number Placeholder 7"/>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4F0F8640-7925-4D1C-B899-8112900D2BD1}" type="slidenum">
              <a:rPr lang="en-US"/>
              <a:pPr/>
              <a:t>16</a:t>
            </a:fld>
            <a:endParaRPr lang="en-US"/>
          </a:p>
        </p:txBody>
      </p:sp>
      <p:sp>
        <p:nvSpPr>
          <p:cNvPr id="9" name="Footer Placeholder 8"/>
          <p:cNvSpPr>
            <a:spLocks noGrp="1"/>
          </p:cNvSpPr>
          <p:nvPr>
            <p:ph type="ftr" sz="quarter" idx="10"/>
          </p:nvPr>
        </p:nvSpPr>
        <p:spPr/>
        <p:txBody>
          <a:bodyPr/>
          <a:lstStyle/>
          <a:p>
            <a:pPr>
              <a:defRPr/>
            </a:pPr>
            <a:r>
              <a:rPr lang="en-US"/>
              <a:t>Northouse - Leadership Theory and Practice, Sixth Edition © 2012 SAGE Publications, Inc.</a:t>
            </a:r>
          </a:p>
        </p:txBody>
      </p:sp>
      <p:sp>
        <p:nvSpPr>
          <p:cNvPr id="10" name="Rectangle 9"/>
          <p:cNvSpPr/>
          <p:nvPr/>
        </p:nvSpPr>
        <p:spPr>
          <a:xfrm>
            <a:off x="914400" y="1295400"/>
            <a:ext cx="2546723" cy="461665"/>
          </a:xfrm>
          <a:prstGeom prst="rect">
            <a:avLst/>
          </a:prstGeom>
        </p:spPr>
        <p:txBody>
          <a:bodyPr wrap="none">
            <a:spAutoFit/>
          </a:bodyPr>
          <a:lstStyle/>
          <a:p>
            <a:pPr algn="ctr" eaLnBrk="0" hangingPunct="0">
              <a:defRPr/>
            </a:pPr>
            <a:r>
              <a:rPr lang="en-US" b="1" dirty="0"/>
              <a:t>Coercion Involves</a:t>
            </a:r>
          </a:p>
        </p:txBody>
      </p:sp>
      <p:sp>
        <p:nvSpPr>
          <p:cNvPr id="11" name="Rectangle 10"/>
          <p:cNvSpPr/>
          <p:nvPr/>
        </p:nvSpPr>
        <p:spPr>
          <a:xfrm>
            <a:off x="4724400" y="1295400"/>
            <a:ext cx="4168962" cy="461665"/>
          </a:xfrm>
          <a:prstGeom prst="rect">
            <a:avLst/>
          </a:prstGeom>
        </p:spPr>
        <p:txBody>
          <a:bodyPr wrap="none">
            <a:spAutoFit/>
          </a:bodyPr>
          <a:lstStyle/>
          <a:p>
            <a:pPr algn="ctr" eaLnBrk="0" hangingPunct="0">
              <a:defRPr/>
            </a:pPr>
            <a:r>
              <a:rPr lang="en-US" b="1" dirty="0"/>
              <a:t>Examples of Coercive Leaders</a:t>
            </a:r>
          </a:p>
        </p:txBody>
      </p:sp>
      <p:sp>
        <p:nvSpPr>
          <p:cNvPr id="12" name="Rectangle 11"/>
          <p:cNvSpPr/>
          <p:nvPr/>
        </p:nvSpPr>
        <p:spPr>
          <a:xfrm>
            <a:off x="4724400" y="4038600"/>
            <a:ext cx="3962400" cy="1815882"/>
          </a:xfrm>
          <a:prstGeom prst="rect">
            <a:avLst/>
          </a:prstGeom>
        </p:spPr>
        <p:txBody>
          <a:bodyPr wrap="square">
            <a:spAutoFit/>
          </a:bodyPr>
          <a:lstStyle/>
          <a:p>
            <a:pPr algn="ctr" eaLnBrk="0" hangingPunct="0">
              <a:defRPr/>
            </a:pPr>
            <a:r>
              <a:rPr lang="en-US" sz="2800" b="1" i="1" dirty="0">
                <a:cs typeface="Times New Roman" pitchFamily="18" charset="0"/>
              </a:rPr>
              <a:t>Power &amp; restraint used to force followers to</a:t>
            </a:r>
          </a:p>
          <a:p>
            <a:pPr algn="ctr" eaLnBrk="0" hangingPunct="0">
              <a:defRPr/>
            </a:pPr>
            <a:r>
              <a:rPr lang="en-US" sz="2800" b="1" i="1" dirty="0">
                <a:cs typeface="Times New Roman" pitchFamily="18" charset="0"/>
              </a:rPr>
              <a:t>engage in extreme</a:t>
            </a:r>
          </a:p>
          <a:p>
            <a:pPr algn="ctr" eaLnBrk="0" hangingPunct="0">
              <a:defRPr/>
            </a:pPr>
            <a:r>
              <a:rPr lang="en-US" sz="2800" b="1" i="1" dirty="0">
                <a:cs typeface="Times New Roman" pitchFamily="18" charset="0"/>
              </a:rPr>
              <a:t> behavior</a:t>
            </a:r>
            <a:endParaRPr lang="en-US" sz="2800" b="1" i="1" dirty="0">
              <a:effectLst>
                <a:outerShdw blurRad="38100" dist="38100" dir="2700000" algn="tl">
                  <a:srgbClr val="C0C0C0"/>
                </a:outerShdw>
              </a:effectLst>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52400" y="533400"/>
            <a:ext cx="8686800" cy="762000"/>
          </a:xfrm>
        </p:spPr>
        <p:txBody>
          <a:bodyPr/>
          <a:lstStyle/>
          <a:p>
            <a:pPr eaLnBrk="1" hangingPunct="1"/>
            <a:r>
              <a:rPr lang="en-US" sz="3200" b="1" dirty="0"/>
              <a:t>Leadership &amp; Management </a:t>
            </a:r>
            <a:r>
              <a:rPr lang="en-US" sz="2800" b="1" dirty="0" err="1"/>
              <a:t>Kotter</a:t>
            </a:r>
            <a:r>
              <a:rPr lang="en-US" sz="2800" b="1" dirty="0"/>
              <a:t> (1990)</a:t>
            </a:r>
            <a:endParaRPr lang="en-US" sz="3200" b="1" dirty="0"/>
          </a:p>
        </p:txBody>
      </p:sp>
      <p:sp>
        <p:nvSpPr>
          <p:cNvPr id="18435" name="Text Box 3"/>
          <p:cNvSpPr txBox="1">
            <a:spLocks noChangeArrowheads="1"/>
          </p:cNvSpPr>
          <p:nvPr/>
        </p:nvSpPr>
        <p:spPr bwMode="auto">
          <a:xfrm>
            <a:off x="1143000" y="1310481"/>
            <a:ext cx="2362200" cy="946150"/>
          </a:xfrm>
          <a:prstGeom prst="rect">
            <a:avLst/>
          </a:prstGeom>
          <a:noFill/>
          <a:ln w="9525">
            <a:noFill/>
            <a:miter lim="800000"/>
            <a:headEnd/>
            <a:tailEnd/>
          </a:ln>
          <a:effectLst/>
        </p:spPr>
        <p:txBody>
          <a:bodyPr wrap="none">
            <a:spAutoFit/>
          </a:bodyPr>
          <a:lstStyle/>
          <a:p>
            <a:pPr algn="ctr" eaLnBrk="0" hangingPunct="0">
              <a:defRPr/>
            </a:pPr>
            <a:r>
              <a:rPr lang="en-US" sz="2800" b="1" dirty="0">
                <a:solidFill>
                  <a:schemeClr val="accent4">
                    <a:lumMod val="75000"/>
                  </a:schemeClr>
                </a:solidFill>
                <a:latin typeface="Arial" charset="0"/>
              </a:rPr>
              <a:t>Management</a:t>
            </a:r>
          </a:p>
          <a:p>
            <a:pPr algn="ctr" eaLnBrk="0" hangingPunct="0">
              <a:defRPr/>
            </a:pPr>
            <a:r>
              <a:rPr lang="en-US" sz="2800" b="1" dirty="0">
                <a:solidFill>
                  <a:schemeClr val="accent4">
                    <a:lumMod val="75000"/>
                  </a:schemeClr>
                </a:solidFill>
                <a:latin typeface="Arial" charset="0"/>
              </a:rPr>
              <a:t>Activities</a:t>
            </a:r>
          </a:p>
        </p:txBody>
      </p:sp>
      <p:sp>
        <p:nvSpPr>
          <p:cNvPr id="18436" name="Text Box 4"/>
          <p:cNvSpPr txBox="1">
            <a:spLocks noChangeArrowheads="1"/>
          </p:cNvSpPr>
          <p:nvPr/>
        </p:nvSpPr>
        <p:spPr bwMode="auto">
          <a:xfrm>
            <a:off x="5652474" y="1306503"/>
            <a:ext cx="2103461" cy="954107"/>
          </a:xfrm>
          <a:prstGeom prst="rect">
            <a:avLst/>
          </a:prstGeom>
          <a:noFill/>
          <a:ln w="9525">
            <a:noFill/>
            <a:miter lim="800000"/>
            <a:headEnd/>
            <a:tailEnd/>
          </a:ln>
          <a:effectLst/>
        </p:spPr>
        <p:txBody>
          <a:bodyPr wrap="none">
            <a:spAutoFit/>
          </a:bodyPr>
          <a:lstStyle/>
          <a:p>
            <a:pPr algn="ctr" eaLnBrk="0" hangingPunct="0">
              <a:defRPr/>
            </a:pPr>
            <a:r>
              <a:rPr lang="en-US" sz="2800" b="1" dirty="0">
                <a:solidFill>
                  <a:schemeClr val="accent4">
                    <a:lumMod val="75000"/>
                  </a:schemeClr>
                </a:solidFill>
                <a:latin typeface="Arial" charset="0"/>
              </a:rPr>
              <a:t>Leadership</a:t>
            </a:r>
          </a:p>
          <a:p>
            <a:pPr algn="ctr" eaLnBrk="0" hangingPunct="0">
              <a:defRPr/>
            </a:pPr>
            <a:r>
              <a:rPr lang="en-US" sz="2800" b="1" dirty="0">
                <a:solidFill>
                  <a:schemeClr val="accent4">
                    <a:lumMod val="75000"/>
                  </a:schemeClr>
                </a:solidFill>
                <a:latin typeface="Arial" charset="0"/>
              </a:rPr>
              <a:t>Activities</a:t>
            </a:r>
            <a:endParaRPr lang="en-US" b="1" dirty="0">
              <a:solidFill>
                <a:schemeClr val="accent4">
                  <a:lumMod val="75000"/>
                </a:schemeClr>
              </a:solidFill>
              <a:latin typeface="Arial" charset="0"/>
            </a:endParaRPr>
          </a:p>
        </p:txBody>
      </p:sp>
      <p:sp>
        <p:nvSpPr>
          <p:cNvPr id="25608" name="Text Box 7"/>
          <p:cNvSpPr txBox="1">
            <a:spLocks noChangeArrowheads="1"/>
          </p:cNvSpPr>
          <p:nvPr/>
        </p:nvSpPr>
        <p:spPr bwMode="auto">
          <a:xfrm>
            <a:off x="218398" y="2263914"/>
            <a:ext cx="4211409" cy="1015663"/>
          </a:xfrm>
          <a:prstGeom prst="rect">
            <a:avLst/>
          </a:prstGeom>
          <a:noFill/>
          <a:ln w="9525">
            <a:noFill/>
            <a:miter lim="800000"/>
            <a:headEnd/>
            <a:tailEnd/>
          </a:ln>
        </p:spPr>
        <p:txBody>
          <a:bodyPr wrap="none">
            <a:spAutoFit/>
          </a:bodyPr>
          <a:lstStyle/>
          <a:p>
            <a:pPr algn="ctr" eaLnBrk="0" hangingPunct="0"/>
            <a:r>
              <a:rPr lang="en-US" sz="2000" b="1" dirty="0">
                <a:latin typeface="Arial" charset="0"/>
              </a:rPr>
              <a:t>“Produces order</a:t>
            </a:r>
          </a:p>
          <a:p>
            <a:pPr algn="ctr" eaLnBrk="0" hangingPunct="0"/>
            <a:r>
              <a:rPr lang="en-US" sz="2000" b="1" dirty="0">
                <a:latin typeface="Arial" charset="0"/>
              </a:rPr>
              <a:t>  and consistency”</a:t>
            </a:r>
          </a:p>
          <a:p>
            <a:pPr algn="ctr" eaLnBrk="0" hangingPunct="0"/>
            <a:r>
              <a:rPr lang="en-US" sz="2000" b="1" dirty="0">
                <a:latin typeface="Arial" charset="0"/>
              </a:rPr>
              <a:t>“Reduce chaos in organizations”</a:t>
            </a:r>
          </a:p>
        </p:txBody>
      </p:sp>
      <p:sp>
        <p:nvSpPr>
          <p:cNvPr id="25609" name="Text Box 8"/>
          <p:cNvSpPr txBox="1">
            <a:spLocks noChangeArrowheads="1"/>
          </p:cNvSpPr>
          <p:nvPr/>
        </p:nvSpPr>
        <p:spPr bwMode="auto">
          <a:xfrm>
            <a:off x="609600" y="3151763"/>
            <a:ext cx="3429000" cy="1877437"/>
          </a:xfrm>
          <a:prstGeom prst="rect">
            <a:avLst/>
          </a:prstGeom>
          <a:noFill/>
          <a:ln w="9525">
            <a:noFill/>
            <a:miter lim="800000"/>
            <a:headEnd/>
            <a:tailEnd/>
          </a:ln>
        </p:spPr>
        <p:txBody>
          <a:bodyPr wrap="square">
            <a:spAutoFit/>
          </a:bodyPr>
          <a:lstStyle/>
          <a:p>
            <a:pPr eaLnBrk="0" hangingPunct="0">
              <a:spcBef>
                <a:spcPts val="600"/>
              </a:spcBef>
              <a:spcAft>
                <a:spcPts val="600"/>
              </a:spcAft>
              <a:buFontTx/>
              <a:buChar char="•"/>
            </a:pPr>
            <a:r>
              <a:rPr lang="en-US" dirty="0">
                <a:latin typeface="Arial" charset="0"/>
              </a:rPr>
              <a:t> Planning &amp; Budgeting</a:t>
            </a:r>
          </a:p>
          <a:p>
            <a:pPr eaLnBrk="0" hangingPunct="0">
              <a:spcBef>
                <a:spcPts val="600"/>
              </a:spcBef>
              <a:spcAft>
                <a:spcPts val="600"/>
              </a:spcAft>
              <a:buFontTx/>
              <a:buChar char="•"/>
            </a:pPr>
            <a:r>
              <a:rPr lang="en-US" dirty="0">
                <a:latin typeface="Arial" charset="0"/>
              </a:rPr>
              <a:t> Organizing &amp; Staffing</a:t>
            </a:r>
          </a:p>
          <a:p>
            <a:pPr marL="173038" indent="-173038" eaLnBrk="0" hangingPunct="0">
              <a:spcBef>
                <a:spcPts val="600"/>
              </a:spcBef>
              <a:spcAft>
                <a:spcPts val="600"/>
              </a:spcAft>
              <a:buFontTx/>
              <a:buChar char="•"/>
            </a:pPr>
            <a:r>
              <a:rPr lang="en-US" dirty="0">
                <a:latin typeface="Arial" charset="0"/>
              </a:rPr>
              <a:t>Controlling &amp; Problem Solving</a:t>
            </a:r>
          </a:p>
        </p:txBody>
      </p:sp>
      <p:sp>
        <p:nvSpPr>
          <p:cNvPr id="25613" name="Text Box 11"/>
          <p:cNvSpPr txBox="1">
            <a:spLocks noChangeArrowheads="1"/>
          </p:cNvSpPr>
          <p:nvPr/>
        </p:nvSpPr>
        <p:spPr bwMode="auto">
          <a:xfrm>
            <a:off x="5442481" y="2263914"/>
            <a:ext cx="2523447" cy="707886"/>
          </a:xfrm>
          <a:prstGeom prst="rect">
            <a:avLst/>
          </a:prstGeom>
          <a:noFill/>
          <a:ln w="9525">
            <a:noFill/>
            <a:miter lim="800000"/>
            <a:headEnd/>
            <a:tailEnd/>
          </a:ln>
        </p:spPr>
        <p:txBody>
          <a:bodyPr wrap="none">
            <a:spAutoFit/>
          </a:bodyPr>
          <a:lstStyle/>
          <a:p>
            <a:pPr algn="ctr" eaLnBrk="0" hangingPunct="0"/>
            <a:r>
              <a:rPr lang="en-US" sz="2000" b="1" dirty="0">
                <a:solidFill>
                  <a:schemeClr val="hlink"/>
                </a:solidFill>
                <a:latin typeface="Arial" charset="0"/>
              </a:rPr>
              <a:t> </a:t>
            </a:r>
            <a:r>
              <a:rPr lang="en-US" sz="2000" b="1" dirty="0">
                <a:latin typeface="Arial" charset="0"/>
              </a:rPr>
              <a:t>“Produces change</a:t>
            </a:r>
          </a:p>
          <a:p>
            <a:pPr algn="ctr" eaLnBrk="0" hangingPunct="0"/>
            <a:r>
              <a:rPr lang="en-US" sz="2000" b="1" dirty="0">
                <a:latin typeface="Arial" charset="0"/>
              </a:rPr>
              <a:t>and movement”</a:t>
            </a:r>
          </a:p>
        </p:txBody>
      </p:sp>
      <p:sp>
        <p:nvSpPr>
          <p:cNvPr id="25614" name="Text Box 12"/>
          <p:cNvSpPr txBox="1">
            <a:spLocks noChangeArrowheads="1"/>
          </p:cNvSpPr>
          <p:nvPr/>
        </p:nvSpPr>
        <p:spPr bwMode="auto">
          <a:xfrm>
            <a:off x="5059363" y="3151763"/>
            <a:ext cx="3289683" cy="1685846"/>
          </a:xfrm>
          <a:prstGeom prst="rect">
            <a:avLst/>
          </a:prstGeom>
          <a:noFill/>
          <a:ln w="9525">
            <a:noFill/>
            <a:miter lim="800000"/>
            <a:headEnd/>
            <a:tailEnd/>
          </a:ln>
        </p:spPr>
        <p:txBody>
          <a:bodyPr wrap="none">
            <a:spAutoFit/>
          </a:bodyPr>
          <a:lstStyle/>
          <a:p>
            <a:pPr eaLnBrk="0" hangingPunct="0">
              <a:lnSpc>
                <a:spcPct val="150000"/>
              </a:lnSpc>
              <a:buFontTx/>
              <a:buChar char="•"/>
            </a:pPr>
            <a:r>
              <a:rPr lang="en-US" dirty="0">
                <a:latin typeface="Arial" charset="0"/>
              </a:rPr>
              <a:t> Establishing direction</a:t>
            </a:r>
          </a:p>
          <a:p>
            <a:pPr eaLnBrk="0" hangingPunct="0">
              <a:lnSpc>
                <a:spcPct val="150000"/>
              </a:lnSpc>
              <a:buFontTx/>
              <a:buChar char="•"/>
            </a:pPr>
            <a:r>
              <a:rPr lang="en-US" dirty="0">
                <a:latin typeface="Arial" charset="0"/>
              </a:rPr>
              <a:t> Aligning people </a:t>
            </a:r>
          </a:p>
          <a:p>
            <a:pPr eaLnBrk="0" hangingPunct="0">
              <a:lnSpc>
                <a:spcPct val="150000"/>
              </a:lnSpc>
              <a:buFontTx/>
              <a:buChar char="•"/>
            </a:pPr>
            <a:r>
              <a:rPr lang="en-US" dirty="0">
                <a:latin typeface="Arial" charset="0"/>
              </a:rPr>
              <a:t> Motivating / Inspiring</a:t>
            </a:r>
          </a:p>
        </p:txBody>
      </p:sp>
      <p:sp>
        <p:nvSpPr>
          <p:cNvPr id="25618" name="Slide Number Placeholder 11"/>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1F5AE227-5A78-4957-BF2D-934F0CBA5ADC}" type="slidenum">
              <a:rPr lang="en-US" smtClean="0"/>
              <a:pPr/>
              <a:t>17</a:t>
            </a:fld>
            <a:endParaRPr lang="en-US"/>
          </a:p>
        </p:txBody>
      </p:sp>
      <p:sp>
        <p:nvSpPr>
          <p:cNvPr id="13" name="Footer Placeholder 12"/>
          <p:cNvSpPr>
            <a:spLocks noGrp="1"/>
          </p:cNvSpPr>
          <p:nvPr>
            <p:ph type="ftr" sz="quarter" idx="10"/>
          </p:nvPr>
        </p:nvSpPr>
        <p:spPr/>
        <p:txBody>
          <a:bodyPr/>
          <a:lstStyle/>
          <a:p>
            <a:pPr>
              <a:defRPr/>
            </a:pPr>
            <a:r>
              <a:rPr lang="en-US"/>
              <a:t>Northouse - Leadership Theory and Practice, Sixth Edition © 2012 SAGE Publications, Inc.</a:t>
            </a:r>
          </a:p>
        </p:txBody>
      </p:sp>
      <p:sp>
        <p:nvSpPr>
          <p:cNvPr id="14" name="Rectangle 13"/>
          <p:cNvSpPr/>
          <p:nvPr/>
        </p:nvSpPr>
        <p:spPr>
          <a:xfrm>
            <a:off x="533400" y="5181600"/>
            <a:ext cx="8001000" cy="1200329"/>
          </a:xfrm>
          <a:prstGeom prst="rect">
            <a:avLst/>
          </a:prstGeom>
        </p:spPr>
        <p:txBody>
          <a:bodyPr wrap="square">
            <a:spAutoFit/>
          </a:bodyPr>
          <a:lstStyle/>
          <a:p>
            <a:pPr algn="ctr" eaLnBrk="0" hangingPunct="0">
              <a:defRPr/>
            </a:pPr>
            <a:r>
              <a:rPr lang="en-US" i="1" dirty="0"/>
              <a:t>Major activities of management &amp; leadership</a:t>
            </a:r>
          </a:p>
          <a:p>
            <a:pPr algn="ctr" eaLnBrk="0" hangingPunct="0">
              <a:defRPr/>
            </a:pPr>
            <a:r>
              <a:rPr lang="en-US" i="1" dirty="0"/>
              <a:t>are played out differently; BUT, both are essential</a:t>
            </a:r>
          </a:p>
          <a:p>
            <a:pPr algn="ctr" eaLnBrk="0" hangingPunct="0">
              <a:defRPr/>
            </a:pPr>
            <a:r>
              <a:rPr lang="en-US" i="1" dirty="0"/>
              <a:t>for an organization to prosper</a:t>
            </a:r>
            <a:r>
              <a:rPr lang="en-US"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609600"/>
            <a:ext cx="8305800" cy="762000"/>
          </a:xfrm>
        </p:spPr>
        <p:txBody>
          <a:bodyPr/>
          <a:lstStyle/>
          <a:p>
            <a:pPr eaLnBrk="1" hangingPunct="1"/>
            <a:r>
              <a:rPr lang="en-US" sz="3200" b="1" dirty="0"/>
              <a:t>Leadership &amp; Management </a:t>
            </a:r>
            <a:r>
              <a:rPr lang="en-US" sz="2000" b="1" dirty="0" err="1"/>
              <a:t>Zaleznik</a:t>
            </a:r>
            <a:r>
              <a:rPr lang="en-US" sz="2000" b="1" dirty="0"/>
              <a:t> (1977)</a:t>
            </a:r>
          </a:p>
        </p:txBody>
      </p:sp>
      <p:sp>
        <p:nvSpPr>
          <p:cNvPr id="19459" name="Text Box 3"/>
          <p:cNvSpPr txBox="1">
            <a:spLocks noChangeArrowheads="1"/>
          </p:cNvSpPr>
          <p:nvPr/>
        </p:nvSpPr>
        <p:spPr bwMode="auto">
          <a:xfrm>
            <a:off x="381000" y="1477962"/>
            <a:ext cx="3652838" cy="884238"/>
          </a:xfrm>
          <a:prstGeom prst="rect">
            <a:avLst/>
          </a:prstGeom>
          <a:noFill/>
          <a:ln w="9525">
            <a:noFill/>
            <a:miter lim="800000"/>
            <a:headEnd/>
            <a:tailEnd/>
          </a:ln>
          <a:effectLst/>
        </p:spPr>
        <p:txBody>
          <a:bodyPr wrap="none">
            <a:spAutoFit/>
          </a:bodyPr>
          <a:lstStyle/>
          <a:p>
            <a:pPr algn="ctr" eaLnBrk="0" hangingPunct="0">
              <a:defRPr/>
            </a:pPr>
            <a:r>
              <a:rPr lang="en-US" sz="2800" b="1" dirty="0">
                <a:solidFill>
                  <a:schemeClr val="accent4">
                    <a:lumMod val="75000"/>
                  </a:schemeClr>
                </a:solidFill>
                <a:latin typeface="Arial" charset="0"/>
              </a:rPr>
              <a:t>Managers</a:t>
            </a:r>
          </a:p>
          <a:p>
            <a:pPr algn="ctr" eaLnBrk="0" hangingPunct="0">
              <a:defRPr/>
            </a:pPr>
            <a:r>
              <a:rPr lang="en-US" b="1" i="1" dirty="0">
                <a:latin typeface="Arial" charset="0"/>
              </a:rPr>
              <a:t>Unidirectional Authority</a:t>
            </a:r>
            <a:endParaRPr lang="en-US" sz="2800" b="1" dirty="0">
              <a:latin typeface="Arial" charset="0"/>
            </a:endParaRPr>
          </a:p>
        </p:txBody>
      </p:sp>
      <p:sp>
        <p:nvSpPr>
          <p:cNvPr id="19460" name="Text Box 4"/>
          <p:cNvSpPr txBox="1">
            <a:spLocks noChangeArrowheads="1"/>
          </p:cNvSpPr>
          <p:nvPr/>
        </p:nvSpPr>
        <p:spPr bwMode="auto">
          <a:xfrm>
            <a:off x="4511675" y="1477962"/>
            <a:ext cx="3854450" cy="884238"/>
          </a:xfrm>
          <a:prstGeom prst="rect">
            <a:avLst/>
          </a:prstGeom>
          <a:noFill/>
          <a:ln w="9525">
            <a:noFill/>
            <a:miter lim="800000"/>
            <a:headEnd/>
            <a:tailEnd/>
          </a:ln>
          <a:effectLst/>
        </p:spPr>
        <p:txBody>
          <a:bodyPr wrap="none">
            <a:spAutoFit/>
          </a:bodyPr>
          <a:lstStyle/>
          <a:p>
            <a:pPr algn="ctr" eaLnBrk="0" hangingPunct="0">
              <a:defRPr/>
            </a:pPr>
            <a:r>
              <a:rPr lang="en-US" sz="2800" b="1" dirty="0">
                <a:solidFill>
                  <a:schemeClr val="accent4">
                    <a:lumMod val="75000"/>
                  </a:schemeClr>
                </a:solidFill>
                <a:latin typeface="Arial" charset="0"/>
              </a:rPr>
              <a:t>Leaders</a:t>
            </a:r>
          </a:p>
          <a:p>
            <a:pPr algn="ctr" eaLnBrk="0" hangingPunct="0">
              <a:defRPr/>
            </a:pPr>
            <a:r>
              <a:rPr lang="en-US" b="1" i="1" dirty="0">
                <a:latin typeface="Arial" charset="0"/>
              </a:rPr>
              <a:t>Multidirectional Influence</a:t>
            </a:r>
            <a:endParaRPr lang="en-US" b="1" dirty="0">
              <a:latin typeface="Arial" charset="0"/>
            </a:endParaRPr>
          </a:p>
        </p:txBody>
      </p:sp>
      <p:sp>
        <p:nvSpPr>
          <p:cNvPr id="26632" name="Text Box 11"/>
          <p:cNvSpPr txBox="1">
            <a:spLocks noChangeArrowheads="1"/>
          </p:cNvSpPr>
          <p:nvPr/>
        </p:nvSpPr>
        <p:spPr bwMode="auto">
          <a:xfrm>
            <a:off x="607219" y="2508915"/>
            <a:ext cx="3200400" cy="3354765"/>
          </a:xfrm>
          <a:prstGeom prst="rect">
            <a:avLst/>
          </a:prstGeom>
          <a:noFill/>
          <a:ln w="9525">
            <a:noFill/>
            <a:miter lim="800000"/>
            <a:headEnd/>
            <a:tailEnd/>
          </a:ln>
        </p:spPr>
        <p:txBody>
          <a:bodyPr wrap="square">
            <a:spAutoFit/>
          </a:bodyPr>
          <a:lstStyle/>
          <a:p>
            <a:pPr eaLnBrk="0" hangingPunct="0">
              <a:spcBef>
                <a:spcPts val="600"/>
              </a:spcBef>
              <a:spcAft>
                <a:spcPts val="1800"/>
              </a:spcAft>
              <a:buFontTx/>
              <a:buChar char="•"/>
            </a:pPr>
            <a:r>
              <a:rPr lang="en-US" dirty="0">
                <a:latin typeface="Arial" charset="0"/>
              </a:rPr>
              <a:t> </a:t>
            </a:r>
            <a:r>
              <a:rPr lang="en-US" sz="2000" dirty="0">
                <a:latin typeface="Arial" charset="0"/>
              </a:rPr>
              <a:t>Are reactive</a:t>
            </a:r>
          </a:p>
          <a:p>
            <a:pPr marL="173038" indent="-173038" eaLnBrk="0" hangingPunct="0">
              <a:spcBef>
                <a:spcPts val="600"/>
              </a:spcBef>
              <a:spcAft>
                <a:spcPts val="1800"/>
              </a:spcAft>
              <a:buFontTx/>
              <a:buChar char="•"/>
            </a:pPr>
            <a:r>
              <a:rPr lang="en-US" sz="2000" dirty="0">
                <a:latin typeface="Arial" charset="0"/>
              </a:rPr>
              <a:t>Prefer to work with people solving </a:t>
            </a:r>
          </a:p>
          <a:p>
            <a:pPr marL="173038" indent="-173038" eaLnBrk="0" hangingPunct="0">
              <a:spcBef>
                <a:spcPts val="600"/>
              </a:spcBef>
              <a:spcAft>
                <a:spcPts val="1800"/>
              </a:spcAft>
              <a:buFontTx/>
              <a:buChar char="•"/>
            </a:pPr>
            <a:r>
              <a:rPr lang="en-US" sz="2000" dirty="0">
                <a:latin typeface="Arial" charset="0"/>
              </a:rPr>
              <a:t>Low emotional involvement</a:t>
            </a:r>
          </a:p>
          <a:p>
            <a:pPr marL="173038" indent="-173038" eaLnBrk="0" hangingPunct="0">
              <a:spcBef>
                <a:spcPts val="600"/>
              </a:spcBef>
              <a:spcAft>
                <a:spcPts val="1800"/>
              </a:spcAft>
              <a:buFontTx/>
              <a:buChar char="•"/>
            </a:pPr>
            <a:r>
              <a:rPr lang="en-US" sz="2000" b="1" i="1" dirty="0">
                <a:solidFill>
                  <a:srgbClr val="00B050"/>
                </a:solidFill>
                <a:latin typeface="Arial" charset="0"/>
              </a:rPr>
              <a:t>Accomplish activities and master routines. </a:t>
            </a:r>
          </a:p>
        </p:txBody>
      </p:sp>
      <p:sp>
        <p:nvSpPr>
          <p:cNvPr id="26638" name="Text Box 15"/>
          <p:cNvSpPr txBox="1">
            <a:spLocks noChangeArrowheads="1"/>
          </p:cNvSpPr>
          <p:nvPr/>
        </p:nvSpPr>
        <p:spPr bwMode="auto">
          <a:xfrm>
            <a:off x="4267200" y="2508915"/>
            <a:ext cx="4343400" cy="3539430"/>
          </a:xfrm>
          <a:prstGeom prst="rect">
            <a:avLst/>
          </a:prstGeom>
          <a:noFill/>
          <a:ln w="9525">
            <a:noFill/>
            <a:miter lim="800000"/>
            <a:headEnd/>
            <a:tailEnd/>
          </a:ln>
        </p:spPr>
        <p:txBody>
          <a:bodyPr wrap="square">
            <a:spAutoFit/>
          </a:bodyPr>
          <a:lstStyle/>
          <a:p>
            <a:pPr eaLnBrk="0" hangingPunct="0">
              <a:spcBef>
                <a:spcPts val="600"/>
              </a:spcBef>
              <a:spcAft>
                <a:spcPts val="1200"/>
              </a:spcAft>
              <a:buFontTx/>
              <a:buChar char="•"/>
            </a:pPr>
            <a:r>
              <a:rPr lang="en-US" dirty="0">
                <a:latin typeface="Arial" charset="0"/>
              </a:rPr>
              <a:t>  </a:t>
            </a:r>
            <a:r>
              <a:rPr lang="en-US" sz="2000" dirty="0">
                <a:latin typeface="Arial" charset="0"/>
              </a:rPr>
              <a:t>Are emotionally active &amp; involved</a:t>
            </a:r>
          </a:p>
          <a:p>
            <a:pPr eaLnBrk="0" hangingPunct="0">
              <a:spcBef>
                <a:spcPts val="600"/>
              </a:spcBef>
              <a:spcAft>
                <a:spcPts val="1200"/>
              </a:spcAft>
              <a:buFontTx/>
              <a:buChar char="•"/>
            </a:pPr>
            <a:r>
              <a:rPr lang="en-US" sz="2000" dirty="0">
                <a:latin typeface="Arial" charset="0"/>
              </a:rPr>
              <a:t>Shape ideas over responding to them</a:t>
            </a:r>
          </a:p>
          <a:p>
            <a:pPr eaLnBrk="0" hangingPunct="0">
              <a:spcBef>
                <a:spcPts val="600"/>
              </a:spcBef>
              <a:spcAft>
                <a:spcPts val="1200"/>
              </a:spcAft>
              <a:buFontTx/>
              <a:buChar char="•"/>
            </a:pPr>
            <a:r>
              <a:rPr lang="en-US" sz="2000" dirty="0">
                <a:latin typeface="Arial" charset="0"/>
              </a:rPr>
              <a:t>Act to expand available options</a:t>
            </a:r>
          </a:p>
          <a:p>
            <a:pPr eaLnBrk="0" hangingPunct="0">
              <a:spcBef>
                <a:spcPts val="600"/>
              </a:spcBef>
              <a:spcAft>
                <a:spcPts val="1200"/>
              </a:spcAft>
              <a:buFontTx/>
              <a:buChar char="•"/>
            </a:pPr>
            <a:r>
              <a:rPr lang="en-US" sz="2000" dirty="0">
                <a:latin typeface="Arial" charset="0"/>
              </a:rPr>
              <a:t>Change the way people think about what is possible</a:t>
            </a:r>
          </a:p>
          <a:p>
            <a:pPr eaLnBrk="0" hangingPunct="0">
              <a:spcBef>
                <a:spcPts val="600"/>
              </a:spcBef>
              <a:spcAft>
                <a:spcPts val="1200"/>
              </a:spcAft>
              <a:buFontTx/>
              <a:buChar char="•"/>
            </a:pPr>
            <a:r>
              <a:rPr lang="en-US" sz="2000" b="1" i="1" dirty="0">
                <a:solidFill>
                  <a:srgbClr val="00B050"/>
                </a:solidFill>
                <a:latin typeface="Arial" charset="0"/>
              </a:rPr>
              <a:t>Influence others &amp; create visions for change. </a:t>
            </a:r>
          </a:p>
        </p:txBody>
      </p:sp>
      <p:sp>
        <p:nvSpPr>
          <p:cNvPr id="26642" name="Slide Number Placeholder 13"/>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F1E45FC3-604A-4E9E-939D-B260E9039D30}" type="slidenum">
              <a:rPr lang="en-US"/>
              <a:pPr/>
              <a:t>18</a:t>
            </a:fld>
            <a:endParaRPr lang="en-US"/>
          </a:p>
        </p:txBody>
      </p:sp>
      <p:sp>
        <p:nvSpPr>
          <p:cNvPr id="15" name="Footer Placeholder 14"/>
          <p:cNvSpPr>
            <a:spLocks noGrp="1"/>
          </p:cNvSpPr>
          <p:nvPr>
            <p:ph type="ftr" sz="quarter" idx="10"/>
          </p:nvPr>
        </p:nvSpPr>
        <p:spPr/>
        <p:txBody>
          <a:bodyPr/>
          <a:lstStyle/>
          <a:p>
            <a:pPr>
              <a:defRPr/>
            </a:pPr>
            <a:r>
              <a:rPr lang="en-US"/>
              <a:t>Northouse - Leadership Theory and Practice, Sixth Edition © 2012 SAGE Publications, Inc.</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Bass’ Theory of Leadership (Bass, 1990)</a:t>
            </a:r>
          </a:p>
        </p:txBody>
      </p:sp>
      <p:sp>
        <p:nvSpPr>
          <p:cNvPr id="3" name="Content Placeholder 2"/>
          <p:cNvSpPr>
            <a:spLocks noGrp="1"/>
          </p:cNvSpPr>
          <p:nvPr>
            <p:ph idx="1"/>
          </p:nvPr>
        </p:nvSpPr>
        <p:spPr/>
        <p:txBody>
          <a:bodyPr/>
          <a:lstStyle/>
          <a:p>
            <a:r>
              <a:rPr lang="en-US" sz="2400" dirty="0"/>
              <a:t>Explains how people become leaders</a:t>
            </a:r>
          </a:p>
          <a:p>
            <a:r>
              <a:rPr lang="en-US" sz="2400" dirty="0"/>
              <a:t>Some personality traits may lead to people naturally into leadership roles. </a:t>
            </a:r>
          </a:p>
          <a:p>
            <a:pPr lvl="1"/>
            <a:r>
              <a:rPr lang="en-US" sz="2000" dirty="0"/>
              <a:t>Trait theory</a:t>
            </a:r>
          </a:p>
          <a:p>
            <a:r>
              <a:rPr lang="en-US" sz="2400" dirty="0"/>
              <a:t>A crisis or important event may cause a person to rise to the occasion, which brings out extraordinary leadership qualities in an ordinary person</a:t>
            </a:r>
          </a:p>
          <a:p>
            <a:pPr lvl="1"/>
            <a:r>
              <a:rPr lang="en-US" sz="2000" dirty="0"/>
              <a:t>Great Events theory</a:t>
            </a:r>
          </a:p>
          <a:p>
            <a:r>
              <a:rPr lang="en-US" sz="2400" dirty="0"/>
              <a:t>People can choose to become leaders. People can learn leadership skills.</a:t>
            </a:r>
          </a:p>
          <a:p>
            <a:pPr lvl="1"/>
            <a:r>
              <a:rPr lang="en-US" sz="2000" dirty="0"/>
              <a:t>Transformational or process Leadership</a:t>
            </a:r>
          </a:p>
          <a:p>
            <a:pPr>
              <a:buNone/>
            </a:pPr>
            <a:endParaRPr lang="en-US" sz="2400" dirty="0"/>
          </a:p>
          <a:p>
            <a:endParaRPr lang="en-US" dirty="0"/>
          </a:p>
          <a:p>
            <a:endParaRPr lang="en-US" dirty="0"/>
          </a:p>
        </p:txBody>
      </p:sp>
      <p:sp>
        <p:nvSpPr>
          <p:cNvPr id="2" name="Slide Number Placeholder 1"/>
          <p:cNvSpPr>
            <a:spLocks noGrp="1"/>
          </p:cNvSpPr>
          <p:nvPr>
            <p:ph type="sldNum" sz="quarter" idx="11"/>
          </p:nvPr>
        </p:nvSpPr>
        <p:spPr/>
        <p:txBody>
          <a:bodyPr/>
          <a:lstStyle/>
          <a:p>
            <a:fld id="{5A74077E-653D-4184-9106-3F60716EBE22}" type="slidenum">
              <a:rPr lang="en-US" smtClean="0"/>
              <a:pPr/>
              <a:t>19</a:t>
            </a:fld>
            <a:endParaRPr lang="en-US" dirty="0"/>
          </a:p>
        </p:txBody>
      </p:sp>
    </p:spTree>
    <p:extLst>
      <p:ext uri="{BB962C8B-B14F-4D97-AF65-F5344CB8AC3E}">
        <p14:creationId xmlns:p14="http://schemas.microsoft.com/office/powerpoint/2010/main" val="226626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i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000"/>
                                        <p:tgtEl>
                                          <p:spTgt spid="3">
                                            <p:txEl>
                                              <p:pRg st="5" end="5"/>
                                            </p:txEl>
                                          </p:spTgt>
                                        </p:tgtEl>
                                      </p:cBhvr>
                                    </p:animEffect>
                                    <p:anim calcmode="lin" valueType="num">
                                      <p:cBhvr>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34" presetID="37"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1828800" y="533400"/>
            <a:ext cx="4953000" cy="685800"/>
          </a:xfrm>
        </p:spPr>
        <p:txBody>
          <a:bodyPr/>
          <a:lstStyle/>
          <a:p>
            <a:pPr eaLnBrk="1" hangingPunct="1"/>
            <a:r>
              <a:rPr lang="en-US" dirty="0"/>
              <a:t>Overview</a:t>
            </a:r>
            <a:endParaRPr lang="en-US" sz="4400" dirty="0"/>
          </a:p>
        </p:txBody>
      </p:sp>
      <p:sp>
        <p:nvSpPr>
          <p:cNvPr id="11267" name="Rectangle 3"/>
          <p:cNvSpPr>
            <a:spLocks noGrp="1" noChangeArrowheads="1"/>
          </p:cNvSpPr>
          <p:nvPr>
            <p:ph type="subTitle" idx="1"/>
          </p:nvPr>
        </p:nvSpPr>
        <p:spPr>
          <a:xfrm>
            <a:off x="838200" y="1295400"/>
            <a:ext cx="7772400" cy="5029200"/>
          </a:xfrm>
        </p:spPr>
        <p:txBody>
          <a:bodyPr/>
          <a:lstStyle/>
          <a:p>
            <a:pPr algn="l" eaLnBrk="1" hangingPunct="1">
              <a:lnSpc>
                <a:spcPct val="90000"/>
              </a:lnSpc>
              <a:spcAft>
                <a:spcPts val="1200"/>
              </a:spcAft>
              <a:buClr>
                <a:srgbClr val="006600"/>
              </a:buClr>
              <a:buFont typeface="Wingdings 2" pitchFamily="18" charset="2"/>
              <a:buChar char="÷"/>
            </a:pPr>
            <a:r>
              <a:rPr lang="en-US" sz="2800" dirty="0">
                <a:solidFill>
                  <a:schemeClr val="tx1"/>
                </a:solidFill>
              </a:rPr>
              <a:t> Importance of Leadership</a:t>
            </a:r>
          </a:p>
          <a:p>
            <a:pPr algn="l" eaLnBrk="1" hangingPunct="1">
              <a:lnSpc>
                <a:spcPct val="90000"/>
              </a:lnSpc>
              <a:buClr>
                <a:srgbClr val="006600"/>
              </a:buClr>
              <a:buFont typeface="Wingdings 2" pitchFamily="18" charset="2"/>
              <a:buChar char="÷"/>
            </a:pPr>
            <a:r>
              <a:rPr lang="en-US" sz="2800" dirty="0">
                <a:solidFill>
                  <a:schemeClr val="tx1"/>
                </a:solidFill>
              </a:rPr>
              <a:t> Leadership Defined</a:t>
            </a:r>
          </a:p>
          <a:p>
            <a:pPr algn="l" eaLnBrk="1" hangingPunct="1">
              <a:lnSpc>
                <a:spcPct val="90000"/>
              </a:lnSpc>
            </a:pPr>
            <a:r>
              <a:rPr lang="en-US" sz="2800" dirty="0">
                <a:solidFill>
                  <a:schemeClr val="tx1"/>
                </a:solidFill>
              </a:rPr>
              <a:t>	- Ways of conceptualizing leadership</a:t>
            </a:r>
          </a:p>
          <a:p>
            <a:pPr algn="l" eaLnBrk="1" hangingPunct="1">
              <a:lnSpc>
                <a:spcPct val="90000"/>
              </a:lnSpc>
              <a:spcAft>
                <a:spcPts val="1200"/>
              </a:spcAft>
            </a:pPr>
            <a:r>
              <a:rPr lang="en-US" sz="2800" dirty="0">
                <a:solidFill>
                  <a:schemeClr val="tx1"/>
                </a:solidFill>
              </a:rPr>
              <a:t>	- Definition and components</a:t>
            </a:r>
          </a:p>
          <a:p>
            <a:pPr algn="l" eaLnBrk="1" hangingPunct="1">
              <a:lnSpc>
                <a:spcPct val="90000"/>
              </a:lnSpc>
              <a:buClr>
                <a:srgbClr val="006600"/>
              </a:buClr>
              <a:buFont typeface="Wingdings 2" pitchFamily="18" charset="2"/>
              <a:buChar char="÷"/>
            </a:pPr>
            <a:r>
              <a:rPr lang="en-US" sz="2800" dirty="0">
                <a:solidFill>
                  <a:schemeClr val="tx1"/>
                </a:solidFill>
              </a:rPr>
              <a:t> Leadership Described</a:t>
            </a:r>
          </a:p>
          <a:p>
            <a:pPr algn="l" eaLnBrk="1" hangingPunct="1">
              <a:lnSpc>
                <a:spcPct val="90000"/>
              </a:lnSpc>
            </a:pPr>
            <a:r>
              <a:rPr lang="en-US" sz="2800" dirty="0">
                <a:solidFill>
                  <a:schemeClr val="tx1"/>
                </a:solidFill>
              </a:rPr>
              <a:t>	- Trait vs. process</a:t>
            </a:r>
          </a:p>
          <a:p>
            <a:pPr algn="l" eaLnBrk="1" hangingPunct="1">
              <a:lnSpc>
                <a:spcPct val="90000"/>
              </a:lnSpc>
            </a:pPr>
            <a:r>
              <a:rPr lang="en-US" sz="2800" dirty="0">
                <a:solidFill>
                  <a:schemeClr val="tx1"/>
                </a:solidFill>
              </a:rPr>
              <a:t>	- Assigned vs. emergent</a:t>
            </a:r>
          </a:p>
          <a:p>
            <a:pPr algn="l" eaLnBrk="1" hangingPunct="1">
              <a:lnSpc>
                <a:spcPct val="90000"/>
              </a:lnSpc>
            </a:pPr>
            <a:r>
              <a:rPr lang="en-US" sz="2800" dirty="0">
                <a:solidFill>
                  <a:schemeClr val="tx1"/>
                </a:solidFill>
              </a:rPr>
              <a:t>	- Leadership and power</a:t>
            </a:r>
          </a:p>
          <a:p>
            <a:pPr algn="l" eaLnBrk="1" hangingPunct="1">
              <a:lnSpc>
                <a:spcPct val="90000"/>
              </a:lnSpc>
            </a:pPr>
            <a:r>
              <a:rPr lang="en-US" sz="2800" dirty="0">
                <a:solidFill>
                  <a:schemeClr val="tx1"/>
                </a:solidFill>
              </a:rPr>
              <a:t>	- Leadership and coercion</a:t>
            </a:r>
          </a:p>
          <a:p>
            <a:pPr algn="l" eaLnBrk="1" hangingPunct="1">
              <a:lnSpc>
                <a:spcPct val="90000"/>
              </a:lnSpc>
            </a:pPr>
            <a:r>
              <a:rPr lang="en-US" sz="2800" dirty="0">
                <a:solidFill>
                  <a:schemeClr val="tx1"/>
                </a:solidFill>
              </a:rPr>
              <a:t>	- Leadership and management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idx="4294967295"/>
          </p:nvPr>
        </p:nvSpPr>
        <p:spPr>
          <a:xfrm>
            <a:off x="2514600" y="2059314"/>
            <a:ext cx="4419600" cy="2821927"/>
          </a:xfrm>
          <a:noFill/>
          <a:extLst>
            <a:ext uri="{909E8E84-426E-40DD-AFC4-6F175D3DCCD1}">
              <a14:hiddenFill xmlns:a14="http://schemas.microsoft.com/office/drawing/2010/main">
                <a:solidFill>
                  <a:srgbClr val="FFFFFF"/>
                </a:solidFill>
              </a14:hiddenFill>
            </a:ext>
          </a:extLst>
        </p:spPr>
        <p:txBody>
          <a:bodyPr vert="horz" wrap="square" lIns="51435" tIns="25718" rIns="51435" bIns="25718" numCol="1" anchor="ctr" anchorCtr="0" compatLnSpc="1">
            <a:prstTxWarp prst="textNoShape">
              <a:avLst/>
            </a:prstTxWarp>
            <a:spAutoFit/>
          </a:bodyPr>
          <a:lstStyle/>
          <a:p>
            <a:pPr algn="ctr" eaLnBrk="1" hangingPunct="1">
              <a:defRPr/>
            </a:pPr>
            <a:r>
              <a:rPr lang="en-US" sz="6000" b="1" spc="169" dirty="0">
                <a:ln w="11430" cmpd="sng">
                  <a:solidFill>
                    <a:schemeClr val="accent1">
                      <a:tint val="10000"/>
                    </a:schemeClr>
                  </a:solidFill>
                  <a:prstDash val="solid"/>
                  <a:miter lim="800000"/>
                </a:ln>
                <a:solidFill>
                  <a:schemeClr val="tx1">
                    <a:lumMod val="95000"/>
                    <a:lumOff val="5000"/>
                  </a:schemeClr>
                </a:solidFill>
                <a:effectLst>
                  <a:glow rad="45500">
                    <a:schemeClr val="accent1">
                      <a:satMod val="220000"/>
                      <a:alpha val="35000"/>
                    </a:schemeClr>
                  </a:glow>
                  <a:outerShdw blurRad="38100" dist="38100" dir="2700000" algn="tl">
                    <a:srgbClr val="000000">
                      <a:alpha val="43137"/>
                    </a:srgbClr>
                  </a:outerShdw>
                </a:effectLst>
              </a:rPr>
              <a:t>Question Please</a:t>
            </a:r>
          </a:p>
          <a:p>
            <a:pPr algn="ctr" eaLnBrk="1" hangingPunct="1">
              <a:defRPr/>
            </a:pPr>
            <a:r>
              <a:rPr lang="en-US" sz="6000" b="1" spc="169" dirty="0">
                <a:ln w="11430" cmpd="sng">
                  <a:solidFill>
                    <a:schemeClr val="accent1">
                      <a:tint val="10000"/>
                    </a:schemeClr>
                  </a:solidFill>
                  <a:prstDash val="solid"/>
                  <a:miter lim="800000"/>
                </a:ln>
                <a:solidFill>
                  <a:schemeClr val="tx1">
                    <a:lumMod val="95000"/>
                    <a:lumOff val="5000"/>
                  </a:schemeClr>
                </a:solidFill>
                <a:effectLst>
                  <a:glow rad="45500">
                    <a:schemeClr val="accent1">
                      <a:satMod val="220000"/>
                      <a:alpha val="35000"/>
                    </a:schemeClr>
                  </a:glow>
                  <a:outerShdw blurRad="38100" dist="38100" dir="2700000" algn="tl">
                    <a:srgbClr val="000000">
                      <a:alpha val="43137"/>
                    </a:srgbClr>
                  </a:outerShdw>
                </a:effectLst>
              </a:rPr>
              <a:t>?</a:t>
            </a:r>
          </a:p>
        </p:txBody>
      </p:sp>
    </p:spTree>
    <p:extLst>
      <p:ext uri="{BB962C8B-B14F-4D97-AF65-F5344CB8AC3E}">
        <p14:creationId xmlns:p14="http://schemas.microsoft.com/office/powerpoint/2010/main" val="3546831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09600"/>
            <a:ext cx="8229600" cy="685800"/>
          </a:xfrm>
        </p:spPr>
        <p:txBody>
          <a:bodyPr/>
          <a:lstStyle/>
          <a:p>
            <a:pPr eaLnBrk="1" hangingPunct="1"/>
            <a:r>
              <a:rPr lang="en-US" sz="3200" b="1" dirty="0"/>
              <a:t>The Evolution of Leadership Definitions</a:t>
            </a:r>
          </a:p>
        </p:txBody>
      </p:sp>
      <p:sp>
        <p:nvSpPr>
          <p:cNvPr id="4099" name="Rectangle 3"/>
          <p:cNvSpPr>
            <a:spLocks noGrp="1" noChangeArrowheads="1"/>
          </p:cNvSpPr>
          <p:nvPr>
            <p:ph idx="1"/>
          </p:nvPr>
        </p:nvSpPr>
        <p:spPr>
          <a:xfrm>
            <a:off x="304800" y="1295400"/>
            <a:ext cx="8610600" cy="5181600"/>
          </a:xfrm>
        </p:spPr>
        <p:txBody>
          <a:bodyPr/>
          <a:lstStyle/>
          <a:p>
            <a:pPr eaLnBrk="1" hangingPunct="1">
              <a:spcBef>
                <a:spcPts val="0"/>
              </a:spcBef>
              <a:spcAft>
                <a:spcPts val="600"/>
              </a:spcAft>
              <a:defRPr/>
            </a:pPr>
            <a:r>
              <a:rPr lang="en-US" sz="2800" dirty="0">
                <a:solidFill>
                  <a:schemeClr val="accent4">
                    <a:lumMod val="75000"/>
                  </a:schemeClr>
                </a:solidFill>
              </a:rPr>
              <a:t>1900-1929 </a:t>
            </a:r>
            <a:r>
              <a:rPr lang="en-US" sz="2800" dirty="0"/>
              <a:t>– Control and centralization of power</a:t>
            </a:r>
          </a:p>
          <a:p>
            <a:pPr eaLnBrk="1" hangingPunct="1">
              <a:spcBef>
                <a:spcPts val="0"/>
              </a:spcBef>
              <a:spcAft>
                <a:spcPts val="600"/>
              </a:spcAft>
              <a:defRPr/>
            </a:pPr>
            <a:r>
              <a:rPr lang="en-US" sz="2800" dirty="0">
                <a:solidFill>
                  <a:schemeClr val="accent4">
                    <a:lumMod val="75000"/>
                  </a:schemeClr>
                </a:solidFill>
              </a:rPr>
              <a:t>1930s </a:t>
            </a:r>
            <a:r>
              <a:rPr lang="en-US" sz="2800" dirty="0"/>
              <a:t>– Trait approach </a:t>
            </a:r>
            <a:r>
              <a:rPr lang="en-US" sz="2000" dirty="0"/>
              <a:t>(</a:t>
            </a:r>
            <a:r>
              <a:rPr lang="en-US" sz="2000" i="1" dirty="0"/>
              <a:t>influence rather than domination</a:t>
            </a:r>
            <a:r>
              <a:rPr lang="en-US" sz="2000" dirty="0"/>
              <a:t>)</a:t>
            </a:r>
            <a:endParaRPr lang="en-US" dirty="0"/>
          </a:p>
          <a:p>
            <a:pPr eaLnBrk="1" hangingPunct="1">
              <a:spcBef>
                <a:spcPts val="0"/>
              </a:spcBef>
              <a:spcAft>
                <a:spcPts val="600"/>
              </a:spcAft>
              <a:defRPr/>
            </a:pPr>
            <a:r>
              <a:rPr lang="en-US" sz="2800" dirty="0">
                <a:solidFill>
                  <a:schemeClr val="accent4">
                    <a:lumMod val="75000"/>
                  </a:schemeClr>
                </a:solidFill>
              </a:rPr>
              <a:t>1940s</a:t>
            </a:r>
            <a:r>
              <a:rPr lang="en-US" sz="2800" dirty="0"/>
              <a:t> – Group approach </a:t>
            </a:r>
            <a:r>
              <a:rPr lang="en-US" sz="2000" dirty="0"/>
              <a:t>(</a:t>
            </a:r>
            <a:r>
              <a:rPr lang="en-US" sz="2000" i="1" dirty="0"/>
              <a:t>behavior of an individual while involved in 	directing group activities</a:t>
            </a:r>
            <a:r>
              <a:rPr lang="en-US" sz="2000" dirty="0"/>
              <a:t>)</a:t>
            </a:r>
            <a:endParaRPr lang="en-US" dirty="0"/>
          </a:p>
          <a:p>
            <a:pPr marL="0" indent="0" eaLnBrk="1" hangingPunct="1">
              <a:spcBef>
                <a:spcPts val="0"/>
              </a:spcBef>
              <a:spcAft>
                <a:spcPts val="600"/>
              </a:spcAft>
              <a:defRPr/>
            </a:pPr>
            <a:r>
              <a:rPr lang="en-US" sz="2800" dirty="0">
                <a:solidFill>
                  <a:schemeClr val="accent4">
                    <a:lumMod val="75000"/>
                  </a:schemeClr>
                </a:solidFill>
              </a:rPr>
              <a:t>1950s</a:t>
            </a:r>
            <a:r>
              <a:rPr lang="en-US" sz="2800" dirty="0"/>
              <a:t> –  Three themes: </a:t>
            </a:r>
            <a:r>
              <a:rPr lang="en-US" sz="2800" b="1" i="1" dirty="0"/>
              <a:t>Group theory </a:t>
            </a:r>
            <a:r>
              <a:rPr lang="en-US" sz="2000" dirty="0"/>
              <a:t>(</a:t>
            </a:r>
            <a:r>
              <a:rPr lang="en-US" sz="2000" i="1" dirty="0"/>
              <a:t>what leaders do in 	groups</a:t>
            </a:r>
            <a:r>
              <a:rPr lang="en-US" sz="2000" dirty="0"/>
              <a:t>), </a:t>
            </a:r>
            <a:r>
              <a:rPr lang="en-US" sz="2800" b="1" i="1" dirty="0"/>
              <a:t>shared goals </a:t>
            </a:r>
            <a:r>
              <a:rPr lang="en-US" sz="2000" dirty="0"/>
              <a:t>(</a:t>
            </a:r>
            <a:r>
              <a:rPr lang="en-US" sz="2000" i="1" dirty="0"/>
              <a:t>leadership based on the leader</a:t>
            </a:r>
            <a:r>
              <a:rPr lang="en-US" sz="2000" dirty="0"/>
              <a:t>)</a:t>
            </a:r>
            <a:r>
              <a:rPr lang="en-US" sz="2800" dirty="0"/>
              <a:t>, and   	</a:t>
            </a:r>
            <a:r>
              <a:rPr lang="en-US" sz="2800" b="1" i="1" dirty="0"/>
              <a:t>effectiveness</a:t>
            </a:r>
            <a:r>
              <a:rPr lang="en-US" sz="2800" dirty="0"/>
              <a:t> </a:t>
            </a:r>
            <a:r>
              <a:rPr lang="en-US" sz="2000" dirty="0"/>
              <a:t>(</a:t>
            </a:r>
            <a:r>
              <a:rPr lang="en-US" sz="2000" i="1" dirty="0"/>
              <a:t>ability to influence overall group effectiveness</a:t>
            </a:r>
            <a:r>
              <a:rPr lang="en-US" sz="2000" dirty="0"/>
              <a:t>)</a:t>
            </a:r>
          </a:p>
          <a:p>
            <a:pPr eaLnBrk="1" hangingPunct="1">
              <a:spcBef>
                <a:spcPts val="0"/>
              </a:spcBef>
              <a:spcAft>
                <a:spcPts val="600"/>
              </a:spcAft>
              <a:defRPr/>
            </a:pPr>
            <a:r>
              <a:rPr lang="en-US" sz="2800" dirty="0">
                <a:solidFill>
                  <a:schemeClr val="accent4">
                    <a:lumMod val="75000"/>
                  </a:schemeClr>
                </a:solidFill>
              </a:rPr>
              <a:t>1960s</a:t>
            </a:r>
            <a:r>
              <a:rPr lang="en-US" sz="2800" dirty="0"/>
              <a:t> – Leadership as behavior </a:t>
            </a:r>
            <a:r>
              <a:rPr lang="en-US" sz="2000" i="1" dirty="0"/>
              <a:t>(acts by persons which influence other persons in a shared direction)</a:t>
            </a:r>
            <a:endParaRPr lang="en-US" sz="2800" i="1" dirty="0"/>
          </a:p>
          <a:p>
            <a:pPr eaLnBrk="1" hangingPunct="1">
              <a:spcBef>
                <a:spcPts val="0"/>
              </a:spcBef>
              <a:spcAft>
                <a:spcPts val="600"/>
              </a:spcAft>
              <a:defRPr/>
            </a:pPr>
            <a:r>
              <a:rPr lang="en-US" sz="2800" dirty="0">
                <a:solidFill>
                  <a:schemeClr val="accent4">
                    <a:lumMod val="75000"/>
                  </a:schemeClr>
                </a:solidFill>
              </a:rPr>
              <a:t>1970s</a:t>
            </a:r>
            <a:r>
              <a:rPr lang="en-US" sz="2800" dirty="0"/>
              <a:t> – Organizational behavior </a:t>
            </a:r>
            <a:r>
              <a:rPr lang="en-US" sz="2000" i="1" dirty="0"/>
              <a:t>(initiating &amp; maintaining groups or organizations to accomplish group or organizational goals)</a:t>
            </a:r>
            <a:endParaRPr lang="en-US" sz="2800" i="1" dirty="0"/>
          </a:p>
        </p:txBody>
      </p:sp>
      <p:sp>
        <p:nvSpPr>
          <p:cNvPr id="12292" name="Slide Number Placeholder 3"/>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8FB3F250-91E5-4E8B-A7CB-A14D92457B1A}" type="slidenum">
              <a:rPr lang="en-US"/>
              <a:pPr/>
              <a:t>3</a:t>
            </a:fld>
            <a:endParaRPr lang="en-US"/>
          </a:p>
        </p:txBody>
      </p:sp>
      <p:sp>
        <p:nvSpPr>
          <p:cNvPr id="5" name="Footer Placeholder 4"/>
          <p:cNvSpPr>
            <a:spLocks noGrp="1"/>
          </p:cNvSpPr>
          <p:nvPr>
            <p:ph type="ftr" sz="quarter" idx="10"/>
          </p:nvPr>
        </p:nvSpPr>
        <p:spPr/>
        <p:txBody>
          <a:bodyPr/>
          <a:lstStyle/>
          <a:p>
            <a:pPr>
              <a:defRPr/>
            </a:pPr>
            <a:r>
              <a:rPr lang="en-US"/>
              <a:t>Northouse - Leadership Theory and Practice, Sixth Edition © 2012 SAGE Publications, Inc.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200" b="1" dirty="0"/>
              <a:t>The Evolution of Leadership Definitions</a:t>
            </a:r>
          </a:p>
        </p:txBody>
      </p:sp>
      <p:sp>
        <p:nvSpPr>
          <p:cNvPr id="13315" name="Rectangle 3"/>
          <p:cNvSpPr>
            <a:spLocks noGrp="1" noChangeArrowheads="1"/>
          </p:cNvSpPr>
          <p:nvPr>
            <p:ph idx="1"/>
          </p:nvPr>
        </p:nvSpPr>
        <p:spPr>
          <a:xfrm>
            <a:off x="609600" y="1447800"/>
            <a:ext cx="8001000" cy="4724400"/>
          </a:xfrm>
        </p:spPr>
        <p:txBody>
          <a:bodyPr/>
          <a:lstStyle/>
          <a:p>
            <a:pPr eaLnBrk="1" hangingPunct="1">
              <a:spcBef>
                <a:spcPts val="600"/>
              </a:spcBef>
              <a:spcAft>
                <a:spcPts val="600"/>
              </a:spcAft>
            </a:pPr>
            <a:r>
              <a:rPr lang="en-US" dirty="0"/>
              <a:t>1980s – Explosion of research </a:t>
            </a:r>
            <a:r>
              <a:rPr lang="en-US" sz="2000" dirty="0"/>
              <a:t>(on the nature of leadership)</a:t>
            </a:r>
            <a:endParaRPr lang="en-US" dirty="0"/>
          </a:p>
          <a:p>
            <a:pPr eaLnBrk="1" hangingPunct="1">
              <a:spcBef>
                <a:spcPts val="600"/>
              </a:spcBef>
              <a:spcAft>
                <a:spcPts val="600"/>
              </a:spcAft>
              <a:buFont typeface="Wingdings" pitchFamily="2" charset="2"/>
              <a:buNone/>
            </a:pPr>
            <a:r>
              <a:rPr lang="en-US" sz="2800" dirty="0"/>
              <a:t>	- </a:t>
            </a:r>
            <a:r>
              <a:rPr lang="en-US" sz="2000" dirty="0"/>
              <a:t>(Do as the) </a:t>
            </a:r>
            <a:r>
              <a:rPr lang="en-US" sz="2800" dirty="0"/>
              <a:t>Leader wishes, </a:t>
            </a:r>
            <a:r>
              <a:rPr lang="en-US" sz="2000" i="1" dirty="0"/>
              <a:t>(do what the leaders wants) </a:t>
            </a:r>
          </a:p>
          <a:p>
            <a:pPr eaLnBrk="1" hangingPunct="1">
              <a:spcBef>
                <a:spcPts val="600"/>
              </a:spcBef>
              <a:spcAft>
                <a:spcPts val="600"/>
              </a:spcAft>
              <a:buFont typeface="Wingdings" pitchFamily="2" charset="2"/>
              <a:buNone/>
            </a:pPr>
            <a:r>
              <a:rPr lang="en-US" sz="2800" dirty="0"/>
              <a:t>	- Influence </a:t>
            </a:r>
            <a:r>
              <a:rPr lang="en-US" sz="2000" i="1" dirty="0"/>
              <a:t>(</a:t>
            </a:r>
            <a:r>
              <a:rPr lang="en-US" sz="2000" i="1" dirty="0" err="1"/>
              <a:t>noncoercive</a:t>
            </a:r>
            <a:r>
              <a:rPr lang="en-US" sz="2000" i="1" dirty="0"/>
              <a:t> influence)</a:t>
            </a:r>
          </a:p>
          <a:p>
            <a:pPr eaLnBrk="1" hangingPunct="1">
              <a:spcBef>
                <a:spcPts val="600"/>
              </a:spcBef>
              <a:spcAft>
                <a:spcPts val="600"/>
              </a:spcAft>
              <a:buFont typeface="Wingdings" pitchFamily="2" charset="2"/>
              <a:buNone/>
            </a:pPr>
            <a:r>
              <a:rPr lang="en-US" sz="2800" dirty="0"/>
              <a:t>	- Traits</a:t>
            </a:r>
          </a:p>
          <a:p>
            <a:pPr eaLnBrk="1" hangingPunct="1">
              <a:spcBef>
                <a:spcPts val="600"/>
              </a:spcBef>
              <a:spcAft>
                <a:spcPts val="600"/>
              </a:spcAft>
              <a:buFont typeface="Wingdings" pitchFamily="2" charset="2"/>
              <a:buNone/>
            </a:pPr>
            <a:r>
              <a:rPr lang="en-US" sz="2800" dirty="0"/>
              <a:t>	- Transformation </a:t>
            </a:r>
            <a:r>
              <a:rPr lang="en-US" sz="2000" i="1" dirty="0"/>
              <a:t>(“when one or more persons engage with others in such a way that leaders and followers raise one another to higher levels of motivation &amp; morality” (Burns, 1978))</a:t>
            </a:r>
          </a:p>
          <a:p>
            <a:pPr eaLnBrk="1" hangingPunct="1">
              <a:spcBef>
                <a:spcPts val="600"/>
              </a:spcBef>
              <a:spcAft>
                <a:spcPts val="600"/>
              </a:spcAft>
            </a:pPr>
            <a:r>
              <a:rPr lang="en-US" dirty="0"/>
              <a:t>21</a:t>
            </a:r>
            <a:r>
              <a:rPr lang="en-US" baseline="30000" dirty="0"/>
              <a:t>st</a:t>
            </a:r>
            <a:r>
              <a:rPr lang="en-US" dirty="0"/>
              <a:t> century – Complexity of leadership </a:t>
            </a:r>
            <a:r>
              <a:rPr lang="en-US" sz="2000" i="1" dirty="0"/>
              <a:t>(complex process having multiple dimensions)</a:t>
            </a:r>
          </a:p>
        </p:txBody>
      </p:sp>
      <p:sp>
        <p:nvSpPr>
          <p:cNvPr id="13316" name="Slide Number Placeholder 3"/>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01D8840A-7D10-4948-B480-894F5BB27D5A}" type="slidenum">
              <a:rPr lang="en-US"/>
              <a:pPr/>
              <a:t>4</a:t>
            </a:fld>
            <a:endParaRPr lang="en-US"/>
          </a:p>
        </p:txBody>
      </p:sp>
      <p:sp>
        <p:nvSpPr>
          <p:cNvPr id="5" name="Footer Placeholder 4"/>
          <p:cNvSpPr>
            <a:spLocks noGrp="1"/>
          </p:cNvSpPr>
          <p:nvPr>
            <p:ph type="ftr" sz="quarter" idx="10"/>
          </p:nvPr>
        </p:nvSpPr>
        <p:spPr/>
        <p:txBody>
          <a:bodyPr/>
          <a:lstStyle/>
          <a:p>
            <a:pPr>
              <a:defRPr/>
            </a:pPr>
            <a:r>
              <a:rPr lang="en-US"/>
              <a:t>Northouse - Leadership Theory and Practice, Sixth Edition © 2012 SAGE Publications, Inc.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09600" y="609600"/>
            <a:ext cx="7772400" cy="599420"/>
          </a:xfrm>
        </p:spPr>
        <p:txBody>
          <a:bodyPr/>
          <a:lstStyle/>
          <a:p>
            <a:pPr eaLnBrk="1" hangingPunct="1"/>
            <a:r>
              <a:rPr lang="en-US" sz="3200" b="1" dirty="0"/>
              <a:t>Conceptualizing Leadership</a:t>
            </a:r>
          </a:p>
        </p:txBody>
      </p:sp>
      <p:sp>
        <p:nvSpPr>
          <p:cNvPr id="14339" name="Rectangle 3"/>
          <p:cNvSpPr>
            <a:spLocks noGrp="1" noChangeArrowheads="1"/>
          </p:cNvSpPr>
          <p:nvPr>
            <p:ph sz="half" idx="1"/>
          </p:nvPr>
        </p:nvSpPr>
        <p:spPr>
          <a:xfrm>
            <a:off x="609600" y="1600200"/>
            <a:ext cx="7924800" cy="4876800"/>
          </a:xfrm>
        </p:spPr>
        <p:txBody>
          <a:bodyPr/>
          <a:lstStyle/>
          <a:p>
            <a:pPr eaLnBrk="1" hangingPunct="1">
              <a:spcBef>
                <a:spcPts val="600"/>
              </a:spcBef>
              <a:spcAft>
                <a:spcPts val="600"/>
              </a:spcAft>
            </a:pPr>
            <a:r>
              <a:rPr lang="en-US" sz="2400" b="1" dirty="0"/>
              <a:t>The focus of group processes</a:t>
            </a:r>
            <a:r>
              <a:rPr lang="en-US" sz="2400" dirty="0"/>
              <a:t> </a:t>
            </a:r>
            <a:r>
              <a:rPr lang="en-US" sz="2000" i="1" dirty="0"/>
              <a:t>(leader is at the center of group change and activity)</a:t>
            </a:r>
            <a:endParaRPr lang="en-US" sz="2600" i="1" dirty="0"/>
          </a:p>
          <a:p>
            <a:pPr eaLnBrk="1" hangingPunct="1">
              <a:spcBef>
                <a:spcPts val="600"/>
              </a:spcBef>
              <a:spcAft>
                <a:spcPts val="600"/>
              </a:spcAft>
            </a:pPr>
            <a:r>
              <a:rPr lang="en-US" sz="2400" b="1" dirty="0"/>
              <a:t>A personality perspective </a:t>
            </a:r>
            <a:r>
              <a:rPr lang="en-US" sz="2000" i="1" dirty="0"/>
              <a:t>(a combination of special traits or characteristics that some individuals possess)</a:t>
            </a:r>
            <a:endParaRPr lang="en-US" sz="2600" i="1" dirty="0"/>
          </a:p>
          <a:p>
            <a:pPr eaLnBrk="1" hangingPunct="1">
              <a:spcBef>
                <a:spcPts val="600"/>
              </a:spcBef>
              <a:spcAft>
                <a:spcPts val="600"/>
              </a:spcAft>
            </a:pPr>
            <a:r>
              <a:rPr lang="en-US" sz="2400" b="1" dirty="0"/>
              <a:t>An act or behavior </a:t>
            </a:r>
            <a:r>
              <a:rPr lang="en-US" sz="2000" i="1" dirty="0"/>
              <a:t>(things leaders do to bring about change in a group)</a:t>
            </a:r>
            <a:endParaRPr lang="en-US" sz="2600" i="1" dirty="0"/>
          </a:p>
          <a:p>
            <a:pPr eaLnBrk="1" hangingPunct="1">
              <a:spcBef>
                <a:spcPts val="600"/>
              </a:spcBef>
              <a:spcAft>
                <a:spcPts val="600"/>
              </a:spcAft>
            </a:pPr>
            <a:r>
              <a:rPr lang="en-US" sz="2400" b="1" dirty="0"/>
              <a:t>The power relationship between leaders &amp; followers </a:t>
            </a:r>
            <a:r>
              <a:rPr lang="en-US" sz="2000" i="1" dirty="0"/>
              <a:t>(leaders have power that exert to effect change in others)</a:t>
            </a:r>
          </a:p>
          <a:p>
            <a:pPr eaLnBrk="1" hangingPunct="1">
              <a:spcBef>
                <a:spcPts val="600"/>
              </a:spcBef>
              <a:spcAft>
                <a:spcPts val="600"/>
              </a:spcAft>
            </a:pPr>
            <a:r>
              <a:rPr lang="en-US" sz="2400" b="1" dirty="0"/>
              <a:t>A transformational process </a:t>
            </a:r>
            <a:r>
              <a:rPr lang="en-US" sz="2000" i="1" dirty="0"/>
              <a:t>(moves followers to accomplish more than in usually expected to them)</a:t>
            </a:r>
          </a:p>
          <a:p>
            <a:pPr eaLnBrk="1" hangingPunct="1">
              <a:spcBef>
                <a:spcPts val="600"/>
              </a:spcBef>
              <a:spcAft>
                <a:spcPts val="600"/>
              </a:spcAft>
            </a:pPr>
            <a:r>
              <a:rPr lang="en-US" sz="2400" b="1" dirty="0"/>
              <a:t>A skills perspective </a:t>
            </a:r>
            <a:r>
              <a:rPr lang="en-US" sz="2000" dirty="0"/>
              <a:t>(stress on capabilities (knowledge &amp; skills) that make effective leadership possible)</a:t>
            </a:r>
            <a:endParaRPr lang="en-US" sz="2400" dirty="0"/>
          </a:p>
        </p:txBody>
      </p:sp>
      <p:sp>
        <p:nvSpPr>
          <p:cNvPr id="6148" name="Text Box 4"/>
          <p:cNvSpPr txBox="1">
            <a:spLocks noChangeArrowheads="1"/>
          </p:cNvSpPr>
          <p:nvPr/>
        </p:nvSpPr>
        <p:spPr bwMode="auto">
          <a:xfrm>
            <a:off x="762000" y="1143000"/>
            <a:ext cx="5741879" cy="523220"/>
          </a:xfrm>
          <a:prstGeom prst="rect">
            <a:avLst/>
          </a:prstGeom>
          <a:noFill/>
          <a:ln w="9525">
            <a:noFill/>
            <a:miter lim="800000"/>
            <a:headEnd/>
            <a:tailEnd/>
          </a:ln>
          <a:effectLst/>
        </p:spPr>
        <p:txBody>
          <a:bodyPr wrap="square">
            <a:spAutoFit/>
          </a:bodyPr>
          <a:lstStyle/>
          <a:p>
            <a:pPr eaLnBrk="0" hangingPunct="0">
              <a:defRPr/>
            </a:pPr>
            <a:r>
              <a:rPr lang="en-US" b="1" i="1" dirty="0">
                <a:solidFill>
                  <a:schemeClr val="accent4">
                    <a:lumMod val="75000"/>
                  </a:schemeClr>
                </a:solidFill>
                <a:latin typeface="Calibri" pitchFamily="34" charset="0"/>
              </a:rPr>
              <a:t>Some definitions view leadership as</a:t>
            </a:r>
            <a:r>
              <a:rPr lang="en-US" sz="2800" b="1" i="1" dirty="0">
                <a:solidFill>
                  <a:schemeClr val="accent4">
                    <a:lumMod val="75000"/>
                  </a:schemeClr>
                </a:solidFill>
                <a:latin typeface="Calibri" pitchFamily="34" charset="0"/>
              </a:rPr>
              <a:t>:</a:t>
            </a:r>
          </a:p>
        </p:txBody>
      </p:sp>
      <p:sp>
        <p:nvSpPr>
          <p:cNvPr id="14341" name="Slide Number Placeholder 4"/>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910A7A63-BF9A-46AD-B6D5-B53FF309E723}" type="slidenum">
              <a:rPr lang="en-US"/>
              <a:pPr/>
              <a:t>5</a:t>
            </a:fld>
            <a:endParaRPr lang="en-US"/>
          </a:p>
        </p:txBody>
      </p:sp>
      <p:sp>
        <p:nvSpPr>
          <p:cNvPr id="6" name="Footer Placeholder 5"/>
          <p:cNvSpPr>
            <a:spLocks noGrp="1"/>
          </p:cNvSpPr>
          <p:nvPr>
            <p:ph type="ftr" sz="quarter" idx="10"/>
          </p:nvPr>
        </p:nvSpPr>
        <p:spPr/>
        <p:txBody>
          <a:bodyPr/>
          <a:lstStyle/>
          <a:p>
            <a:pPr>
              <a:defRPr/>
            </a:pPr>
            <a:r>
              <a:rPr lang="en-US" dirty="0" err="1"/>
              <a:t>Northouse</a:t>
            </a:r>
            <a:r>
              <a:rPr lang="en-US" dirty="0"/>
              <a:t> - Leadership Theory and Practice, Sixth Edition © 2012 SAGE Publications, Inc.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685800"/>
            <a:ext cx="8229600" cy="457200"/>
          </a:xfrm>
        </p:spPr>
        <p:txBody>
          <a:bodyPr/>
          <a:lstStyle/>
          <a:p>
            <a:pPr eaLnBrk="1" hangingPunct="1"/>
            <a:r>
              <a:rPr lang="en-US" sz="3200" b="1" dirty="0"/>
              <a:t>Leadership Defined</a:t>
            </a:r>
          </a:p>
        </p:txBody>
      </p:sp>
      <p:sp>
        <p:nvSpPr>
          <p:cNvPr id="7171" name="Rectangle 3"/>
          <p:cNvSpPr>
            <a:spLocks noGrp="1" noChangeArrowheads="1"/>
          </p:cNvSpPr>
          <p:nvPr>
            <p:ph idx="1"/>
          </p:nvPr>
        </p:nvSpPr>
        <p:spPr>
          <a:xfrm>
            <a:off x="609600" y="1600200"/>
            <a:ext cx="7696200" cy="2133600"/>
          </a:xfrm>
        </p:spPr>
        <p:txBody>
          <a:bodyPr/>
          <a:lstStyle/>
          <a:p>
            <a:pPr algn="ctr" eaLnBrk="1" hangingPunct="1">
              <a:spcBef>
                <a:spcPts val="600"/>
              </a:spcBef>
              <a:buFont typeface="Wingdings" pitchFamily="2" charset="2"/>
              <a:buNone/>
              <a:defRPr/>
            </a:pPr>
            <a:r>
              <a:rPr lang="en-US" b="1" dirty="0">
                <a:solidFill>
                  <a:schemeClr val="accent4">
                    <a:lumMod val="75000"/>
                  </a:schemeClr>
                </a:solidFill>
              </a:rPr>
              <a:t>Leadership</a:t>
            </a:r>
          </a:p>
          <a:p>
            <a:pPr algn="ctr" eaLnBrk="1" hangingPunct="1">
              <a:spcBef>
                <a:spcPts val="600"/>
              </a:spcBef>
              <a:buFont typeface="Wingdings" pitchFamily="2" charset="2"/>
              <a:buNone/>
              <a:defRPr/>
            </a:pPr>
            <a:r>
              <a:rPr lang="en-US" dirty="0"/>
              <a:t> is a process whereby an individual influences a group of individuals to achieve a common goal.</a:t>
            </a:r>
          </a:p>
          <a:p>
            <a:pPr eaLnBrk="1" hangingPunct="1">
              <a:spcBef>
                <a:spcPts val="600"/>
              </a:spcBef>
              <a:buFont typeface="Wingdings" pitchFamily="2" charset="2"/>
              <a:buNone/>
              <a:defRPr/>
            </a:pPr>
            <a:endParaRPr lang="en-US" sz="2400" dirty="0"/>
          </a:p>
          <a:p>
            <a:pPr eaLnBrk="1" hangingPunct="1">
              <a:spcBef>
                <a:spcPts val="600"/>
              </a:spcBef>
              <a:defRPr/>
            </a:pPr>
            <a:r>
              <a:rPr lang="en-US" sz="2400" dirty="0"/>
              <a:t>Process means it is </a:t>
            </a:r>
            <a:r>
              <a:rPr lang="en-US" sz="2400" b="1" i="1" dirty="0"/>
              <a:t>not  trait or characteristics </a:t>
            </a:r>
            <a:r>
              <a:rPr lang="en-US" sz="2400" dirty="0"/>
              <a:t>but rather </a:t>
            </a:r>
            <a:r>
              <a:rPr lang="en-US" sz="2400" b="1" dirty="0"/>
              <a:t>a transactional event </a:t>
            </a:r>
            <a:r>
              <a:rPr lang="en-US" sz="2400" dirty="0"/>
              <a:t>that occurs between the leader and the followers. </a:t>
            </a:r>
          </a:p>
          <a:p>
            <a:pPr eaLnBrk="1" hangingPunct="1">
              <a:spcBef>
                <a:spcPts val="600"/>
              </a:spcBef>
              <a:defRPr/>
            </a:pPr>
            <a:r>
              <a:rPr lang="en-US" sz="2400" dirty="0"/>
              <a:t>Leadership is </a:t>
            </a:r>
            <a:r>
              <a:rPr lang="en-US" sz="2400" b="1" i="1" dirty="0"/>
              <a:t>not a linear, one-way event</a:t>
            </a:r>
            <a:r>
              <a:rPr lang="en-US" sz="2400" dirty="0"/>
              <a:t>, but rather an </a:t>
            </a:r>
            <a:r>
              <a:rPr lang="en-US" sz="2400" b="1" i="1" dirty="0"/>
              <a:t>interactive event</a:t>
            </a:r>
            <a:r>
              <a:rPr lang="en-US" sz="2400" dirty="0"/>
              <a:t>. </a:t>
            </a:r>
          </a:p>
        </p:txBody>
      </p:sp>
      <p:sp>
        <p:nvSpPr>
          <p:cNvPr id="15364" name="Slide Number Placeholder 3"/>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56F47AAA-E811-4888-8D77-E7831209CB16}" type="slidenum">
              <a:rPr lang="en-US"/>
              <a:pPr/>
              <a:t>6</a:t>
            </a:fld>
            <a:endParaRPr lang="en-US"/>
          </a:p>
        </p:txBody>
      </p:sp>
      <p:sp>
        <p:nvSpPr>
          <p:cNvPr id="5" name="Footer Placeholder 4"/>
          <p:cNvSpPr>
            <a:spLocks noGrp="1"/>
          </p:cNvSpPr>
          <p:nvPr>
            <p:ph type="ftr" sz="quarter" idx="10"/>
          </p:nvPr>
        </p:nvSpPr>
        <p:spPr/>
        <p:txBody>
          <a:bodyPr/>
          <a:lstStyle/>
          <a:p>
            <a:pPr>
              <a:defRPr/>
            </a:pPr>
            <a:r>
              <a:rPr lang="en-US"/>
              <a:t>Northouse - Leadership Theory and Practice, Sixth Edition © 2012 SAGE Publications, Inc.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609600"/>
            <a:ext cx="8305800" cy="1066800"/>
          </a:xfrm>
        </p:spPr>
        <p:txBody>
          <a:bodyPr/>
          <a:lstStyle/>
          <a:p>
            <a:pPr eaLnBrk="1" hangingPunct="1"/>
            <a:r>
              <a:rPr lang="en-US" sz="3200" b="1" dirty="0"/>
              <a:t>Components Central to the  Phenomenon of Leadership</a:t>
            </a:r>
          </a:p>
        </p:txBody>
      </p:sp>
      <p:sp>
        <p:nvSpPr>
          <p:cNvPr id="16387" name="Rectangle 3"/>
          <p:cNvSpPr>
            <a:spLocks noGrp="1" noChangeArrowheads="1"/>
          </p:cNvSpPr>
          <p:nvPr>
            <p:ph idx="1"/>
          </p:nvPr>
        </p:nvSpPr>
        <p:spPr>
          <a:xfrm>
            <a:off x="685800" y="2514600"/>
            <a:ext cx="3352800" cy="3505200"/>
          </a:xfrm>
        </p:spPr>
        <p:txBody>
          <a:bodyPr/>
          <a:lstStyle/>
          <a:p>
            <a:pPr eaLnBrk="1" hangingPunct="1">
              <a:lnSpc>
                <a:spcPct val="90000"/>
              </a:lnSpc>
              <a:spcBef>
                <a:spcPct val="0"/>
              </a:spcBef>
              <a:spcAft>
                <a:spcPts val="1200"/>
              </a:spcAft>
            </a:pPr>
            <a:r>
              <a:rPr lang="en-US" sz="2800" dirty="0"/>
              <a:t>Is a process</a:t>
            </a:r>
          </a:p>
          <a:p>
            <a:pPr eaLnBrk="1" hangingPunct="1">
              <a:lnSpc>
                <a:spcPct val="90000"/>
              </a:lnSpc>
              <a:spcBef>
                <a:spcPct val="0"/>
              </a:spcBef>
              <a:spcAft>
                <a:spcPts val="1200"/>
              </a:spcAft>
            </a:pPr>
            <a:r>
              <a:rPr lang="en-US" sz="2800" dirty="0"/>
              <a:t>Involves influence</a:t>
            </a:r>
          </a:p>
          <a:p>
            <a:pPr eaLnBrk="1" hangingPunct="1">
              <a:lnSpc>
                <a:spcPct val="90000"/>
              </a:lnSpc>
              <a:spcBef>
                <a:spcPct val="0"/>
              </a:spcBef>
              <a:spcAft>
                <a:spcPts val="1200"/>
              </a:spcAft>
            </a:pPr>
            <a:r>
              <a:rPr lang="en-US" sz="2800" dirty="0"/>
              <a:t>Occurs within a group context</a:t>
            </a:r>
          </a:p>
          <a:p>
            <a:pPr eaLnBrk="1" hangingPunct="1">
              <a:lnSpc>
                <a:spcPct val="90000"/>
              </a:lnSpc>
              <a:spcBef>
                <a:spcPct val="0"/>
              </a:spcBef>
              <a:spcAft>
                <a:spcPts val="1200"/>
              </a:spcAft>
            </a:pPr>
            <a:r>
              <a:rPr lang="en-US" sz="2800" dirty="0"/>
              <a:t>Attends to common goals</a:t>
            </a:r>
          </a:p>
        </p:txBody>
      </p:sp>
      <p:sp>
        <p:nvSpPr>
          <p:cNvPr id="8196" name="Text Box 4"/>
          <p:cNvSpPr txBox="1">
            <a:spLocks noChangeArrowheads="1"/>
          </p:cNvSpPr>
          <p:nvPr/>
        </p:nvSpPr>
        <p:spPr bwMode="auto">
          <a:xfrm>
            <a:off x="990600" y="1828800"/>
            <a:ext cx="2667000" cy="579438"/>
          </a:xfrm>
          <a:prstGeom prst="rect">
            <a:avLst/>
          </a:prstGeom>
          <a:noFill/>
          <a:ln w="9525">
            <a:noFill/>
            <a:miter lim="800000"/>
            <a:headEnd/>
            <a:tailEnd/>
          </a:ln>
          <a:effectLst/>
        </p:spPr>
        <p:txBody>
          <a:bodyPr>
            <a:spAutoFit/>
          </a:bodyPr>
          <a:lstStyle/>
          <a:p>
            <a:pPr eaLnBrk="0" hangingPunct="0">
              <a:defRPr/>
            </a:pPr>
            <a:r>
              <a:rPr lang="en-US" sz="3200" b="1" i="1" dirty="0">
                <a:solidFill>
                  <a:schemeClr val="accent4">
                    <a:lumMod val="75000"/>
                  </a:schemeClr>
                </a:solidFill>
                <a:latin typeface="Arial Rounded MT Bold" pitchFamily="34" charset="0"/>
              </a:rPr>
              <a:t>Leadership</a:t>
            </a:r>
          </a:p>
        </p:txBody>
      </p:sp>
      <p:sp>
        <p:nvSpPr>
          <p:cNvPr id="8197" name="Text Box 5"/>
          <p:cNvSpPr txBox="1">
            <a:spLocks noChangeArrowheads="1"/>
          </p:cNvSpPr>
          <p:nvPr/>
        </p:nvSpPr>
        <p:spPr bwMode="auto">
          <a:xfrm>
            <a:off x="5410200" y="1828800"/>
            <a:ext cx="2133600" cy="579438"/>
          </a:xfrm>
          <a:prstGeom prst="rect">
            <a:avLst/>
          </a:prstGeom>
          <a:noFill/>
          <a:ln w="9525">
            <a:noFill/>
            <a:miter lim="800000"/>
            <a:headEnd/>
            <a:tailEnd/>
          </a:ln>
          <a:effectLst/>
        </p:spPr>
        <p:txBody>
          <a:bodyPr>
            <a:spAutoFit/>
          </a:bodyPr>
          <a:lstStyle/>
          <a:p>
            <a:pPr eaLnBrk="0" hangingPunct="0">
              <a:defRPr/>
            </a:pPr>
            <a:r>
              <a:rPr lang="en-US" sz="3200" b="1" i="1" dirty="0">
                <a:solidFill>
                  <a:schemeClr val="accent4">
                    <a:lumMod val="75000"/>
                  </a:schemeClr>
                </a:solidFill>
                <a:latin typeface="Arial Rounded MT Bold" pitchFamily="34" charset="0"/>
              </a:rPr>
              <a:t>Leaders</a:t>
            </a:r>
          </a:p>
        </p:txBody>
      </p:sp>
      <p:sp>
        <p:nvSpPr>
          <p:cNvPr id="16390" name="Rectangle 6"/>
          <p:cNvSpPr>
            <a:spLocks noChangeArrowheads="1"/>
          </p:cNvSpPr>
          <p:nvPr/>
        </p:nvSpPr>
        <p:spPr bwMode="auto">
          <a:xfrm>
            <a:off x="4419600" y="2514600"/>
            <a:ext cx="4343400" cy="3657600"/>
          </a:xfrm>
          <a:prstGeom prst="rect">
            <a:avLst/>
          </a:prstGeom>
          <a:noFill/>
          <a:ln w="9525">
            <a:noFill/>
            <a:miter lim="800000"/>
            <a:headEnd/>
            <a:tailEnd/>
          </a:ln>
        </p:spPr>
        <p:txBody>
          <a:bodyPr/>
          <a:lstStyle/>
          <a:p>
            <a:pPr marL="342900" indent="-342900">
              <a:lnSpc>
                <a:spcPct val="90000"/>
              </a:lnSpc>
              <a:spcAft>
                <a:spcPts val="1200"/>
              </a:spcAft>
              <a:buClr>
                <a:srgbClr val="007000"/>
              </a:buClr>
              <a:buSzPct val="85000"/>
              <a:buFont typeface="Wingdings 2" pitchFamily="18" charset="2"/>
              <a:buChar char="÷"/>
            </a:pPr>
            <a:r>
              <a:rPr lang="en-US" sz="2800" dirty="0">
                <a:latin typeface="Calibri" pitchFamily="34" charset="0"/>
              </a:rPr>
              <a:t> And followers are involved together</a:t>
            </a:r>
          </a:p>
          <a:p>
            <a:pPr marL="342900" indent="-342900">
              <a:lnSpc>
                <a:spcPct val="90000"/>
              </a:lnSpc>
              <a:spcAft>
                <a:spcPts val="1200"/>
              </a:spcAft>
              <a:buClr>
                <a:srgbClr val="007000"/>
              </a:buClr>
              <a:buSzPct val="85000"/>
              <a:buFont typeface="Wingdings 2" pitchFamily="18" charset="2"/>
              <a:buChar char="÷"/>
            </a:pPr>
            <a:r>
              <a:rPr lang="en-US" sz="2800" dirty="0">
                <a:latin typeface="Calibri" pitchFamily="34" charset="0"/>
              </a:rPr>
              <a:t> And followers need each other</a:t>
            </a:r>
          </a:p>
          <a:p>
            <a:pPr marL="342900" indent="-342900">
              <a:lnSpc>
                <a:spcPct val="90000"/>
              </a:lnSpc>
              <a:spcAft>
                <a:spcPts val="1200"/>
              </a:spcAft>
              <a:buClr>
                <a:srgbClr val="007000"/>
              </a:buClr>
              <a:buSzPct val="85000"/>
              <a:buFont typeface="Wingdings 2" pitchFamily="18" charset="2"/>
              <a:buChar char="÷"/>
            </a:pPr>
            <a:r>
              <a:rPr lang="en-US" sz="2800" dirty="0">
                <a:latin typeface="Calibri" pitchFamily="34" charset="0"/>
              </a:rPr>
              <a:t> Often initiate and maintain the relationship</a:t>
            </a:r>
          </a:p>
          <a:p>
            <a:pPr marL="342900" indent="-342900">
              <a:lnSpc>
                <a:spcPct val="90000"/>
              </a:lnSpc>
              <a:spcAft>
                <a:spcPts val="1200"/>
              </a:spcAft>
              <a:buClr>
                <a:srgbClr val="007000"/>
              </a:buClr>
              <a:buSzPct val="85000"/>
              <a:buFont typeface="Wingdings 2" pitchFamily="18" charset="2"/>
              <a:buChar char="÷"/>
            </a:pPr>
            <a:r>
              <a:rPr lang="en-US" sz="2800" dirty="0">
                <a:latin typeface="Calibri" pitchFamily="34" charset="0"/>
              </a:rPr>
              <a:t> Are not above or better than followers  </a:t>
            </a:r>
          </a:p>
        </p:txBody>
      </p:sp>
      <p:sp>
        <p:nvSpPr>
          <p:cNvPr id="16391" name="Slide Number Placeholder 7"/>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fld id="{FA58F7D4-4914-4AD2-811C-A50382E93950}" type="slidenum">
              <a:rPr lang="en-US"/>
              <a:pPr/>
              <a:t>7</a:t>
            </a:fld>
            <a:endParaRPr lang="en-US"/>
          </a:p>
        </p:txBody>
      </p:sp>
      <p:sp>
        <p:nvSpPr>
          <p:cNvPr id="9" name="Footer Placeholder 8"/>
          <p:cNvSpPr>
            <a:spLocks noGrp="1"/>
          </p:cNvSpPr>
          <p:nvPr>
            <p:ph type="ftr" sz="quarter" idx="10"/>
          </p:nvPr>
        </p:nvSpPr>
        <p:spPr/>
        <p:txBody>
          <a:bodyPr/>
          <a:lstStyle/>
          <a:p>
            <a:pPr>
              <a:defRPr/>
            </a:pPr>
            <a:r>
              <a:rPr lang="en-US"/>
              <a:t>Northouse - Leadership Theory and Practice, Sixth Edition © 2012 SAGE Publications, Inc.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609600" y="609600"/>
            <a:ext cx="7924800" cy="1219200"/>
          </a:xfrm>
        </p:spPr>
        <p:txBody>
          <a:bodyPr/>
          <a:lstStyle/>
          <a:p>
            <a:pPr eaLnBrk="1" hangingPunct="1"/>
            <a:r>
              <a:rPr lang="en-US" dirty="0"/>
              <a:t>Leadership Described</a:t>
            </a:r>
          </a:p>
        </p:txBody>
      </p:sp>
      <p:sp>
        <p:nvSpPr>
          <p:cNvPr id="17411" name="Rectangle 3"/>
          <p:cNvSpPr>
            <a:spLocks noGrp="1" noChangeArrowheads="1"/>
          </p:cNvSpPr>
          <p:nvPr>
            <p:ph type="subTitle" idx="1"/>
          </p:nvPr>
        </p:nvSpPr>
        <p:spPr>
          <a:xfrm>
            <a:off x="1485900" y="1600200"/>
            <a:ext cx="6172200" cy="4648200"/>
          </a:xfrm>
        </p:spPr>
        <p:txBody>
          <a:bodyPr/>
          <a:lstStyle/>
          <a:p>
            <a:pPr algn="l" eaLnBrk="1" hangingPunct="1">
              <a:lnSpc>
                <a:spcPct val="150000"/>
              </a:lnSpc>
              <a:buFont typeface="Wingdings 2" pitchFamily="18" charset="2"/>
              <a:buChar char="÷"/>
            </a:pPr>
            <a:r>
              <a:rPr lang="en-US" dirty="0">
                <a:solidFill>
                  <a:schemeClr val="tx1"/>
                </a:solidFill>
              </a:rPr>
              <a:t> Trait vs. Process Leadership</a:t>
            </a:r>
          </a:p>
          <a:p>
            <a:pPr algn="l" eaLnBrk="1" hangingPunct="1">
              <a:lnSpc>
                <a:spcPct val="150000"/>
              </a:lnSpc>
              <a:buFont typeface="Wingdings 2" pitchFamily="18" charset="2"/>
              <a:buChar char="÷"/>
            </a:pPr>
            <a:r>
              <a:rPr lang="en-US" dirty="0">
                <a:solidFill>
                  <a:schemeClr val="tx1"/>
                </a:solidFill>
              </a:rPr>
              <a:t> Assigned vs. Emergent Leadership</a:t>
            </a:r>
          </a:p>
          <a:p>
            <a:pPr algn="l" eaLnBrk="1" hangingPunct="1">
              <a:lnSpc>
                <a:spcPct val="150000"/>
              </a:lnSpc>
              <a:buFont typeface="Wingdings 2" pitchFamily="18" charset="2"/>
              <a:buChar char="÷"/>
            </a:pPr>
            <a:r>
              <a:rPr lang="en-US" dirty="0">
                <a:solidFill>
                  <a:schemeClr val="tx1"/>
                </a:solidFill>
              </a:rPr>
              <a:t> Leadership and Power</a:t>
            </a:r>
          </a:p>
          <a:p>
            <a:pPr algn="l" eaLnBrk="1" hangingPunct="1">
              <a:lnSpc>
                <a:spcPct val="150000"/>
              </a:lnSpc>
              <a:buFont typeface="Wingdings 2" pitchFamily="18" charset="2"/>
              <a:buChar char="÷"/>
            </a:pPr>
            <a:r>
              <a:rPr lang="en-US" dirty="0">
                <a:solidFill>
                  <a:schemeClr val="tx1"/>
                </a:solidFill>
              </a:rPr>
              <a:t> Leadership and Coercion</a:t>
            </a:r>
          </a:p>
          <a:p>
            <a:pPr algn="l" eaLnBrk="1" hangingPunct="1">
              <a:lnSpc>
                <a:spcPct val="150000"/>
              </a:lnSpc>
              <a:buFont typeface="Wingdings 2" pitchFamily="18" charset="2"/>
              <a:buChar char="÷"/>
            </a:pPr>
            <a:r>
              <a:rPr lang="en-US" dirty="0">
                <a:solidFill>
                  <a:schemeClr val="tx1"/>
                </a:solidFill>
              </a:rPr>
              <a:t> Leadership and Management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a:prstGeom prst="rect">
            <a:avLst/>
          </a:prstGeom>
        </p:spPr>
        <p:txBody>
          <a:bodyPr/>
          <a:lstStyle/>
          <a:p>
            <a:fld id="{5A74077E-653D-4184-9106-3F60716EBE22}" type="slidenum">
              <a:rPr lang="en-US" smtClean="0"/>
              <a:pPr/>
              <a:t>9</a:t>
            </a:fld>
            <a:endParaRPr lang="en-US" dirty="0"/>
          </a:p>
        </p:txBody>
      </p:sp>
      <p:sp>
        <p:nvSpPr>
          <p:cNvPr id="7" name="Title 6"/>
          <p:cNvSpPr>
            <a:spLocks noGrp="1"/>
          </p:cNvSpPr>
          <p:nvPr>
            <p:ph type="title" idx="4294967295"/>
          </p:nvPr>
        </p:nvSpPr>
        <p:spPr>
          <a:xfrm>
            <a:off x="457200" y="3124200"/>
            <a:ext cx="8229600" cy="685800"/>
          </a:xfrm>
        </p:spPr>
        <p:txBody>
          <a:bodyPr>
            <a:noAutofit/>
          </a:bodyPr>
          <a:lstStyle/>
          <a:p>
            <a:pPr algn="ctr"/>
            <a:r>
              <a:rPr lang="en-US" sz="4800" b="1" i="1" dirty="0">
                <a:effectLst>
                  <a:outerShdw blurRad="38100" dist="38100" dir="2700000" algn="tl">
                    <a:srgbClr val="000000">
                      <a:alpha val="43137"/>
                    </a:srgbClr>
                  </a:outerShdw>
                </a:effectLst>
              </a:rPr>
              <a:t>Leaders were born NOT Made</a:t>
            </a:r>
          </a:p>
        </p:txBody>
      </p:sp>
    </p:spTree>
    <p:extLst>
      <p:ext uri="{BB962C8B-B14F-4D97-AF65-F5344CB8AC3E}">
        <p14:creationId xmlns:p14="http://schemas.microsoft.com/office/powerpoint/2010/main" val="2726094629"/>
      </p:ext>
    </p:extLst>
  </p:cSld>
  <p:clrMapOvr>
    <a:masterClrMapping/>
  </p:clrMapOvr>
</p:sld>
</file>

<file path=ppt/theme/theme1.xml><?xml version="1.0" encoding="utf-8"?>
<a:theme xmlns:a="http://schemas.openxmlformats.org/drawingml/2006/main" name="1_Custom Desig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1585</TotalTime>
  <Words>1485</Words>
  <Application>Microsoft Office PowerPoint</Application>
  <PresentationFormat>On-screen Show (4:3)</PresentationFormat>
  <Paragraphs>219</Paragraphs>
  <Slides>20</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Arial Rounded MT Bold</vt:lpstr>
      <vt:lpstr>Calibri</vt:lpstr>
      <vt:lpstr>Candara</vt:lpstr>
      <vt:lpstr>Helvetica</vt:lpstr>
      <vt:lpstr>Times New Roman</vt:lpstr>
      <vt:lpstr>Wingdings</vt:lpstr>
      <vt:lpstr>Wingdings 2</vt:lpstr>
      <vt:lpstr>1_Custom Design</vt:lpstr>
      <vt:lpstr>Introduction</vt:lpstr>
      <vt:lpstr>Overview</vt:lpstr>
      <vt:lpstr>The Evolution of Leadership Definitions</vt:lpstr>
      <vt:lpstr>The Evolution of Leadership Definitions</vt:lpstr>
      <vt:lpstr>Conceptualizing Leadership</vt:lpstr>
      <vt:lpstr>Leadership Defined</vt:lpstr>
      <vt:lpstr>Components Central to the  Phenomenon of Leadership</vt:lpstr>
      <vt:lpstr>Leadership Described</vt:lpstr>
      <vt:lpstr>Leaders were born NOT Made</vt:lpstr>
      <vt:lpstr>Trait vs. Process Leadership</vt:lpstr>
      <vt:lpstr>Trait vs. Process Leadership</vt:lpstr>
      <vt:lpstr>Assigned vs. Emergent Leadership</vt:lpstr>
      <vt:lpstr>Leadership &amp; Power</vt:lpstr>
      <vt:lpstr>Leadership &amp; Power</vt:lpstr>
      <vt:lpstr>Leadership &amp; Power</vt:lpstr>
      <vt:lpstr>Leadership &amp; Coercion</vt:lpstr>
      <vt:lpstr>Leadership &amp; Management Kotter (1990)</vt:lpstr>
      <vt:lpstr>Leadership &amp; Management Zaleznik (1977)</vt:lpstr>
      <vt:lpstr>Bass’ Theory of Leadership (Bass, 1990)</vt:lpstr>
      <vt:lpstr>Question Please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Virginia Gregory</dc:creator>
  <cp:lastModifiedBy>mahbub</cp:lastModifiedBy>
  <cp:revision>133</cp:revision>
  <dcterms:created xsi:type="dcterms:W3CDTF">2000-11-13T21:29:08Z</dcterms:created>
  <dcterms:modified xsi:type="dcterms:W3CDTF">2023-03-21T09:35:07Z</dcterms:modified>
</cp:coreProperties>
</file>