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sldIdLst>
    <p:sldId id="256" r:id="rId2"/>
    <p:sldId id="257" r:id="rId3"/>
    <p:sldId id="295" r:id="rId4"/>
    <p:sldId id="296" r:id="rId5"/>
    <p:sldId id="297" r:id="rId6"/>
    <p:sldId id="298" r:id="rId7"/>
    <p:sldId id="299" r:id="rId8"/>
    <p:sldId id="300" r:id="rId9"/>
    <p:sldId id="301" r:id="rId10"/>
    <p:sldId id="302" r:id="rId11"/>
    <p:sldId id="303" r:id="rId12"/>
    <p:sldId id="304" r:id="rId13"/>
    <p:sldId id="305" r:id="rId14"/>
    <p:sldId id="306" r:id="rId15"/>
    <p:sldId id="307" r:id="rId16"/>
    <p:sldId id="308" r:id="rId17"/>
    <p:sldId id="309" r:id="rId18"/>
    <p:sldId id="310" r:id="rId19"/>
    <p:sldId id="311" r:id="rId20"/>
    <p:sldId id="312" r:id="rId21"/>
    <p:sldId id="313" r:id="rId22"/>
    <p:sldId id="314" r:id="rId23"/>
    <p:sldId id="315" r:id="rId24"/>
    <p:sldId id="316" r:id="rId25"/>
    <p:sldId id="317" r:id="rId26"/>
    <p:sldId id="318" r:id="rId27"/>
    <p:sldId id="319" r:id="rId28"/>
    <p:sldId id="320" r:id="rId29"/>
    <p:sldId id="321" r:id="rId30"/>
    <p:sldId id="294"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7634" autoAdjust="0"/>
  </p:normalViewPr>
  <p:slideViewPr>
    <p:cSldViewPr>
      <p:cViewPr varScale="1">
        <p:scale>
          <a:sx n="61" d="100"/>
          <a:sy n="61" d="100"/>
        </p:scale>
        <p:origin x="1530" y="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9A36CED-2846-416A-B6C0-17FBCC6F6CEC}" type="datetimeFigureOut">
              <a:rPr lang="en-US"/>
              <a:pPr>
                <a:defRPr/>
              </a:pPr>
              <a:t>2/2/2020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56E3389-DFC2-4CEA-9CF4-D328FE72215D}" type="slidenum">
              <a:rPr lang="en-US"/>
              <a:pPr>
                <a:defRPr/>
              </a:pPr>
              <a:t>‹#›</a:t>
            </a:fld>
            <a:endParaRPr lang="en-US"/>
          </a:p>
        </p:txBody>
      </p:sp>
    </p:spTree>
    <p:extLst>
      <p:ext uri="{BB962C8B-B14F-4D97-AF65-F5344CB8AC3E}">
        <p14:creationId xmlns:p14="http://schemas.microsoft.com/office/powerpoint/2010/main" val="17221181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en.wikipedia.org/wiki/Web_browser" TargetMode="External"/><Relationship Id="rId3" Type="http://schemas.openxmlformats.org/officeDocument/2006/relationships/hyperlink" Target="http://en.wikipedia.org/wiki/Applet" TargetMode="External"/><Relationship Id="rId7" Type="http://schemas.openxmlformats.org/officeDocument/2006/relationships/hyperlink" Target="http://en.wikipedia.org/wiki/Process_(computing)"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en.wikipedia.org/wiki/Java_Virtual_Machine" TargetMode="External"/><Relationship Id="rId5" Type="http://schemas.openxmlformats.org/officeDocument/2006/relationships/hyperlink" Target="http://en.wikipedia.org/wiki/Web_page" TargetMode="External"/><Relationship Id="rId10" Type="http://schemas.openxmlformats.org/officeDocument/2006/relationships/hyperlink" Target="http://en.wikipedia.org/wiki/AppletViewer" TargetMode="External"/><Relationship Id="rId4" Type="http://schemas.openxmlformats.org/officeDocument/2006/relationships/hyperlink" Target="http://en.wikipedia.org/wiki/Java_bytecode" TargetMode="External"/><Relationship Id="rId9" Type="http://schemas.openxmlformats.org/officeDocument/2006/relationships/hyperlink" Target="http://en.wikipedia.org/wiki/Sun_Microsystem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1</a:t>
            </a:fld>
            <a:endParaRPr lang="en-US"/>
          </a:p>
        </p:txBody>
      </p:sp>
    </p:spTree>
    <p:extLst>
      <p:ext uri="{BB962C8B-B14F-4D97-AF65-F5344CB8AC3E}">
        <p14:creationId xmlns:p14="http://schemas.microsoft.com/office/powerpoint/2010/main" val="4148387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eaLnBrk="1" hangingPunct="1"/>
            <a:r>
              <a:rPr lang="en-US" dirty="0" smtClean="0"/>
              <a:t>1.</a:t>
            </a:r>
            <a:r>
              <a:rPr lang="en-US" baseline="0" dirty="0" smtClean="0"/>
              <a:t> </a:t>
            </a:r>
            <a:r>
              <a:rPr lang="en-US" dirty="0" smtClean="0">
                <a:latin typeface="Times New Roman" pitchFamily="-111" charset="0"/>
              </a:rPr>
              <a:t>The graphics on this slide and the next illustrate the process of normalization. Here, one table lists the relevant data elements for the entity ORDER. These include all of the details about the order, the part, the supplier.</a:t>
            </a:r>
          </a:p>
          <a:p>
            <a:pPr eaLnBrk="1" hangingPunct="1"/>
            <a:r>
              <a:rPr lang="en-US" dirty="0" smtClean="0">
                <a:latin typeface="Times New Roman" pitchFamily="-111" charset="0"/>
              </a:rPr>
              <a:t>An order can include more than one part, and it may be that several parts are supplied by the same supplier. However, using this table, the supplier’s name, and other information might need to be stored several times on the order list. </a:t>
            </a:r>
          </a:p>
          <a:p>
            <a:pPr eaLnBrk="1" hangingPunct="1"/>
            <a:endParaRPr lang="en-US" dirty="0" smtClean="0">
              <a:latin typeface="Times New Roman" pitchFamily="-111" charset="0"/>
            </a:endParaRPr>
          </a:p>
          <a:p>
            <a:pPr eaLnBrk="1" hangingPunct="1"/>
            <a:r>
              <a:rPr lang="en-US" dirty="0" smtClean="0">
                <a:latin typeface="Times New Roman" pitchFamily="-111" charset="0"/>
              </a:rPr>
              <a:t>2. This graphic shows the normalized tables. The Order table has been broken down into four smaller, related tables. Notice that the Order table contains only two unique attributes, Order Number and Order Date. The multiple items ordered are stored using the </a:t>
            </a:r>
            <a:r>
              <a:rPr lang="en-US" dirty="0" err="1" smtClean="0">
                <a:latin typeface="Times New Roman" pitchFamily="-111" charset="0"/>
              </a:rPr>
              <a:t>Line_Item</a:t>
            </a:r>
            <a:r>
              <a:rPr lang="en-US" dirty="0" smtClean="0">
                <a:latin typeface="Times New Roman" pitchFamily="-111" charset="0"/>
              </a:rPr>
              <a:t> table. The normalization means that very little data has to be duplicated  when creating orders, most of the information can be retrieved by using keys to the Part and Supplier tables.</a:t>
            </a:r>
          </a:p>
          <a:p>
            <a:pPr eaLnBrk="1" hangingPunct="1"/>
            <a:endParaRPr lang="en-US" dirty="0" smtClean="0">
              <a:latin typeface="Times New Roman" pitchFamily="-111" charset="0"/>
            </a:endParaRPr>
          </a:p>
          <a:p>
            <a:r>
              <a:rPr lang="en-US" dirty="0" smtClean="0">
                <a:latin typeface="Times New Roman" pitchFamily="-111" charset="0"/>
              </a:rPr>
              <a:t>It is important to note that relational database systems try to enforce referential integrity rules to ensure that relationships between coupled tables remain consistent. When one table has a foreign key that points to another table, you may not add a record to</a:t>
            </a:r>
            <a:r>
              <a:rPr lang="en-US" baseline="0" dirty="0" smtClean="0">
                <a:latin typeface="Times New Roman" pitchFamily="-111" charset="0"/>
              </a:rPr>
              <a:t> </a:t>
            </a:r>
            <a:r>
              <a:rPr lang="en-US" dirty="0" smtClean="0">
                <a:latin typeface="Times New Roman" pitchFamily="-111" charset="0"/>
              </a:rPr>
              <a:t>the table with the foreign key unless there is a corresponding record in the linked table. For example, foreign key </a:t>
            </a:r>
            <a:r>
              <a:rPr lang="en-US" dirty="0" err="1" smtClean="0">
                <a:latin typeface="Times New Roman" pitchFamily="-111" charset="0"/>
              </a:rPr>
              <a:t>Supplier_Number</a:t>
            </a:r>
            <a:r>
              <a:rPr lang="en-US" dirty="0" smtClean="0">
                <a:latin typeface="Times New Roman" pitchFamily="-111" charset="0"/>
              </a:rPr>
              <a:t> links the PART table to the SUPPLIER table. Referential integrity means that a new part can’t be added to the part table without a valid supplier number existing in the Supplier table. It also means that if a supplier is deleted, any corresponding parts must be deleted also.</a:t>
            </a:r>
          </a:p>
          <a:p>
            <a:pPr eaLnBrk="1" hangingPunct="1"/>
            <a:endParaRPr lang="en-US" dirty="0" smtClean="0">
              <a:latin typeface="Times New Roman" pitchFamily="-111" charset="0"/>
            </a:endParaRPr>
          </a:p>
          <a:p>
            <a:pPr eaLnBrk="1" hangingPunct="1"/>
            <a:endParaRPr lang="en-US" dirty="0" smtClean="0">
              <a:latin typeface="Times New Roman" pitchFamily="-111" charset="0"/>
            </a:endParaRPr>
          </a:p>
          <a:p>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20</a:t>
            </a:fld>
            <a:endParaRPr lang="en-US"/>
          </a:p>
        </p:txBody>
      </p:sp>
    </p:spTree>
    <p:extLst>
      <p:ext uri="{BB962C8B-B14F-4D97-AF65-F5344CB8AC3E}">
        <p14:creationId xmlns:p14="http://schemas.microsoft.com/office/powerpoint/2010/main" val="1687206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1. </a:t>
            </a:r>
            <a:r>
              <a:rPr lang="en-US" sz="2000" dirty="0" smtClean="0"/>
              <a:t>This slide continues the discussion about designing databases.</a:t>
            </a:r>
            <a:r>
              <a:rPr lang="en-US" dirty="0" smtClean="0"/>
              <a:t> One technique database designers use in modeling the structure of the data is to use an entity-relationship diagram (illustrated on the next slide). Symbols on the diagram illustrate the types of relationships between entities. Ask students what different types of relationships there are between entities. (One-to-one, one-to-many, many-to-many.)</a:t>
            </a:r>
            <a:endParaRPr lang="en-US" sz="20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2. This graphic shows an example of an entity relationship diagram. It shows that one ORDER can contain many LINE_ITEMs. (A PART can be ordered many times and appear many times as a line item in a single order.)  Each LINE ITEM can contain only one PART. Each PART can have only one SUPPLIER, but many PARTs can be provided by the same SUPPLIER.</a:t>
            </a:r>
          </a:p>
          <a:p>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21</a:t>
            </a:fld>
            <a:endParaRPr lang="en-US"/>
          </a:p>
        </p:txBody>
      </p:sp>
    </p:spTree>
    <p:extLst>
      <p:ext uri="{BB962C8B-B14F-4D97-AF65-F5344CB8AC3E}">
        <p14:creationId xmlns:p14="http://schemas.microsoft.com/office/powerpoint/2010/main" val="780365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Using the</a:t>
            </a:r>
            <a:r>
              <a:rPr lang="en-US" baseline="0" dirty="0" smtClean="0"/>
              <a:t> Web to place an order or view a product catalog. That is, a website that linked to an internal corporate database. </a:t>
            </a:r>
          </a:p>
          <a:p>
            <a:pPr marL="228600" indent="-228600">
              <a:buAutoNum type="arabicPeriod"/>
            </a:pPr>
            <a:r>
              <a:rPr lang="en-US" baseline="0" dirty="0" smtClean="0"/>
              <a:t>Client sends a command in HTML format which processed through application server or middleware. </a:t>
            </a:r>
          </a:p>
          <a:p>
            <a:pPr marL="228600" indent="-228600">
              <a:buAutoNum type="arabicPeriod"/>
            </a:pPr>
            <a:r>
              <a:rPr lang="en-US" baseline="0" dirty="0" smtClean="0"/>
              <a:t>Many database can not read the HTML, so application or middleware convert the HTML command into SQL. Therefore, DBMS receives SQL requests and provides the required data. </a:t>
            </a:r>
          </a:p>
          <a:p>
            <a:pPr marL="228600" indent="-228600">
              <a:buAutoNum type="arabicPeriod"/>
            </a:pPr>
            <a:r>
              <a:rPr lang="en-US" baseline="0" dirty="0" smtClean="0"/>
              <a:t>The Middleware transfers information from the organization’s internal database back to the web server for delivery. </a:t>
            </a: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28</a:t>
            </a:fld>
            <a:endParaRPr lang="en-US"/>
          </a:p>
        </p:txBody>
      </p:sp>
    </p:spTree>
    <p:extLst>
      <p:ext uri="{BB962C8B-B14F-4D97-AF65-F5344CB8AC3E}">
        <p14:creationId xmlns:p14="http://schemas.microsoft.com/office/powerpoint/2010/main" val="2129660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2</a:t>
            </a:fld>
            <a:endParaRPr lang="en-US"/>
          </a:p>
        </p:txBody>
      </p:sp>
    </p:spTree>
    <p:extLst>
      <p:ext uri="{BB962C8B-B14F-4D97-AF65-F5344CB8AC3E}">
        <p14:creationId xmlns:p14="http://schemas.microsoft.com/office/powerpoint/2010/main" val="2874651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Every traditional</a:t>
            </a:r>
            <a:r>
              <a:rPr lang="en-US" baseline="0" dirty="0" smtClean="0"/>
              <a:t> computer program has to describe the location and nature of the data with which it works. </a:t>
            </a:r>
          </a:p>
          <a:p>
            <a:pPr marL="228600" indent="-228600">
              <a:buAutoNum type="arabicPeriod"/>
            </a:pPr>
            <a:r>
              <a:rPr lang="en-US" baseline="0" dirty="0" smtClean="0"/>
              <a:t>In a traditional file environment, any change in a software program could require a change in the data assessed by that program. </a:t>
            </a: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5</a:t>
            </a:fld>
            <a:endParaRPr lang="en-US"/>
          </a:p>
        </p:txBody>
      </p:sp>
    </p:spTree>
    <p:extLst>
      <p:ext uri="{BB962C8B-B14F-4D97-AF65-F5344CB8AC3E}">
        <p14:creationId xmlns:p14="http://schemas.microsoft.com/office/powerpoint/2010/main" val="67940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Orange rectangle</a:t>
            </a:r>
            <a:r>
              <a:rPr lang="en-US" baseline="0" dirty="0" smtClean="0"/>
              <a:t> represent two different views in an HR database, one for reviewing employee benefit and other </a:t>
            </a:r>
            <a:r>
              <a:rPr lang="en-US" dirty="0" smtClean="0">
                <a:latin typeface="Times New Roman" pitchFamily="-111" charset="0"/>
              </a:rPr>
              <a:t>for accessing payroll records. The students can think of the green cylinder as the physical view, which shows how the data are actually organized and stored on the physical media. The physical data do not change, but a DBMS can create many different logical views to suit different needs of users.</a:t>
            </a: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9</a:t>
            </a:fld>
            <a:endParaRPr lang="en-US"/>
          </a:p>
        </p:txBody>
      </p:sp>
    </p:spTree>
    <p:extLst>
      <p:ext uri="{BB962C8B-B14F-4D97-AF65-F5344CB8AC3E}">
        <p14:creationId xmlns:p14="http://schemas.microsoft.com/office/powerpoint/2010/main" val="1340221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A </a:t>
            </a:r>
            <a:r>
              <a:rPr lang="en-US" sz="1200" b="1" i="0" kern="1200" dirty="0" smtClean="0">
                <a:solidFill>
                  <a:schemeClr val="tx1"/>
                </a:solidFill>
                <a:latin typeface="+mn-lt"/>
                <a:ea typeface="+mn-ea"/>
                <a:cs typeface="+mn-cs"/>
              </a:rPr>
              <a:t>Java applet</a:t>
            </a:r>
            <a:r>
              <a:rPr lang="en-US" sz="1200" b="0" i="0" kern="1200" dirty="0" smtClean="0">
                <a:solidFill>
                  <a:schemeClr val="tx1"/>
                </a:solidFill>
                <a:latin typeface="+mn-lt"/>
                <a:ea typeface="+mn-ea"/>
                <a:cs typeface="+mn-cs"/>
              </a:rPr>
              <a:t> is a </a:t>
            </a:r>
            <a:r>
              <a:rPr lang="en-US" sz="1200" b="0" i="0" u="none" strike="noStrike" kern="1200" dirty="0" smtClean="0">
                <a:solidFill>
                  <a:schemeClr val="tx1"/>
                </a:solidFill>
                <a:latin typeface="+mn-lt"/>
                <a:ea typeface="+mn-ea"/>
                <a:cs typeface="+mn-cs"/>
                <a:hlinkClick r:id="rId3" tooltip="Applet"/>
              </a:rPr>
              <a:t>small application</a:t>
            </a:r>
            <a:r>
              <a:rPr lang="en-US" sz="1200" b="0" i="0" kern="1200" dirty="0" smtClean="0">
                <a:solidFill>
                  <a:schemeClr val="tx1"/>
                </a:solidFill>
                <a:latin typeface="+mn-lt"/>
                <a:ea typeface="+mn-ea"/>
                <a:cs typeface="+mn-cs"/>
              </a:rPr>
              <a:t> which is written in Java and delivered to users in the form of </a:t>
            </a:r>
            <a:r>
              <a:rPr lang="en-US" sz="1200" b="0" i="0" u="none" strike="noStrike" kern="1200" dirty="0" err="1" smtClean="0">
                <a:solidFill>
                  <a:schemeClr val="tx1"/>
                </a:solidFill>
                <a:latin typeface="+mn-lt"/>
                <a:ea typeface="+mn-ea"/>
                <a:cs typeface="+mn-cs"/>
                <a:hlinkClick r:id="rId4" tooltip="Java bytecode"/>
              </a:rPr>
              <a:t>bytecode</a:t>
            </a:r>
            <a:r>
              <a:rPr lang="en-US" sz="1200" b="0" i="0" kern="1200" dirty="0" smtClean="0">
                <a:solidFill>
                  <a:schemeClr val="tx1"/>
                </a:solidFill>
                <a:latin typeface="+mn-lt"/>
                <a:ea typeface="+mn-ea"/>
                <a:cs typeface="+mn-cs"/>
              </a:rPr>
              <a:t>. The user launches the Java applet from a </a:t>
            </a:r>
            <a:r>
              <a:rPr lang="en-US" sz="1200" b="0" i="0" u="none" strike="noStrike" kern="1200" dirty="0" smtClean="0">
                <a:solidFill>
                  <a:schemeClr val="tx1"/>
                </a:solidFill>
                <a:latin typeface="+mn-lt"/>
                <a:ea typeface="+mn-ea"/>
                <a:cs typeface="+mn-cs"/>
                <a:hlinkClick r:id="rId5" tooltip="Web page"/>
              </a:rPr>
              <a:t>web page</a:t>
            </a:r>
            <a:r>
              <a:rPr lang="en-US" sz="1200" b="0" i="0" kern="1200" dirty="0" smtClean="0">
                <a:solidFill>
                  <a:schemeClr val="tx1"/>
                </a:solidFill>
                <a:latin typeface="+mn-lt"/>
                <a:ea typeface="+mn-ea"/>
                <a:cs typeface="+mn-cs"/>
              </a:rPr>
              <a:t>, and the applet is then executed within a </a:t>
            </a:r>
            <a:r>
              <a:rPr lang="en-US" sz="1200" b="0" i="0" u="none" strike="noStrike" kern="1200" dirty="0" smtClean="0">
                <a:solidFill>
                  <a:schemeClr val="tx1"/>
                </a:solidFill>
                <a:latin typeface="+mn-lt"/>
                <a:ea typeface="+mn-ea"/>
                <a:cs typeface="+mn-cs"/>
                <a:hlinkClick r:id="rId6" tooltip="Java Virtual Machine"/>
              </a:rPr>
              <a:t>Java Virtual Machine</a:t>
            </a:r>
            <a:r>
              <a:rPr lang="en-US" sz="1200" b="0" i="0" kern="1200" dirty="0" smtClean="0">
                <a:solidFill>
                  <a:schemeClr val="tx1"/>
                </a:solidFill>
                <a:latin typeface="+mn-lt"/>
                <a:ea typeface="+mn-ea"/>
                <a:cs typeface="+mn-cs"/>
              </a:rPr>
              <a:t> (JVM) in a </a:t>
            </a:r>
            <a:r>
              <a:rPr lang="en-US" sz="1200" b="0" i="0" u="none" strike="noStrike" kern="1200" dirty="0" smtClean="0">
                <a:solidFill>
                  <a:schemeClr val="tx1"/>
                </a:solidFill>
                <a:latin typeface="+mn-lt"/>
                <a:ea typeface="+mn-ea"/>
                <a:cs typeface="+mn-cs"/>
                <a:hlinkClick r:id="rId7" tooltip="Process (computing)"/>
              </a:rPr>
              <a:t>process</a:t>
            </a:r>
            <a:r>
              <a:rPr lang="en-US" sz="1200" b="0" i="0" kern="1200" dirty="0" smtClean="0">
                <a:solidFill>
                  <a:schemeClr val="tx1"/>
                </a:solidFill>
                <a:latin typeface="+mn-lt"/>
                <a:ea typeface="+mn-ea"/>
                <a:cs typeface="+mn-cs"/>
              </a:rPr>
              <a:t> separate from the </a:t>
            </a:r>
            <a:r>
              <a:rPr lang="en-US" sz="1200" b="0" i="0" u="none" strike="noStrike" kern="1200" dirty="0" smtClean="0">
                <a:solidFill>
                  <a:schemeClr val="tx1"/>
                </a:solidFill>
                <a:latin typeface="+mn-lt"/>
                <a:ea typeface="+mn-ea"/>
                <a:cs typeface="+mn-cs"/>
                <a:hlinkClick r:id="rId8" tooltip="Web browser"/>
              </a:rPr>
              <a:t>web </a:t>
            </a:r>
            <a:r>
              <a:rPr lang="en-US" sz="1200" b="0" i="0" u="none" strike="noStrike" kern="1200" dirty="0" err="1" smtClean="0">
                <a:solidFill>
                  <a:schemeClr val="tx1"/>
                </a:solidFill>
                <a:latin typeface="+mn-lt"/>
                <a:ea typeface="+mn-ea"/>
                <a:cs typeface="+mn-cs"/>
                <a:hlinkClick r:id="rId8" tooltip="Web browser"/>
              </a:rPr>
              <a:t>browser</a:t>
            </a:r>
            <a:r>
              <a:rPr lang="en-US" sz="1200" b="0" i="0" kern="1200" dirty="0" err="1" smtClean="0">
                <a:solidFill>
                  <a:schemeClr val="tx1"/>
                </a:solidFill>
                <a:latin typeface="+mn-lt"/>
                <a:ea typeface="+mn-ea"/>
                <a:cs typeface="+mn-cs"/>
              </a:rPr>
              <a:t>itself</a:t>
            </a:r>
            <a:r>
              <a:rPr lang="en-US" sz="1200" b="0" i="0" kern="1200" dirty="0" smtClean="0">
                <a:solidFill>
                  <a:schemeClr val="tx1"/>
                </a:solidFill>
                <a:latin typeface="+mn-lt"/>
                <a:ea typeface="+mn-ea"/>
                <a:cs typeface="+mn-cs"/>
              </a:rPr>
              <a:t>. A Java applet can appear in a frame of the web page, a new application window, </a:t>
            </a:r>
            <a:r>
              <a:rPr lang="en-US" sz="1200" b="0" i="0" u="none" strike="noStrike" kern="1200" dirty="0" smtClean="0">
                <a:solidFill>
                  <a:schemeClr val="tx1"/>
                </a:solidFill>
                <a:latin typeface="+mn-lt"/>
                <a:ea typeface="+mn-ea"/>
                <a:cs typeface="+mn-cs"/>
                <a:hlinkClick r:id="rId9" tooltip="Sun Microsystems"/>
              </a:rPr>
              <a:t>Sun</a:t>
            </a:r>
            <a:r>
              <a:rPr lang="en-US" sz="1200" b="0" i="0" kern="1200" dirty="0" smtClean="0">
                <a:solidFill>
                  <a:schemeClr val="tx1"/>
                </a:solidFill>
                <a:latin typeface="+mn-lt"/>
                <a:ea typeface="+mn-ea"/>
                <a:cs typeface="+mn-cs"/>
              </a:rPr>
              <a:t>'s </a:t>
            </a:r>
            <a:r>
              <a:rPr lang="en-US" sz="1200" b="0" i="0" u="none" strike="noStrike" kern="1200" dirty="0" err="1" smtClean="0">
                <a:solidFill>
                  <a:schemeClr val="tx1"/>
                </a:solidFill>
                <a:latin typeface="+mn-lt"/>
                <a:ea typeface="+mn-ea"/>
                <a:cs typeface="+mn-cs"/>
                <a:hlinkClick r:id="rId10" tooltip="AppletViewer"/>
              </a:rPr>
              <a:t>AppletViewer</a:t>
            </a:r>
            <a:r>
              <a:rPr lang="en-US" sz="1200" b="0" i="0" kern="1200" dirty="0" smtClean="0">
                <a:solidFill>
                  <a:schemeClr val="tx1"/>
                </a:solidFill>
                <a:latin typeface="+mn-lt"/>
                <a:ea typeface="+mn-ea"/>
                <a:cs typeface="+mn-cs"/>
              </a:rPr>
              <a:t>, or a stand-alone tool for testing applets. Java applets were introduced in the first version of the Java language, which was released in 1995.</a:t>
            </a: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14</a:t>
            </a:fld>
            <a:endParaRPr lang="en-US"/>
          </a:p>
        </p:txBody>
      </p:sp>
    </p:spTree>
    <p:extLst>
      <p:ext uri="{BB962C8B-B14F-4D97-AF65-F5344CB8AC3E}">
        <p14:creationId xmlns:p14="http://schemas.microsoft.com/office/powerpoint/2010/main" val="1276163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What type of data would be stored by a data dictionary: Name, description,</a:t>
            </a:r>
            <a:r>
              <a:rPr lang="en-US" baseline="0" dirty="0" smtClean="0"/>
              <a:t> size, type, format. For larger companies, usage, ownership, authorization, security, users)</a:t>
            </a: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16</a:t>
            </a:fld>
            <a:endParaRPr lang="en-US"/>
          </a:p>
        </p:txBody>
      </p:sp>
    </p:spTree>
    <p:extLst>
      <p:ext uri="{BB962C8B-B14F-4D97-AF65-F5344CB8AC3E}">
        <p14:creationId xmlns:p14="http://schemas.microsoft.com/office/powerpoint/2010/main" val="3164900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Top pane: Supplier Name,</a:t>
            </a:r>
          </a:p>
          <a:p>
            <a:pPr marL="228600" indent="-228600">
              <a:buAutoNum type="arabicPeriod"/>
            </a:pPr>
            <a:r>
              <a:rPr lang="en-US" dirty="0" smtClean="0"/>
              <a:t>Bottom</a:t>
            </a:r>
            <a:r>
              <a:rPr lang="en-US" baseline="0" dirty="0" smtClean="0"/>
              <a:t> pane: General tab, shows general characteristics</a:t>
            </a: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17</a:t>
            </a:fld>
            <a:endParaRPr lang="en-US"/>
          </a:p>
        </p:txBody>
      </p:sp>
    </p:spTree>
    <p:extLst>
      <p:ext uri="{BB962C8B-B14F-4D97-AF65-F5344CB8AC3E}">
        <p14:creationId xmlns:p14="http://schemas.microsoft.com/office/powerpoint/2010/main" val="3036934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914400" rtl="0" eaLnBrk="0" fontAlgn="base" latinLnBrk="0" hangingPunct="0">
              <a:lnSpc>
                <a:spcPct val="100000"/>
              </a:lnSpc>
              <a:spcBef>
                <a:spcPct val="30000"/>
              </a:spcBef>
              <a:spcAft>
                <a:spcPct val="0"/>
              </a:spcAft>
              <a:buClrTx/>
              <a:buSzTx/>
              <a:buFontTx/>
              <a:buNone/>
              <a:tabLst/>
              <a:defRPr/>
            </a:pPr>
            <a:r>
              <a:rPr lang="en-US" dirty="0" smtClean="0">
                <a:latin typeface="+mn-lt"/>
              </a:rPr>
              <a:t>1.</a:t>
            </a:r>
            <a:r>
              <a:rPr lang="en-US" baseline="0" dirty="0" smtClean="0">
                <a:latin typeface="+mn-lt"/>
              </a:rPr>
              <a:t> </a:t>
            </a:r>
            <a:r>
              <a:rPr lang="en-US" dirty="0" smtClean="0">
                <a:latin typeface="Times New Roman" pitchFamily="-111" charset="0"/>
              </a:rPr>
              <a:t>This graphic illustrates a Microsoft Access query that performs the same operation as the SQL query in the last slide. The query pane at the bottom shows the fields that are requested (Fields), the relevant Tables (Table), the fields that will be displayed in the results (Show), and the criteria limiting the results to Part numbers 137 and 150 (Criteria).</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18</a:t>
            </a:fld>
            <a:endParaRPr lang="en-US"/>
          </a:p>
        </p:txBody>
      </p:sp>
    </p:spTree>
    <p:extLst>
      <p:ext uri="{BB962C8B-B14F-4D97-AF65-F5344CB8AC3E}">
        <p14:creationId xmlns:p14="http://schemas.microsoft.com/office/powerpoint/2010/main" val="2031240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smtClean="0">
                <a:latin typeface="Times New Roman" pitchFamily="-111" charset="0"/>
              </a:rPr>
              <a:t>To create an efficient database, you must know what the relationships are among the various data elements, the types of data that will be stored, and how the organization will need to manage the data.</a:t>
            </a:r>
          </a:p>
          <a:p>
            <a:pPr marL="228600" indent="-228600">
              <a:buFont typeface="+mj-lt"/>
              <a:buAutoNum type="arabicPeriod"/>
            </a:pPr>
            <a:r>
              <a:rPr lang="en-US" dirty="0" smtClean="0">
                <a:latin typeface="Times New Roman" pitchFamily="-111" charset="0"/>
              </a:rPr>
              <a:t>Note that the conceptual database design is concerned with how the data elements will be grouped, what data in what tables will make the most efficient organizations.</a:t>
            </a: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19</a:t>
            </a:fld>
            <a:endParaRPr lang="en-US"/>
          </a:p>
        </p:txBody>
      </p:sp>
    </p:spTree>
    <p:extLst>
      <p:ext uri="{BB962C8B-B14F-4D97-AF65-F5344CB8AC3E}">
        <p14:creationId xmlns:p14="http://schemas.microsoft.com/office/powerpoint/2010/main" val="196454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sz="2400">
                <a:solidFill>
                  <a:schemeClr val="tx1">
                    <a:tint val="75000"/>
                  </a:schemeClr>
                </a:solidFill>
                <a:latin typeface="Candar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14"/>
          <p:cNvSpPr>
            <a:spLocks noGrp="1"/>
          </p:cNvSpPr>
          <p:nvPr>
            <p:ph type="sldNum" sz="quarter" idx="10"/>
          </p:nvPr>
        </p:nvSpPr>
        <p:spPr/>
        <p:txBody>
          <a:bodyPr/>
          <a:lstStyle>
            <a:lvl1pPr>
              <a:defRPr/>
            </a:lvl1pPr>
          </a:lstStyle>
          <a:p>
            <a:pPr>
              <a:defRPr/>
            </a:pPr>
            <a:fld id="{B15BC104-065F-4170-8400-9F6B3455602D}"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228600" y="1600200"/>
            <a:ext cx="8763000" cy="4572000"/>
          </a:xfrm>
          <a:prstGeom prst="rect">
            <a:avLst/>
          </a:prstGeom>
        </p:spPr>
        <p:txBody>
          <a:bodyPr/>
          <a:lstStyle>
            <a:lvl1pPr>
              <a:defRPr>
                <a:latin typeface="Candara" pitchFamily="34" charset="0"/>
              </a:defRPr>
            </a:lvl1pPr>
            <a:lvl2pPr>
              <a:defRPr>
                <a:latin typeface="Candara" pitchFamily="34" charset="0"/>
              </a:defRPr>
            </a:lvl2pPr>
            <a:lvl3pPr>
              <a:defRPr>
                <a:latin typeface="Candara" pitchFamily="34" charset="0"/>
              </a:defRPr>
            </a:lvl3pPr>
            <a:lvl4pPr>
              <a:defRPr>
                <a:latin typeface="Candara" pitchFamily="34" charset="0"/>
              </a:defRPr>
            </a:lvl4pPr>
            <a:lvl5pPr>
              <a:defRPr>
                <a:latin typeface="Candar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Slide Number Placeholder 14"/>
          <p:cNvSpPr>
            <a:spLocks noGrp="1"/>
          </p:cNvSpPr>
          <p:nvPr>
            <p:ph type="sldNum" sz="quarter" idx="13"/>
          </p:nvPr>
        </p:nvSpPr>
        <p:spPr/>
        <p:txBody>
          <a:bodyPr/>
          <a:lstStyle>
            <a:lvl1pPr>
              <a:defRPr/>
            </a:lvl1pPr>
          </a:lstStyle>
          <a:p>
            <a:pPr>
              <a:defRPr/>
            </a:pPr>
            <a:fld id="{0739BDE4-2BB0-487A-88B6-8B444CD4171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Picture Placeholder 5"/>
          <p:cNvSpPr>
            <a:spLocks noGrp="1"/>
          </p:cNvSpPr>
          <p:nvPr>
            <p:ph type="pic" sz="quarter" idx="12"/>
          </p:nvPr>
        </p:nvSpPr>
        <p:spPr>
          <a:xfrm>
            <a:off x="228600" y="1600200"/>
            <a:ext cx="3962400" cy="4495800"/>
          </a:xfrm>
          <a:prstGeom prst="rect">
            <a:avLst/>
          </a:prstGeom>
        </p:spPr>
        <p:txBody>
          <a:bodyPr/>
          <a:lstStyle/>
          <a:p>
            <a:pPr lvl="0"/>
            <a:endParaRPr lang="en-US" noProof="0" dirty="0"/>
          </a:p>
        </p:txBody>
      </p:sp>
      <p:sp>
        <p:nvSpPr>
          <p:cNvPr id="8" name="Text Placeholder 7"/>
          <p:cNvSpPr>
            <a:spLocks noGrp="1"/>
          </p:cNvSpPr>
          <p:nvPr>
            <p:ph type="body" sz="quarter" idx="13"/>
          </p:nvPr>
        </p:nvSpPr>
        <p:spPr>
          <a:xfrm>
            <a:off x="4419600" y="1600200"/>
            <a:ext cx="4572000" cy="4495800"/>
          </a:xfrm>
          <a:prstGeom prst="rect">
            <a:avLst/>
          </a:prstGeom>
        </p:spPr>
        <p:txBody>
          <a:bodyPr/>
          <a:lstStyle>
            <a:lvl1pPr>
              <a:defRPr>
                <a:latin typeface="Candara" pitchFamily="34" charset="0"/>
              </a:defRPr>
            </a:lvl1pPr>
            <a:lvl2pPr>
              <a:defRPr>
                <a:latin typeface="Candara" pitchFamily="34" charset="0"/>
              </a:defRPr>
            </a:lvl2pPr>
            <a:lvl3pPr>
              <a:defRPr>
                <a:latin typeface="Candara" pitchFamily="34" charset="0"/>
              </a:defRPr>
            </a:lvl3pPr>
            <a:lvl4pPr>
              <a:defRPr>
                <a:latin typeface="Candara" pitchFamily="34" charset="0"/>
              </a:defRPr>
            </a:lvl4pPr>
            <a:lvl5pPr>
              <a:defRPr>
                <a:latin typeface="Candar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4"/>
          <p:cNvSpPr>
            <a:spLocks noGrp="1"/>
          </p:cNvSpPr>
          <p:nvPr>
            <p:ph type="sldNum" sz="quarter" idx="14"/>
          </p:nvPr>
        </p:nvSpPr>
        <p:spPr/>
        <p:txBody>
          <a:bodyPr/>
          <a:lstStyle>
            <a:lvl1pPr>
              <a:defRPr/>
            </a:lvl1pPr>
          </a:lstStyle>
          <a:p>
            <a:pPr>
              <a:defRPr/>
            </a:pPr>
            <a:fld id="{9D0C25DA-4B20-42E0-9D81-DE0A0CABE5D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5"/>
          <p:cNvSpPr>
            <a:spLocks noGrp="1"/>
          </p:cNvSpPr>
          <p:nvPr>
            <p:ph type="body" sz="quarter" idx="12"/>
          </p:nvPr>
        </p:nvSpPr>
        <p:spPr>
          <a:xfrm>
            <a:off x="228600" y="1600200"/>
            <a:ext cx="8763000" cy="4572000"/>
          </a:xfrm>
          <a:prstGeom prst="rect">
            <a:avLst/>
          </a:prstGeom>
        </p:spPr>
        <p:txBody>
          <a:bodyPr/>
          <a:lstStyle>
            <a:lvl1pPr>
              <a:defRPr>
                <a:latin typeface="Candara" pitchFamily="34" charset="0"/>
              </a:defRPr>
            </a:lvl1pPr>
            <a:lvl2pPr>
              <a:defRPr>
                <a:latin typeface="Candara" pitchFamily="34" charset="0"/>
              </a:defRPr>
            </a:lvl2pPr>
            <a:lvl3pPr>
              <a:defRPr>
                <a:latin typeface="Candara" pitchFamily="34" charset="0"/>
              </a:defRPr>
            </a:lvl3pPr>
            <a:lvl4pPr>
              <a:defRPr>
                <a:latin typeface="Candara" pitchFamily="34" charset="0"/>
              </a:defRPr>
            </a:lvl4pPr>
            <a:lvl5pPr>
              <a:defRPr>
                <a:latin typeface="Candar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4"/>
          <p:cNvSpPr>
            <a:spLocks noGrp="1"/>
          </p:cNvSpPr>
          <p:nvPr>
            <p:ph type="sldNum" sz="quarter" idx="13"/>
          </p:nvPr>
        </p:nvSpPr>
        <p:spPr/>
        <p:txBody>
          <a:bodyPr/>
          <a:lstStyle>
            <a:lvl1pPr>
              <a:defRPr/>
            </a:lvl1pPr>
          </a:lstStyle>
          <a:p>
            <a:pPr>
              <a:defRPr/>
            </a:pPr>
            <a:fld id="{DDBAE502-2422-4063-8EC1-7F0C64754FE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able Placeholder 5"/>
          <p:cNvSpPr>
            <a:spLocks noGrp="1"/>
          </p:cNvSpPr>
          <p:nvPr>
            <p:ph type="tbl" sz="quarter" idx="12"/>
          </p:nvPr>
        </p:nvSpPr>
        <p:spPr>
          <a:xfrm>
            <a:off x="304800" y="1600200"/>
            <a:ext cx="8610600" cy="2514600"/>
          </a:xfrm>
          <a:prstGeom prst="rect">
            <a:avLst/>
          </a:prstGeom>
        </p:spPr>
        <p:txBody>
          <a:bodyPr/>
          <a:lstStyle/>
          <a:p>
            <a:pPr lvl="0"/>
            <a:endParaRPr lang="en-US" noProof="0"/>
          </a:p>
        </p:txBody>
      </p:sp>
      <p:sp>
        <p:nvSpPr>
          <p:cNvPr id="8" name="Text Placeholder 7"/>
          <p:cNvSpPr>
            <a:spLocks noGrp="1"/>
          </p:cNvSpPr>
          <p:nvPr>
            <p:ph type="body" sz="quarter" idx="13"/>
          </p:nvPr>
        </p:nvSpPr>
        <p:spPr>
          <a:xfrm>
            <a:off x="304800" y="4419600"/>
            <a:ext cx="8839200" cy="1752600"/>
          </a:xfrm>
          <a:prstGeom prst="rect">
            <a:avLst/>
          </a:prstGeom>
        </p:spPr>
        <p:txBody>
          <a:bodyPr/>
          <a:lstStyle>
            <a:lvl1pPr>
              <a:defRPr>
                <a:latin typeface="Candara" pitchFamily="34" charset="0"/>
              </a:defRPr>
            </a:lvl1pPr>
            <a:lvl2pPr>
              <a:defRPr>
                <a:latin typeface="Candara" pitchFamily="34" charset="0"/>
              </a:defRPr>
            </a:lvl2pPr>
            <a:lvl3pPr>
              <a:defRPr>
                <a:latin typeface="Candara" pitchFamily="34" charset="0"/>
              </a:defRPr>
            </a:lvl3pPr>
            <a:lvl4pPr>
              <a:buNone/>
              <a:defRPr>
                <a:latin typeface="Candara" pitchFamily="34" charset="0"/>
              </a:defRPr>
            </a:lvl4pPr>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endParaRPr lang="en-US" dirty="0" smtClean="0"/>
          </a:p>
        </p:txBody>
      </p:sp>
      <p:sp>
        <p:nvSpPr>
          <p:cNvPr id="5" name="Slide Number Placeholder 14"/>
          <p:cNvSpPr>
            <a:spLocks noGrp="1"/>
          </p:cNvSpPr>
          <p:nvPr>
            <p:ph type="sldNum" sz="quarter" idx="14"/>
          </p:nvPr>
        </p:nvSpPr>
        <p:spPr/>
        <p:txBody>
          <a:bodyPr/>
          <a:lstStyle>
            <a:lvl1pPr>
              <a:defRPr/>
            </a:lvl1pPr>
          </a:lstStyle>
          <a:p>
            <a:pPr>
              <a:defRPr/>
            </a:pPr>
            <a:fld id="{730E534C-1231-4197-A4B5-7004AE22071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4"/>
          <p:cNvSpPr>
            <a:spLocks noGrp="1"/>
          </p:cNvSpPr>
          <p:nvPr>
            <p:ph type="sldNum" sz="quarter" idx="10"/>
          </p:nvPr>
        </p:nvSpPr>
        <p:spPr/>
        <p:txBody>
          <a:bodyPr/>
          <a:lstStyle>
            <a:lvl1pPr>
              <a:defRPr/>
            </a:lvl1pPr>
          </a:lstStyle>
          <a:p>
            <a:pPr>
              <a:defRPr/>
            </a:pPr>
            <a:fld id="{AD3FD750-97BF-408F-8EEB-3D1C74C0836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alpha val="59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0" y="6324600"/>
            <a:ext cx="9144000" cy="533400"/>
          </a:xfrm>
          <a:prstGeom prst="rect">
            <a:avLst/>
          </a:prstGeom>
          <a:solidFill>
            <a:schemeClr val="tx2">
              <a:lumMod val="50000"/>
            </a:schemeClr>
          </a:solidFill>
          <a:ln>
            <a:no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ounded Rectangle 9"/>
          <p:cNvSpPr/>
          <p:nvPr userDrawn="1"/>
        </p:nvSpPr>
        <p:spPr>
          <a:xfrm>
            <a:off x="0" y="1143000"/>
            <a:ext cx="9144000" cy="228600"/>
          </a:xfrm>
          <a:prstGeom prst="roundRect">
            <a:avLst/>
          </a:prstGeom>
          <a:solidFill>
            <a:schemeClr val="accent1">
              <a:lumMod val="50000"/>
            </a:schemeClr>
          </a:solidFill>
          <a:ln>
            <a:no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2" name="Title Placeholder 13"/>
          <p:cNvSpPr>
            <a:spLocks noGrp="1"/>
          </p:cNvSpPr>
          <p:nvPr>
            <p:ph type="title"/>
          </p:nvPr>
        </p:nvSpPr>
        <p:spPr bwMode="auto">
          <a:xfrm>
            <a:off x="228600" y="381000"/>
            <a:ext cx="79248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 name="Slide Number Placeholder 14"/>
          <p:cNvSpPr>
            <a:spLocks noGrp="1"/>
          </p:cNvSpPr>
          <p:nvPr>
            <p:ph type="sldNum" sz="quarter" idx="4"/>
          </p:nvPr>
        </p:nvSpPr>
        <p:spPr>
          <a:xfrm>
            <a:off x="8610600" y="6400800"/>
            <a:ext cx="381000" cy="381000"/>
          </a:xfrm>
          <a:prstGeom prst="rect">
            <a:avLst/>
          </a:prstGeom>
        </p:spPr>
        <p:txBody>
          <a:bodyPr vert="horz" lIns="91440" tIns="45720" rIns="91440" bIns="45720" rtlCol="0" anchor="ctr"/>
          <a:lstStyle>
            <a:lvl1pPr algn="r" fontAlgn="auto">
              <a:spcBef>
                <a:spcPts val="0"/>
              </a:spcBef>
              <a:spcAft>
                <a:spcPts val="0"/>
              </a:spcAft>
              <a:defRPr sz="12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Candara" pitchFamily="34" charset="0"/>
              </a:defRPr>
            </a:lvl1pPr>
          </a:lstStyle>
          <a:p>
            <a:pPr>
              <a:defRPr/>
            </a:pPr>
            <a:fld id="{836A597A-83D0-43BD-9ADD-97AA148F912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dt="0"/>
  <p:txStyles>
    <p:titleStyle>
      <a:lvl1pPr algn="l" rtl="0" eaLnBrk="0" fontAlgn="base" hangingPunct="0">
        <a:spcBef>
          <a:spcPct val="0"/>
        </a:spcBef>
        <a:spcAft>
          <a:spcPct val="0"/>
        </a:spcAft>
        <a:defRPr sz="3200" b="1" kern="1200">
          <a:solidFill>
            <a:schemeClr val="tx1"/>
          </a:solidFill>
          <a:latin typeface="Candara" pitchFamily="34" charset="0"/>
          <a:ea typeface="+mj-ea"/>
          <a:cs typeface="+mj-cs"/>
        </a:defRPr>
      </a:lvl1pPr>
      <a:lvl2pPr algn="l" rtl="0" eaLnBrk="0" fontAlgn="base" hangingPunct="0">
        <a:spcBef>
          <a:spcPct val="0"/>
        </a:spcBef>
        <a:spcAft>
          <a:spcPct val="0"/>
        </a:spcAft>
        <a:defRPr sz="3200" b="1">
          <a:solidFill>
            <a:schemeClr val="tx1"/>
          </a:solidFill>
          <a:latin typeface="Candara" pitchFamily="34" charset="0"/>
        </a:defRPr>
      </a:lvl2pPr>
      <a:lvl3pPr algn="l" rtl="0" eaLnBrk="0" fontAlgn="base" hangingPunct="0">
        <a:spcBef>
          <a:spcPct val="0"/>
        </a:spcBef>
        <a:spcAft>
          <a:spcPct val="0"/>
        </a:spcAft>
        <a:defRPr sz="3200" b="1">
          <a:solidFill>
            <a:schemeClr val="tx1"/>
          </a:solidFill>
          <a:latin typeface="Candara" pitchFamily="34" charset="0"/>
        </a:defRPr>
      </a:lvl3pPr>
      <a:lvl4pPr algn="l" rtl="0" eaLnBrk="0" fontAlgn="base" hangingPunct="0">
        <a:spcBef>
          <a:spcPct val="0"/>
        </a:spcBef>
        <a:spcAft>
          <a:spcPct val="0"/>
        </a:spcAft>
        <a:defRPr sz="3200" b="1">
          <a:solidFill>
            <a:schemeClr val="tx1"/>
          </a:solidFill>
          <a:latin typeface="Candara" pitchFamily="34" charset="0"/>
        </a:defRPr>
      </a:lvl4pPr>
      <a:lvl5pPr algn="l" rtl="0" eaLnBrk="0" fontAlgn="base" hangingPunct="0">
        <a:spcBef>
          <a:spcPct val="0"/>
        </a:spcBef>
        <a:spcAft>
          <a:spcPct val="0"/>
        </a:spcAft>
        <a:defRPr sz="3200" b="1">
          <a:solidFill>
            <a:schemeClr val="tx1"/>
          </a:solidFill>
          <a:latin typeface="Candara" pitchFamily="34" charset="0"/>
        </a:defRPr>
      </a:lvl5pPr>
      <a:lvl6pPr marL="457200" algn="l" rtl="0" fontAlgn="base">
        <a:spcBef>
          <a:spcPct val="0"/>
        </a:spcBef>
        <a:spcAft>
          <a:spcPct val="0"/>
        </a:spcAft>
        <a:defRPr sz="3200" b="1">
          <a:solidFill>
            <a:schemeClr val="tx1"/>
          </a:solidFill>
          <a:latin typeface="Candara" pitchFamily="34" charset="0"/>
        </a:defRPr>
      </a:lvl6pPr>
      <a:lvl7pPr marL="914400" algn="l" rtl="0" fontAlgn="base">
        <a:spcBef>
          <a:spcPct val="0"/>
        </a:spcBef>
        <a:spcAft>
          <a:spcPct val="0"/>
        </a:spcAft>
        <a:defRPr sz="3200" b="1">
          <a:solidFill>
            <a:schemeClr val="tx1"/>
          </a:solidFill>
          <a:latin typeface="Candara" pitchFamily="34" charset="0"/>
        </a:defRPr>
      </a:lvl7pPr>
      <a:lvl8pPr marL="1371600" algn="l" rtl="0" fontAlgn="base">
        <a:spcBef>
          <a:spcPct val="0"/>
        </a:spcBef>
        <a:spcAft>
          <a:spcPct val="0"/>
        </a:spcAft>
        <a:defRPr sz="3200" b="1">
          <a:solidFill>
            <a:schemeClr val="tx1"/>
          </a:solidFill>
          <a:latin typeface="Candara" pitchFamily="34" charset="0"/>
        </a:defRPr>
      </a:lvl8pPr>
      <a:lvl9pPr marL="1828800" algn="l" rtl="0" fontAlgn="base">
        <a:spcBef>
          <a:spcPct val="0"/>
        </a:spcBef>
        <a:spcAft>
          <a:spcPct val="0"/>
        </a:spcAft>
        <a:defRPr sz="3200" b="1">
          <a:solidFill>
            <a:schemeClr val="tx1"/>
          </a:solidFill>
          <a:latin typeface="Candar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133600"/>
            <a:ext cx="8001000" cy="3505199"/>
          </a:xfrm>
        </p:spPr>
        <p:txBody>
          <a:bodyPr rtlCol="0">
            <a:noAutofit/>
          </a:bodyPr>
          <a:lstStyle/>
          <a:p>
            <a:pPr algn="ctr" eaLnBrk="1" fontAlgn="auto" hangingPunct="1">
              <a:spcAft>
                <a:spcPts val="0"/>
              </a:spcAft>
              <a:defRPr/>
            </a:pPr>
            <a:r>
              <a:rPr lang="en-US" sz="2000" dirty="0">
                <a:solidFill>
                  <a:schemeClr val="accent1">
                    <a:lumMod val="50000"/>
                  </a:schemeClr>
                </a:solidFill>
              </a:rPr>
              <a:t>COMB354: Fisheries Information </a:t>
            </a:r>
            <a:r>
              <a:rPr lang="en-US" sz="2000" dirty="0" smtClean="0">
                <a:solidFill>
                  <a:schemeClr val="accent1">
                    <a:lumMod val="50000"/>
                  </a:schemeClr>
                </a:solidFill>
              </a:rPr>
              <a:t>Systems</a:t>
            </a:r>
            <a:br>
              <a:rPr lang="en-US" sz="2000" dirty="0" smtClean="0">
                <a:solidFill>
                  <a:schemeClr val="accent1">
                    <a:lumMod val="50000"/>
                  </a:schemeClr>
                </a:solidFill>
              </a:rPr>
            </a:br>
            <a:r>
              <a:rPr lang="en-US" sz="2000" dirty="0">
                <a:solidFill>
                  <a:schemeClr val="accent1">
                    <a:lumMod val="50000"/>
                  </a:schemeClr>
                </a:solidFill>
              </a:rPr>
              <a:t/>
            </a:r>
            <a:br>
              <a:rPr lang="en-US" sz="2000" dirty="0">
                <a:solidFill>
                  <a:schemeClr val="accent1">
                    <a:lumMod val="50000"/>
                  </a:schemeClr>
                </a:solidFill>
              </a:rPr>
            </a:br>
            <a:r>
              <a:rPr lang="en-US" sz="2000" dirty="0" smtClean="0">
                <a:solidFill>
                  <a:schemeClr val="accent1">
                    <a:lumMod val="50000"/>
                  </a:schemeClr>
                </a:solidFill>
              </a:rPr>
              <a:t/>
            </a:r>
            <a:br>
              <a:rPr lang="en-US" sz="2000" dirty="0" smtClean="0">
                <a:solidFill>
                  <a:schemeClr val="accent1">
                    <a:lumMod val="50000"/>
                  </a:schemeClr>
                </a:solidFill>
              </a:rPr>
            </a:br>
            <a:r>
              <a:rPr lang="en-US" sz="2400" dirty="0" smtClean="0">
                <a:solidFill>
                  <a:schemeClr val="accent1">
                    <a:lumMod val="50000"/>
                  </a:schemeClr>
                </a:solidFill>
              </a:rPr>
              <a:t>Exercise 2</a:t>
            </a:r>
            <a:r>
              <a:rPr lang="en-US" sz="2000" dirty="0">
                <a:solidFill>
                  <a:schemeClr val="accent1">
                    <a:lumMod val="50000"/>
                  </a:schemeClr>
                </a:solidFill>
              </a:rPr>
              <a:t/>
            </a:r>
            <a:br>
              <a:rPr lang="en-US" sz="2000" dirty="0">
                <a:solidFill>
                  <a:schemeClr val="accent1">
                    <a:lumMod val="50000"/>
                  </a:schemeClr>
                </a:solidFill>
              </a:rPr>
            </a:br>
            <a:r>
              <a:rPr lang="en-US" sz="2800" dirty="0" smtClean="0">
                <a:solidFill>
                  <a:schemeClr val="accent1">
                    <a:lumMod val="50000"/>
                  </a:schemeClr>
                </a:solidFill>
              </a:rPr>
              <a:t>Database Management Systems</a:t>
            </a:r>
            <a:br>
              <a:rPr lang="en-US" sz="2800" dirty="0" smtClean="0">
                <a:solidFill>
                  <a:schemeClr val="accent1">
                    <a:lumMod val="50000"/>
                  </a:schemeClr>
                </a:solidFill>
              </a:rPr>
            </a:br>
            <a:r>
              <a:rPr lang="en-US" sz="2800" dirty="0" smtClean="0">
                <a:solidFill>
                  <a:schemeClr val="accent1">
                    <a:lumMod val="50000"/>
                  </a:schemeClr>
                </a:solidFill>
              </a:rPr>
              <a:t/>
            </a:r>
            <a:br>
              <a:rPr lang="en-US" sz="2800" dirty="0" smtClean="0">
                <a:solidFill>
                  <a:schemeClr val="accent1">
                    <a:lumMod val="50000"/>
                  </a:schemeClr>
                </a:solidFill>
              </a:rPr>
            </a:br>
            <a:r>
              <a:rPr lang="en-US" sz="2000" dirty="0" smtClean="0">
                <a:solidFill>
                  <a:schemeClr val="accent1">
                    <a:lumMod val="50000"/>
                  </a:schemeClr>
                </a:solidFill>
              </a:rPr>
              <a:t>by</a:t>
            </a:r>
            <a:br>
              <a:rPr lang="en-US" sz="2000" dirty="0" smtClean="0">
                <a:solidFill>
                  <a:schemeClr val="accent1">
                    <a:lumMod val="50000"/>
                  </a:schemeClr>
                </a:solidFill>
              </a:rPr>
            </a:br>
            <a:r>
              <a:rPr lang="en-US" sz="2000" dirty="0" smtClean="0">
                <a:solidFill>
                  <a:schemeClr val="accent1">
                    <a:lumMod val="50000"/>
                  </a:schemeClr>
                </a:solidFill>
              </a:rPr>
              <a:t>Md. </a:t>
            </a:r>
            <a:r>
              <a:rPr lang="en-US" sz="2000" dirty="0" err="1" smtClean="0">
                <a:solidFill>
                  <a:schemeClr val="accent1">
                    <a:lumMod val="50000"/>
                  </a:schemeClr>
                </a:solidFill>
              </a:rPr>
              <a:t>Mahbubul</a:t>
            </a:r>
            <a:r>
              <a:rPr lang="en-US" sz="2000" dirty="0" smtClean="0">
                <a:solidFill>
                  <a:schemeClr val="accent1">
                    <a:lumMod val="50000"/>
                  </a:schemeClr>
                </a:solidFill>
              </a:rPr>
              <a:t> </a:t>
            </a:r>
            <a:r>
              <a:rPr lang="en-US" sz="2000" dirty="0" err="1" smtClean="0">
                <a:solidFill>
                  <a:schemeClr val="accent1">
                    <a:lumMod val="50000"/>
                  </a:schemeClr>
                </a:solidFill>
              </a:rPr>
              <a:t>Alam</a:t>
            </a:r>
            <a:r>
              <a:rPr lang="en-US" sz="2000" dirty="0" smtClean="0">
                <a:solidFill>
                  <a:schemeClr val="accent1">
                    <a:lumMod val="50000"/>
                  </a:schemeClr>
                </a:solidFill>
              </a:rPr>
              <a:t>, PhD</a:t>
            </a:r>
            <a:r>
              <a:rPr lang="en-US" sz="2800" dirty="0" smtClean="0">
                <a:solidFill>
                  <a:schemeClr val="accent1">
                    <a:lumMod val="50000"/>
                  </a:schemeClr>
                </a:solidFill>
              </a:rPr>
              <a:t/>
            </a:r>
            <a:br>
              <a:rPr lang="en-US" sz="2800" dirty="0" smtClean="0">
                <a:solidFill>
                  <a:schemeClr val="accent1">
                    <a:lumMod val="50000"/>
                  </a:schemeClr>
                </a:solidFill>
              </a:rPr>
            </a:br>
            <a:endParaRPr lang="en-US" sz="28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sz="2000" b="1" dirty="0" smtClean="0"/>
              <a:t>Most popular type of DBMS for PCs</a:t>
            </a:r>
            <a:r>
              <a:rPr lang="en-US" sz="2000" dirty="0" smtClean="0"/>
              <a:t> as well as for larger computers.</a:t>
            </a:r>
          </a:p>
          <a:p>
            <a:pPr lvl="1"/>
            <a:r>
              <a:rPr lang="en-US" sz="1800" dirty="0" smtClean="0"/>
              <a:t>Represent data as </a:t>
            </a:r>
            <a:r>
              <a:rPr lang="en-US" sz="1800" b="1" dirty="0" smtClean="0"/>
              <a:t>two-dimensional tables (called relations)</a:t>
            </a:r>
            <a:r>
              <a:rPr lang="en-US" sz="1800" dirty="0" smtClean="0"/>
              <a:t>.</a:t>
            </a:r>
          </a:p>
          <a:p>
            <a:pPr lvl="1"/>
            <a:r>
              <a:rPr lang="en-US" sz="1800" dirty="0" smtClean="0"/>
              <a:t>Tables refer to as files. </a:t>
            </a:r>
          </a:p>
          <a:p>
            <a:pPr lvl="1"/>
            <a:r>
              <a:rPr lang="en-US" sz="1800" b="1" dirty="0" smtClean="0"/>
              <a:t>Each file contains data on an entity and its attributes.</a:t>
            </a:r>
            <a:r>
              <a:rPr lang="en-US" sz="1800" dirty="0" smtClean="0"/>
              <a:t> </a:t>
            </a:r>
          </a:p>
          <a:p>
            <a:endParaRPr lang="en-US" sz="2000" dirty="0" smtClean="0"/>
          </a:p>
          <a:p>
            <a:r>
              <a:rPr lang="en-US" sz="2000" b="1" dirty="0" smtClean="0"/>
              <a:t>Examples:</a:t>
            </a:r>
            <a:r>
              <a:rPr lang="en-US" sz="2000" dirty="0" smtClean="0"/>
              <a:t> </a:t>
            </a:r>
          </a:p>
          <a:p>
            <a:pPr lvl="1"/>
            <a:r>
              <a:rPr lang="en-US" sz="1800" dirty="0" smtClean="0"/>
              <a:t>Microsoft Access (for desktop)</a:t>
            </a:r>
          </a:p>
          <a:p>
            <a:pPr lvl="1"/>
            <a:r>
              <a:rPr lang="en-US" sz="1800" dirty="0" smtClean="0"/>
              <a:t>DB2, Oracle Database, Microsoft SQL Server (for large mainframes &amp; midrange computers)</a:t>
            </a:r>
          </a:p>
          <a:p>
            <a:pPr lvl="1"/>
            <a:r>
              <a:rPr lang="en-US" sz="1800" dirty="0" smtClean="0"/>
              <a:t>MYSQL is a popular open-source DBMS</a:t>
            </a:r>
          </a:p>
          <a:p>
            <a:pPr>
              <a:buNone/>
            </a:pPr>
            <a:endParaRPr lang="en-US" sz="2000" dirty="0" smtClean="0"/>
          </a:p>
          <a:p>
            <a:endParaRPr lang="en-US" dirty="0"/>
          </a:p>
        </p:txBody>
      </p:sp>
      <p:sp>
        <p:nvSpPr>
          <p:cNvPr id="3" name="Title 2"/>
          <p:cNvSpPr>
            <a:spLocks noGrp="1"/>
          </p:cNvSpPr>
          <p:nvPr>
            <p:ph type="title"/>
          </p:nvPr>
        </p:nvSpPr>
        <p:spPr/>
        <p:txBody>
          <a:bodyPr/>
          <a:lstStyle/>
          <a:p>
            <a:r>
              <a:rPr lang="en-US" dirty="0" smtClean="0"/>
              <a:t>Relational DBMS (RDBMS)</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10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fade">
                                      <p:cBhvr>
                                        <p:cTn id="7" dur="1000"/>
                                        <p:tgtEl>
                                          <p:spTgt spid="2">
                                            <p:txEl>
                                              <p:pRg st="6" end="6"/>
                                            </p:txEl>
                                          </p:spTgt>
                                        </p:tgtEl>
                                      </p:cBhvr>
                                    </p:animEffect>
                                    <p:anim calcmode="lin" valueType="num">
                                      <p:cBhvr>
                                        <p:cTn id="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6" end="6"/>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6" end="6"/>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animEffect transition="in" filter="fade">
                                      <p:cBhvr>
                                        <p:cTn id="13" dur="1000"/>
                                        <p:tgtEl>
                                          <p:spTgt spid="2">
                                            <p:txEl>
                                              <p:pRg st="7" end="7"/>
                                            </p:txEl>
                                          </p:spTgt>
                                        </p:tgtEl>
                                      </p:cBhvr>
                                    </p:animEffect>
                                    <p:anim calcmode="lin" valueType="num">
                                      <p:cBhvr>
                                        <p:cTn id="14"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2">
                                            <p:txEl>
                                              <p:pRg st="7" end="7"/>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xEl>
                                              <p:pRg st="7" end="7"/>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animEffect transition="in" filter="fade">
                                      <p:cBhvr>
                                        <p:cTn id="19" dur="1000"/>
                                        <p:tgtEl>
                                          <p:spTgt spid="2">
                                            <p:txEl>
                                              <p:pRg st="8" end="8"/>
                                            </p:txEl>
                                          </p:spTgt>
                                        </p:tgtEl>
                                      </p:cBhvr>
                                    </p:animEffect>
                                    <p:anim calcmode="lin" valueType="num">
                                      <p:cBhvr>
                                        <p:cTn id="20"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2">
                                            <p:txEl>
                                              <p:pRg st="8" end="8"/>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Relational Database Tables</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11</a:t>
            </a:fld>
            <a:endParaRPr lang="en-US" dirty="0"/>
          </a:p>
        </p:txBody>
      </p:sp>
      <p:pic>
        <p:nvPicPr>
          <p:cNvPr id="5" name="Picture Placeholder 12" descr="Fig-6-04.png"/>
          <p:cNvPicPr>
            <a:picLocks noGrp="1" noChangeAspect="1"/>
          </p:cNvPicPr>
          <p:nvPr>
            <p:ph sz="quarter" idx="12"/>
          </p:nvPr>
        </p:nvPicPr>
        <p:blipFill>
          <a:blip r:embed="rId2" cstate="print"/>
          <a:srcRect b="51216"/>
          <a:stretch>
            <a:fillRect/>
          </a:stretch>
        </p:blipFill>
        <p:spPr>
          <a:xfrm>
            <a:off x="1752600" y="1295400"/>
            <a:ext cx="7315200" cy="2614845"/>
          </a:xfrm>
        </p:spPr>
      </p:pic>
      <p:pic>
        <p:nvPicPr>
          <p:cNvPr id="6" name="Picture Placeholder 12" descr="Fig-6-04.png"/>
          <p:cNvPicPr>
            <a:picLocks noChangeAspect="1"/>
          </p:cNvPicPr>
          <p:nvPr/>
        </p:nvPicPr>
        <p:blipFill>
          <a:blip r:embed="rId2" cstate="print"/>
          <a:srcRect l="17455" t="48834" r="24436"/>
          <a:stretch>
            <a:fillRect/>
          </a:stretch>
        </p:blipFill>
        <p:spPr>
          <a:xfrm>
            <a:off x="4419600" y="3429000"/>
            <a:ext cx="4572000" cy="2949990"/>
          </a:xfrm>
          <a:prstGeom prst="rect">
            <a:avLst/>
          </a:prstGeom>
        </p:spPr>
      </p:pic>
      <p:sp>
        <p:nvSpPr>
          <p:cNvPr id="8" name="TextBox 7"/>
          <p:cNvSpPr txBox="1"/>
          <p:nvPr/>
        </p:nvSpPr>
        <p:spPr>
          <a:xfrm>
            <a:off x="152400" y="4038600"/>
            <a:ext cx="4343400" cy="2308324"/>
          </a:xfrm>
          <a:prstGeom prst="rect">
            <a:avLst/>
          </a:prstGeom>
          <a:noFill/>
        </p:spPr>
        <p:txBody>
          <a:bodyPr wrap="square" rtlCol="0">
            <a:spAutoFit/>
          </a:bodyPr>
          <a:lstStyle/>
          <a:p>
            <a:pPr marL="91440" lvl="1">
              <a:spcBef>
                <a:spcPts val="0"/>
              </a:spcBef>
              <a:buFont typeface="Arial" pitchFamily="34" charset="0"/>
              <a:buChar char="•"/>
            </a:pPr>
            <a:r>
              <a:rPr lang="en-US" sz="1600" b="1" dirty="0" smtClean="0">
                <a:latin typeface="Candara" pitchFamily="34" charset="0"/>
              </a:rPr>
              <a:t>Rows</a:t>
            </a:r>
            <a:r>
              <a:rPr lang="en-US" sz="1600" dirty="0" smtClean="0">
                <a:latin typeface="Candara" pitchFamily="34" charset="0"/>
              </a:rPr>
              <a:t> (</a:t>
            </a:r>
            <a:r>
              <a:rPr lang="en-US" sz="1600" dirty="0" err="1" smtClean="0">
                <a:latin typeface="Candara" pitchFamily="34" charset="0"/>
              </a:rPr>
              <a:t>tuples</a:t>
            </a:r>
            <a:r>
              <a:rPr lang="en-US" sz="1600" dirty="0" smtClean="0">
                <a:latin typeface="Candara" pitchFamily="34" charset="0"/>
              </a:rPr>
              <a:t>): Records for different entities</a:t>
            </a:r>
          </a:p>
          <a:p>
            <a:pPr marL="91440" lvl="1">
              <a:spcBef>
                <a:spcPts val="0"/>
              </a:spcBef>
              <a:buFont typeface="Arial" pitchFamily="34" charset="0"/>
              <a:buChar char="•"/>
            </a:pPr>
            <a:r>
              <a:rPr lang="en-US" sz="1600" b="1" dirty="0" smtClean="0">
                <a:latin typeface="Candara" pitchFamily="34" charset="0"/>
              </a:rPr>
              <a:t>Fields</a:t>
            </a:r>
            <a:r>
              <a:rPr lang="en-US" sz="1600" dirty="0" smtClean="0">
                <a:latin typeface="Candara" pitchFamily="34" charset="0"/>
              </a:rPr>
              <a:t> (columns): Represents attribute for entity</a:t>
            </a:r>
          </a:p>
          <a:p>
            <a:pPr marL="91440" lvl="1">
              <a:spcBef>
                <a:spcPts val="0"/>
              </a:spcBef>
              <a:buFont typeface="Arial" pitchFamily="34" charset="0"/>
              <a:buChar char="•"/>
            </a:pPr>
            <a:r>
              <a:rPr lang="en-US" sz="1600" b="1" dirty="0" smtClean="0">
                <a:latin typeface="Candara" pitchFamily="34" charset="0"/>
              </a:rPr>
              <a:t>Key field</a:t>
            </a:r>
            <a:r>
              <a:rPr lang="en-US" sz="1600" dirty="0" smtClean="0">
                <a:latin typeface="Candara" pitchFamily="34" charset="0"/>
              </a:rPr>
              <a:t>: Field used to uniquely identify each record</a:t>
            </a:r>
          </a:p>
          <a:p>
            <a:pPr marL="91440" lvl="1">
              <a:spcBef>
                <a:spcPts val="0"/>
              </a:spcBef>
              <a:buFont typeface="Arial" pitchFamily="34" charset="0"/>
              <a:buChar char="•"/>
            </a:pPr>
            <a:r>
              <a:rPr lang="en-US" sz="1600" b="1" dirty="0" smtClean="0">
                <a:latin typeface="Candara" pitchFamily="34" charset="0"/>
              </a:rPr>
              <a:t>Primary key</a:t>
            </a:r>
            <a:r>
              <a:rPr lang="en-US" sz="1600" dirty="0" smtClean="0">
                <a:latin typeface="Candara" pitchFamily="34" charset="0"/>
              </a:rPr>
              <a:t>: Field in table used for key fields</a:t>
            </a:r>
          </a:p>
          <a:p>
            <a:pPr marL="91440" lvl="1">
              <a:spcBef>
                <a:spcPts val="0"/>
              </a:spcBef>
              <a:buFont typeface="Arial" pitchFamily="34" charset="0"/>
              <a:buChar char="•"/>
            </a:pPr>
            <a:r>
              <a:rPr lang="en-US" sz="1600" b="1" dirty="0" smtClean="0">
                <a:latin typeface="Candara" pitchFamily="34" charset="0"/>
              </a:rPr>
              <a:t>Foreign key</a:t>
            </a:r>
            <a:r>
              <a:rPr lang="en-US" sz="1600" dirty="0" smtClean="0">
                <a:latin typeface="Candara" pitchFamily="34" charset="0"/>
              </a:rPr>
              <a:t>: Primary key used in second table as look-up field to identify records from original table</a:t>
            </a:r>
            <a:endParaRPr lang="en-US" sz="1600" dirty="0">
              <a:latin typeface="Candara"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sz="2000" dirty="0" smtClean="0"/>
              <a:t>Describes how information is retrieve from a relational database.</a:t>
            </a:r>
          </a:p>
          <a:p>
            <a:r>
              <a:rPr lang="en-US" sz="2000" dirty="0" smtClean="0"/>
              <a:t>Three basic operations</a:t>
            </a:r>
          </a:p>
          <a:p>
            <a:pPr marL="457200" indent="-457200">
              <a:buFont typeface="+mj-lt"/>
              <a:buAutoNum type="arabicPeriod"/>
            </a:pPr>
            <a:r>
              <a:rPr lang="en-US" sz="2000" b="1" dirty="0" smtClean="0"/>
              <a:t>Select</a:t>
            </a:r>
          </a:p>
          <a:p>
            <a:pPr lvl="1"/>
            <a:r>
              <a:rPr lang="en-US" sz="1600" dirty="0" smtClean="0"/>
              <a:t>Creates a subset consisting of all records in the file that meet stated criteria.</a:t>
            </a:r>
          </a:p>
          <a:p>
            <a:pPr lvl="1"/>
            <a:r>
              <a:rPr lang="en-US" sz="1600" dirty="0" smtClean="0"/>
              <a:t>In other way, it creates a subset of rows that meet certain criteria.</a:t>
            </a:r>
          </a:p>
          <a:p>
            <a:pPr marL="457200" indent="-457200">
              <a:buFont typeface="+mj-lt"/>
              <a:buAutoNum type="arabicPeriod"/>
            </a:pPr>
            <a:r>
              <a:rPr lang="en-US" sz="2000" b="1" dirty="0" smtClean="0"/>
              <a:t>Join</a:t>
            </a:r>
          </a:p>
          <a:p>
            <a:pPr lvl="1"/>
            <a:r>
              <a:rPr lang="en-US" sz="1600" dirty="0" smtClean="0"/>
              <a:t>Combines relational tables to provide user with more information than is available in individual tables. </a:t>
            </a:r>
          </a:p>
          <a:p>
            <a:pPr marL="457200" indent="-457200">
              <a:buFont typeface="+mj-lt"/>
              <a:buAutoNum type="arabicPeriod"/>
            </a:pPr>
            <a:r>
              <a:rPr lang="en-US" sz="2000" b="1" dirty="0" smtClean="0"/>
              <a:t>Project</a:t>
            </a:r>
          </a:p>
          <a:p>
            <a:pPr lvl="1"/>
            <a:r>
              <a:rPr lang="en-US" sz="1600" dirty="0" smtClean="0"/>
              <a:t>Creates a subset of columns in a table,</a:t>
            </a:r>
          </a:p>
          <a:p>
            <a:pPr lvl="1"/>
            <a:r>
              <a:rPr lang="en-US" sz="1600" dirty="0" smtClean="0"/>
              <a:t>Creates tables with only the information required. </a:t>
            </a:r>
          </a:p>
        </p:txBody>
      </p:sp>
      <p:sp>
        <p:nvSpPr>
          <p:cNvPr id="3" name="Title 2"/>
          <p:cNvSpPr>
            <a:spLocks noGrp="1"/>
          </p:cNvSpPr>
          <p:nvPr>
            <p:ph type="title"/>
          </p:nvPr>
        </p:nvSpPr>
        <p:spPr/>
        <p:txBody>
          <a:bodyPr/>
          <a:lstStyle/>
          <a:p>
            <a:r>
              <a:rPr lang="en-US" dirty="0" smtClean="0"/>
              <a:t>Operations of a Relational DBMS</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endParaRPr lang="en-US" dirty="0"/>
          </a:p>
        </p:txBody>
      </p:sp>
      <p:sp>
        <p:nvSpPr>
          <p:cNvPr id="3" name="Title 2"/>
          <p:cNvSpPr>
            <a:spLocks noGrp="1"/>
          </p:cNvSpPr>
          <p:nvPr>
            <p:ph type="title"/>
          </p:nvPr>
        </p:nvSpPr>
        <p:spPr/>
        <p:txBody>
          <a:bodyPr/>
          <a:lstStyle/>
          <a:p>
            <a:r>
              <a:rPr lang="en-US" dirty="0" smtClean="0"/>
              <a:t>3 Basic Operations of RDBMS</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13</a:t>
            </a:fld>
            <a:endParaRPr lang="en-US" dirty="0"/>
          </a:p>
        </p:txBody>
      </p:sp>
      <p:pic>
        <p:nvPicPr>
          <p:cNvPr id="5" name="Picture Placeholder 12" descr="Fig-6-04.png"/>
          <p:cNvPicPr>
            <a:picLocks noChangeAspect="1"/>
          </p:cNvPicPr>
          <p:nvPr/>
        </p:nvPicPr>
        <p:blipFill>
          <a:blip r:embed="rId2" cstate="print"/>
          <a:srcRect/>
          <a:stretch>
            <a:fillRect/>
          </a:stretch>
        </p:blipFill>
        <p:spPr>
          <a:xfrm>
            <a:off x="152400" y="1371600"/>
            <a:ext cx="8458199" cy="2819400"/>
          </a:xfrm>
          <a:prstGeom prst="rect">
            <a:avLst/>
          </a:prstGeom>
        </p:spPr>
      </p:pic>
      <p:sp>
        <p:nvSpPr>
          <p:cNvPr id="6" name="Rectangle 5"/>
          <p:cNvSpPr/>
          <p:nvPr/>
        </p:nvSpPr>
        <p:spPr>
          <a:xfrm>
            <a:off x="381000" y="4267200"/>
            <a:ext cx="8534400" cy="1981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charset="0"/>
              <a:buNone/>
            </a:pPr>
            <a:r>
              <a:rPr lang="en-US" sz="1600" dirty="0" smtClean="0">
                <a:solidFill>
                  <a:schemeClr val="tx1"/>
                </a:solidFill>
                <a:latin typeface="Candara" pitchFamily="34" charset="0"/>
              </a:rPr>
              <a:t>The select, join, and project operations enable data from two different tables to be combined and only selected attributes to be displayed.</a:t>
            </a:r>
          </a:p>
          <a:p>
            <a:pPr>
              <a:buFont typeface="Arial" charset="0"/>
              <a:buNone/>
            </a:pPr>
            <a:r>
              <a:rPr lang="en-US" sz="1600" b="1" dirty="0" smtClean="0">
                <a:solidFill>
                  <a:schemeClr val="tx1"/>
                </a:solidFill>
                <a:latin typeface="Candara" pitchFamily="34" charset="0"/>
              </a:rPr>
              <a:t>Task:</a:t>
            </a:r>
          </a:p>
          <a:p>
            <a:pPr marL="342900" indent="-342900">
              <a:buFont typeface="Arial" charset="0"/>
              <a:buAutoNum type="arabicPeriod"/>
            </a:pPr>
            <a:r>
              <a:rPr lang="en-US" sz="1600" b="1" dirty="0" smtClean="0">
                <a:solidFill>
                  <a:schemeClr val="tx1"/>
                </a:solidFill>
                <a:latin typeface="Candara" pitchFamily="34" charset="0"/>
              </a:rPr>
              <a:t>Select</a:t>
            </a:r>
            <a:r>
              <a:rPr lang="en-US" sz="1600" dirty="0" smtClean="0">
                <a:solidFill>
                  <a:schemeClr val="tx1"/>
                </a:solidFill>
                <a:latin typeface="Candara" pitchFamily="34" charset="0"/>
              </a:rPr>
              <a:t> records (rows) from the PART table where the </a:t>
            </a:r>
            <a:r>
              <a:rPr lang="en-US" sz="1600" dirty="0" err="1" smtClean="0">
                <a:solidFill>
                  <a:schemeClr val="tx1"/>
                </a:solidFill>
                <a:latin typeface="Candara" pitchFamily="34" charset="0"/>
              </a:rPr>
              <a:t>Part_Number</a:t>
            </a:r>
            <a:r>
              <a:rPr lang="en-US" sz="1600" dirty="0" smtClean="0">
                <a:solidFill>
                  <a:schemeClr val="tx1"/>
                </a:solidFill>
                <a:latin typeface="Candara" pitchFamily="34" charset="0"/>
              </a:rPr>
              <a:t> </a:t>
            </a:r>
            <a:r>
              <a:rPr lang="en-US" sz="1600" dirty="0" err="1" smtClean="0">
                <a:solidFill>
                  <a:schemeClr val="tx1"/>
                </a:solidFill>
                <a:latin typeface="Candara" pitchFamily="34" charset="0"/>
              </a:rPr>
              <a:t>equlas</a:t>
            </a:r>
            <a:r>
              <a:rPr lang="en-US" sz="1600" dirty="0" smtClean="0">
                <a:solidFill>
                  <a:schemeClr val="tx1"/>
                </a:solidFill>
                <a:latin typeface="Candara" pitchFamily="34" charset="0"/>
              </a:rPr>
              <a:t> 137 or 150.</a:t>
            </a:r>
          </a:p>
          <a:p>
            <a:pPr marL="342900" indent="-342900">
              <a:buFont typeface="Arial" charset="0"/>
              <a:buAutoNum type="arabicPeriod"/>
            </a:pPr>
            <a:r>
              <a:rPr lang="en-US" sz="1600" b="1" dirty="0" smtClean="0">
                <a:solidFill>
                  <a:schemeClr val="tx1"/>
                </a:solidFill>
                <a:latin typeface="Candara" pitchFamily="34" charset="0"/>
              </a:rPr>
              <a:t>Join</a:t>
            </a:r>
            <a:r>
              <a:rPr lang="en-US" sz="1600" dirty="0" smtClean="0">
                <a:solidFill>
                  <a:schemeClr val="tx1"/>
                </a:solidFill>
                <a:latin typeface="Candara" pitchFamily="34" charset="0"/>
              </a:rPr>
              <a:t> the new-shortened table (137 or 150 presented) and the SUPPLIER table into a single new table.</a:t>
            </a:r>
          </a:p>
          <a:p>
            <a:pPr marL="342900" indent="-342900">
              <a:buFont typeface="Arial" charset="0"/>
              <a:buAutoNum type="arabicPeriod"/>
            </a:pPr>
            <a:r>
              <a:rPr lang="en-US" sz="1600" b="1" dirty="0" smtClean="0">
                <a:solidFill>
                  <a:schemeClr val="tx1"/>
                </a:solidFill>
                <a:latin typeface="Candara" pitchFamily="34" charset="0"/>
              </a:rPr>
              <a:t>Project</a:t>
            </a:r>
            <a:r>
              <a:rPr lang="en-US" sz="1600" dirty="0" smtClean="0">
                <a:solidFill>
                  <a:schemeClr val="tx1"/>
                </a:solidFill>
                <a:latin typeface="Candara" pitchFamily="34" charset="0"/>
              </a:rPr>
              <a:t> (extract) from the new table only the following columns: </a:t>
            </a:r>
            <a:r>
              <a:rPr lang="en-US" sz="1600" dirty="0" err="1" smtClean="0">
                <a:solidFill>
                  <a:schemeClr val="tx1"/>
                </a:solidFill>
                <a:latin typeface="Candara" pitchFamily="34" charset="0"/>
              </a:rPr>
              <a:t>Part_Number</a:t>
            </a:r>
            <a:r>
              <a:rPr lang="en-US" sz="1600" dirty="0" smtClean="0">
                <a:solidFill>
                  <a:schemeClr val="tx1"/>
                </a:solidFill>
                <a:latin typeface="Candara" pitchFamily="34" charset="0"/>
              </a:rPr>
              <a:t>, </a:t>
            </a:r>
            <a:r>
              <a:rPr lang="en-US" sz="1600" dirty="0" err="1" smtClean="0">
                <a:solidFill>
                  <a:schemeClr val="tx1"/>
                </a:solidFill>
                <a:latin typeface="Candara" pitchFamily="34" charset="0"/>
              </a:rPr>
              <a:t>Part_Name</a:t>
            </a:r>
            <a:r>
              <a:rPr lang="en-US" sz="1600" dirty="0" smtClean="0">
                <a:solidFill>
                  <a:schemeClr val="tx1"/>
                </a:solidFill>
                <a:latin typeface="Candara" pitchFamily="34" charset="0"/>
              </a:rPr>
              <a:t>, </a:t>
            </a:r>
            <a:r>
              <a:rPr lang="en-US" sz="1600" dirty="0" err="1" smtClean="0">
                <a:solidFill>
                  <a:schemeClr val="tx1"/>
                </a:solidFill>
                <a:latin typeface="Candara" pitchFamily="34" charset="0"/>
              </a:rPr>
              <a:t>Supplier_Number</a:t>
            </a:r>
            <a:r>
              <a:rPr lang="en-US" sz="1600" dirty="0" smtClean="0">
                <a:solidFill>
                  <a:schemeClr val="tx1"/>
                </a:solidFill>
                <a:latin typeface="Candara" pitchFamily="34" charset="0"/>
              </a:rPr>
              <a:t>, </a:t>
            </a:r>
            <a:r>
              <a:rPr lang="en-US" sz="1600" dirty="0" err="1" smtClean="0">
                <a:solidFill>
                  <a:schemeClr val="tx1"/>
                </a:solidFill>
                <a:latin typeface="Candara" pitchFamily="34" charset="0"/>
              </a:rPr>
              <a:t>Supplier_Name</a:t>
            </a:r>
            <a:r>
              <a:rPr lang="en-US" sz="1600" dirty="0" smtClean="0">
                <a:solidFill>
                  <a:schemeClr val="tx1"/>
                </a:solidFill>
                <a:latin typeface="Candara" pitchFamily="34" charset="0"/>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pPr marL="274320" lvl="1">
              <a:spcBef>
                <a:spcPts val="0"/>
              </a:spcBef>
              <a:buFont typeface="Arial" pitchFamily="34" charset="0"/>
              <a:buChar char="•"/>
            </a:pPr>
            <a:r>
              <a:rPr lang="en-US" sz="2000" b="1" dirty="0" smtClean="0"/>
              <a:t>OODBMS</a:t>
            </a:r>
          </a:p>
          <a:p>
            <a:pPr marL="674370" lvl="2">
              <a:spcBef>
                <a:spcPts val="0"/>
              </a:spcBef>
              <a:buFont typeface="Arial" pitchFamily="34" charset="0"/>
              <a:buChar char="•"/>
            </a:pPr>
            <a:r>
              <a:rPr lang="en-US" sz="1800" dirty="0" smtClean="0"/>
              <a:t>Stores the data and procedures that act on those data as objects that can be automatically retrieved and shared. </a:t>
            </a:r>
          </a:p>
          <a:p>
            <a:pPr marL="674370" lvl="2">
              <a:spcBef>
                <a:spcPts val="0"/>
              </a:spcBef>
              <a:buFont typeface="Arial" pitchFamily="34" charset="0"/>
              <a:buChar char="•"/>
            </a:pPr>
            <a:r>
              <a:rPr lang="en-US" sz="1800" b="1" dirty="0" smtClean="0"/>
              <a:t>Objects can be graphics, multimedia, Java applets </a:t>
            </a:r>
            <a:r>
              <a:rPr lang="en-US" sz="1800" dirty="0" smtClean="0"/>
              <a:t>used in Web applications, which </a:t>
            </a:r>
            <a:r>
              <a:rPr lang="en-US" sz="1800" b="1" dirty="0" smtClean="0"/>
              <a:t>typically integrate pieces of information from a variety of sources</a:t>
            </a:r>
            <a:r>
              <a:rPr lang="en-US" sz="1800" dirty="0" smtClean="0"/>
              <a:t>. </a:t>
            </a:r>
          </a:p>
          <a:p>
            <a:pPr marL="674370" lvl="2">
              <a:spcBef>
                <a:spcPts val="0"/>
              </a:spcBef>
              <a:buFont typeface="Arial" pitchFamily="34" charset="0"/>
              <a:buChar char="•"/>
            </a:pPr>
            <a:r>
              <a:rPr lang="en-US" sz="1800" dirty="0" smtClean="0"/>
              <a:t>Relatively slow compared with relational DBMS for processing large numbers of transactions</a:t>
            </a:r>
          </a:p>
          <a:p>
            <a:pPr marL="674370" lvl="2">
              <a:spcBef>
                <a:spcPts val="0"/>
              </a:spcBef>
              <a:buFont typeface="Arial" pitchFamily="34" charset="0"/>
              <a:buChar char="•"/>
            </a:pPr>
            <a:r>
              <a:rPr lang="en-US" sz="1800" b="1" dirty="0" smtClean="0"/>
              <a:t>Hybrid object-relational DBMS:</a:t>
            </a:r>
            <a:r>
              <a:rPr lang="en-US" sz="1800" dirty="0" smtClean="0"/>
              <a:t> Provide capabilities of both OODBMS and relational DBMS</a:t>
            </a:r>
          </a:p>
          <a:p>
            <a:pPr marL="274320">
              <a:spcBef>
                <a:spcPts val="0"/>
              </a:spcBef>
              <a:buFont typeface="Arial" pitchFamily="34" charset="0"/>
              <a:buChar char="•"/>
            </a:pPr>
            <a:endParaRPr lang="en-US" sz="2000" dirty="0" smtClean="0">
              <a:solidFill>
                <a:srgbClr val="0D0D0D"/>
              </a:solidFill>
            </a:endParaRPr>
          </a:p>
          <a:p>
            <a:pPr marL="274320">
              <a:spcBef>
                <a:spcPts val="0"/>
              </a:spcBef>
              <a:buFont typeface="Arial" pitchFamily="34" charset="0"/>
              <a:buChar char="•"/>
            </a:pPr>
            <a:r>
              <a:rPr lang="en-US" sz="2000" b="1" dirty="0" smtClean="0">
                <a:solidFill>
                  <a:srgbClr val="0D0D0D"/>
                </a:solidFill>
              </a:rPr>
              <a:t>Databases in the cloud</a:t>
            </a:r>
          </a:p>
          <a:p>
            <a:pPr marL="674370" lvl="2">
              <a:spcBef>
                <a:spcPts val="0"/>
              </a:spcBef>
              <a:buFont typeface="Arial" pitchFamily="34" charset="0"/>
              <a:buChar char="•"/>
            </a:pPr>
            <a:r>
              <a:rPr lang="en-US" sz="1800" dirty="0" smtClean="0"/>
              <a:t>Typically  less functionality than on-premises DBs</a:t>
            </a:r>
          </a:p>
          <a:p>
            <a:pPr marL="674370" lvl="2">
              <a:spcBef>
                <a:spcPts val="0"/>
              </a:spcBef>
              <a:buFont typeface="Arial" pitchFamily="34" charset="0"/>
              <a:buChar char="•"/>
            </a:pPr>
            <a:r>
              <a:rPr lang="en-US" sz="1800" dirty="0" smtClean="0"/>
              <a:t>Amazon Web Services (non-relational database, </a:t>
            </a:r>
            <a:r>
              <a:rPr lang="en-US" sz="1800" dirty="0" err="1" smtClean="0"/>
              <a:t>SimpleDB</a:t>
            </a:r>
            <a:r>
              <a:rPr lang="en-US" sz="1800" dirty="0" smtClean="0"/>
              <a:t>), MYSQL Azure</a:t>
            </a:r>
          </a:p>
        </p:txBody>
      </p:sp>
      <p:sp>
        <p:nvSpPr>
          <p:cNvPr id="3" name="Title 2"/>
          <p:cNvSpPr>
            <a:spLocks noGrp="1"/>
          </p:cNvSpPr>
          <p:nvPr>
            <p:ph type="title"/>
          </p:nvPr>
        </p:nvSpPr>
        <p:spPr/>
        <p:txBody>
          <a:bodyPr/>
          <a:lstStyle/>
          <a:p>
            <a:r>
              <a:rPr lang="en-US" dirty="0" smtClean="0"/>
              <a:t>Object-Oriented Database (OODBMS)</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81000"/>
            <a:ext cx="8610600" cy="685800"/>
          </a:xfrm>
        </p:spPr>
        <p:txBody>
          <a:bodyPr/>
          <a:lstStyle/>
          <a:p>
            <a:r>
              <a:rPr lang="en-US" dirty="0" smtClean="0"/>
              <a:t>Object-oriented DBMS</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15</a:t>
            </a:fld>
            <a:endParaRPr lang="en-US" dirty="0"/>
          </a:p>
        </p:txBody>
      </p:sp>
      <p:pic>
        <p:nvPicPr>
          <p:cNvPr id="7" name="Content Placeholder 6" descr="598px-Object-Oriented_Model.svg.png"/>
          <p:cNvPicPr>
            <a:picLocks noGrp="1" noChangeAspect="1"/>
          </p:cNvPicPr>
          <p:nvPr>
            <p:ph sz="quarter" idx="12"/>
          </p:nvPr>
        </p:nvPicPr>
        <p:blipFill>
          <a:blip r:embed="rId2" cstate="print"/>
          <a:stretch>
            <a:fillRect/>
          </a:stretch>
        </p:blipFill>
        <p:spPr>
          <a:xfrm>
            <a:off x="990600" y="1524000"/>
            <a:ext cx="6934200" cy="45720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pPr marL="274320" lvl="1">
              <a:buFont typeface="Arial" pitchFamily="34" charset="0"/>
              <a:buChar char="•"/>
            </a:pPr>
            <a:r>
              <a:rPr lang="en-US" sz="2000" b="1" dirty="0" smtClean="0"/>
              <a:t>Data definition capability</a:t>
            </a:r>
          </a:p>
          <a:p>
            <a:pPr marL="674370" lvl="2">
              <a:buFont typeface="Courier New" pitchFamily="49" charset="0"/>
              <a:buChar char="o"/>
            </a:pPr>
            <a:r>
              <a:rPr lang="en-US" sz="1600" dirty="0" smtClean="0"/>
              <a:t>Specifies </a:t>
            </a:r>
            <a:r>
              <a:rPr lang="en-US" sz="1600" b="1" dirty="0" smtClean="0"/>
              <a:t>structure of database content</a:t>
            </a:r>
            <a:r>
              <a:rPr lang="en-US" sz="1600" dirty="0" smtClean="0"/>
              <a:t>, create database tables and define characteristics of fields in each table. </a:t>
            </a:r>
          </a:p>
          <a:p>
            <a:pPr marL="274320" lvl="1">
              <a:buFont typeface="Arial" pitchFamily="34" charset="0"/>
              <a:buChar char="•"/>
            </a:pPr>
            <a:r>
              <a:rPr lang="en-US" sz="2000" b="1" dirty="0" smtClean="0"/>
              <a:t>Data dictionary</a:t>
            </a:r>
          </a:p>
          <a:p>
            <a:pPr marL="674370" lvl="2">
              <a:buFont typeface="Courier New" pitchFamily="49" charset="0"/>
              <a:buChar char="o"/>
            </a:pPr>
            <a:r>
              <a:rPr lang="en-US" sz="1600" b="1" dirty="0" smtClean="0"/>
              <a:t>Automated or manual file storing</a:t>
            </a:r>
            <a:r>
              <a:rPr lang="en-US" sz="1600" dirty="0" smtClean="0"/>
              <a:t> definitions of data elements and their characteristics.</a:t>
            </a:r>
          </a:p>
          <a:p>
            <a:pPr marL="274320" lvl="1">
              <a:buFont typeface="Arial" pitchFamily="34" charset="0"/>
              <a:buChar char="•"/>
            </a:pPr>
            <a:r>
              <a:rPr lang="en-US" sz="2000" b="1" dirty="0" smtClean="0"/>
              <a:t>Data manipulation language</a:t>
            </a:r>
            <a:r>
              <a:rPr lang="en-US" sz="2000" dirty="0" smtClean="0"/>
              <a:t> </a:t>
            </a:r>
          </a:p>
          <a:p>
            <a:pPr marL="674370" lvl="2">
              <a:buFont typeface="Courier New" pitchFamily="49" charset="0"/>
              <a:buChar char="o"/>
            </a:pPr>
            <a:r>
              <a:rPr lang="en-US" sz="1600" dirty="0" smtClean="0"/>
              <a:t>Used to add, change, delete, retrieve data from database. Permits </a:t>
            </a:r>
            <a:r>
              <a:rPr lang="en-US" sz="1600" b="1" dirty="0" smtClean="0"/>
              <a:t>extraction of data from database</a:t>
            </a:r>
            <a:r>
              <a:rPr lang="en-US" sz="1600" dirty="0" smtClean="0"/>
              <a:t>.  </a:t>
            </a:r>
          </a:p>
          <a:p>
            <a:pPr marL="674370" lvl="2">
              <a:buFont typeface="Courier New" pitchFamily="49" charset="0"/>
              <a:buChar char="o"/>
            </a:pPr>
            <a:r>
              <a:rPr lang="en-US" sz="1600" dirty="0" smtClean="0"/>
              <a:t>Tool that requests operations such as SELECT and JOIN to be performed on data. </a:t>
            </a:r>
          </a:p>
          <a:p>
            <a:pPr marL="731520" lvl="3">
              <a:buFont typeface="Courier New" pitchFamily="49" charset="0"/>
              <a:buChar char="o"/>
            </a:pPr>
            <a:r>
              <a:rPr lang="en-US" sz="1600" dirty="0" smtClean="0"/>
              <a:t>Structured Query Language (SQL)</a:t>
            </a:r>
          </a:p>
          <a:p>
            <a:pPr marL="731520" lvl="3">
              <a:buFont typeface="Courier New" pitchFamily="49" charset="0"/>
              <a:buChar char="o"/>
            </a:pPr>
            <a:r>
              <a:rPr lang="en-US" sz="1600" dirty="0" smtClean="0"/>
              <a:t>Microsoft Access user tools for generation SQL</a:t>
            </a:r>
          </a:p>
          <a:p>
            <a:pPr marL="731520" lvl="3">
              <a:buNone/>
            </a:pPr>
            <a:endParaRPr lang="en-US" sz="1600" dirty="0" smtClean="0"/>
          </a:p>
          <a:p>
            <a:pPr marL="274320" lvl="1">
              <a:buFont typeface="Arial" pitchFamily="34" charset="0"/>
              <a:buChar char="•"/>
            </a:pPr>
            <a:r>
              <a:rPr lang="en-US" sz="2000" dirty="0" smtClean="0"/>
              <a:t>Many DBMS have report generation capabilities for creating polished reports (Crystal Reports).</a:t>
            </a:r>
          </a:p>
        </p:txBody>
      </p:sp>
      <p:sp>
        <p:nvSpPr>
          <p:cNvPr id="3" name="Title 2"/>
          <p:cNvSpPr>
            <a:spLocks noGrp="1"/>
          </p:cNvSpPr>
          <p:nvPr>
            <p:ph type="title"/>
          </p:nvPr>
        </p:nvSpPr>
        <p:spPr>
          <a:xfrm>
            <a:off x="228600" y="381000"/>
            <a:ext cx="8382000" cy="685800"/>
          </a:xfrm>
        </p:spPr>
        <p:txBody>
          <a:bodyPr/>
          <a:lstStyle/>
          <a:p>
            <a:r>
              <a:rPr lang="en-US" dirty="0" smtClean="0"/>
              <a:t>Capabilities of Database Management System</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MS Access Data Dictionary and SQL Query</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17</a:t>
            </a:fld>
            <a:endParaRPr lang="en-US" dirty="0"/>
          </a:p>
        </p:txBody>
      </p:sp>
      <p:pic>
        <p:nvPicPr>
          <p:cNvPr id="5" name="Picture Placeholder 10" descr="Fig-6-01.png"/>
          <p:cNvPicPr>
            <a:picLocks noGrp="1" noChangeAspect="1"/>
          </p:cNvPicPr>
          <p:nvPr>
            <p:ph sz="quarter" idx="12"/>
          </p:nvPr>
        </p:nvPicPr>
        <p:blipFill>
          <a:blip r:embed="rId3" cstate="print"/>
          <a:stretch>
            <a:fillRect/>
          </a:stretch>
        </p:blipFill>
        <p:spPr>
          <a:xfrm>
            <a:off x="304800" y="1524000"/>
            <a:ext cx="8534400" cy="3203956"/>
          </a:xfrm>
        </p:spPr>
      </p:pic>
      <p:pic>
        <p:nvPicPr>
          <p:cNvPr id="6" name="Picture Placeholder 12" descr="Fig-6-04.png"/>
          <p:cNvPicPr>
            <a:picLocks noChangeAspect="1"/>
          </p:cNvPicPr>
          <p:nvPr/>
        </p:nvPicPr>
        <p:blipFill>
          <a:blip r:embed="rId4" cstate="print"/>
          <a:stretch>
            <a:fillRect/>
          </a:stretch>
        </p:blipFill>
        <p:spPr>
          <a:xfrm>
            <a:off x="609600" y="4876800"/>
            <a:ext cx="8077200" cy="1168912"/>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An Access Query</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18</a:t>
            </a:fld>
            <a:endParaRPr lang="en-US" dirty="0"/>
          </a:p>
        </p:txBody>
      </p:sp>
      <p:pic>
        <p:nvPicPr>
          <p:cNvPr id="8" name="Picture Placeholder 10" descr="Fig-6-01.png"/>
          <p:cNvPicPr>
            <a:picLocks noGrp="1" noChangeAspect="1"/>
          </p:cNvPicPr>
          <p:nvPr>
            <p:ph sz="quarter" idx="12"/>
          </p:nvPr>
        </p:nvPicPr>
        <p:blipFill>
          <a:blip r:embed="rId3" cstate="print"/>
          <a:stretch>
            <a:fillRect/>
          </a:stretch>
        </p:blipFill>
        <p:spPr>
          <a:xfrm>
            <a:off x="2573408" y="1600200"/>
            <a:ext cx="6341992" cy="4572000"/>
          </a:xfrm>
        </p:spPr>
      </p:pic>
      <p:sp>
        <p:nvSpPr>
          <p:cNvPr id="9" name="TextBox 8"/>
          <p:cNvSpPr txBox="1"/>
          <p:nvPr/>
        </p:nvSpPr>
        <p:spPr>
          <a:xfrm>
            <a:off x="381000" y="2972812"/>
            <a:ext cx="1981200" cy="2800767"/>
          </a:xfrm>
          <a:prstGeom prst="rect">
            <a:avLst/>
          </a:prstGeom>
          <a:noFill/>
        </p:spPr>
        <p:txBody>
          <a:bodyPr wrap="square" rtlCol="0">
            <a:spAutoFit/>
          </a:bodyPr>
          <a:lstStyle/>
          <a:p>
            <a:pPr>
              <a:buFont typeface="Arial" pitchFamily="34" charset="0"/>
              <a:buChar char="•"/>
            </a:pPr>
            <a:r>
              <a:rPr lang="en-US" sz="1600" dirty="0" smtClean="0">
                <a:latin typeface="Candara" pitchFamily="34" charset="0"/>
              </a:rPr>
              <a:t> Illustrated is how the query would be constructed using Microsoft Access query building</a:t>
            </a:r>
          </a:p>
          <a:p>
            <a:pPr>
              <a:buFont typeface="Arial" charset="0"/>
              <a:buNone/>
            </a:pPr>
            <a:r>
              <a:rPr lang="en-US" sz="1600" dirty="0" smtClean="0">
                <a:latin typeface="Candara" pitchFamily="34" charset="0"/>
              </a:rPr>
              <a:t>tools. </a:t>
            </a:r>
          </a:p>
          <a:p>
            <a:pPr>
              <a:buFont typeface="Arial" charset="0"/>
              <a:buNone/>
            </a:pPr>
            <a:endParaRPr lang="en-US" sz="1600" dirty="0" smtClean="0">
              <a:latin typeface="Candara" pitchFamily="34" charset="0"/>
            </a:endParaRPr>
          </a:p>
          <a:p>
            <a:pPr>
              <a:buFont typeface="Arial" pitchFamily="34" charset="0"/>
              <a:buChar char="•"/>
            </a:pPr>
            <a:r>
              <a:rPr lang="en-US" sz="1600" dirty="0" smtClean="0">
                <a:latin typeface="Candara" pitchFamily="34" charset="0"/>
              </a:rPr>
              <a:t> It shows the tables, fields, and selection criteria used for the query.</a:t>
            </a:r>
            <a:endParaRPr lang="en-US" sz="1600" dirty="0">
              <a:latin typeface="Candara"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pPr marL="457200" indent="-457200">
              <a:buFont typeface="+mj-lt"/>
              <a:buAutoNum type="arabicPeriod"/>
            </a:pPr>
            <a:r>
              <a:rPr lang="en-US" sz="2000" b="1" dirty="0" smtClean="0"/>
              <a:t>Conceptual (logical) design</a:t>
            </a:r>
          </a:p>
          <a:p>
            <a:pPr lvl="1">
              <a:buFont typeface="Courier New" pitchFamily="49" charset="0"/>
              <a:buChar char="o"/>
            </a:pPr>
            <a:r>
              <a:rPr lang="en-US" sz="1600" dirty="0" smtClean="0"/>
              <a:t>An abstract model of the database from a business perspective.</a:t>
            </a:r>
          </a:p>
          <a:p>
            <a:pPr lvl="1">
              <a:buFont typeface="Courier New" pitchFamily="49" charset="0"/>
              <a:buChar char="o"/>
            </a:pPr>
            <a:r>
              <a:rPr lang="en-US" sz="1600" dirty="0" smtClean="0"/>
              <a:t>Concerned with </a:t>
            </a:r>
            <a:r>
              <a:rPr lang="en-US" sz="1600" b="1" dirty="0" smtClean="0"/>
              <a:t>how the data elements will be grouped</a:t>
            </a:r>
            <a:r>
              <a:rPr lang="en-US" sz="1600" dirty="0" smtClean="0"/>
              <a:t>, what data in what tables will make the most efficient organizations. </a:t>
            </a:r>
          </a:p>
          <a:p>
            <a:pPr marL="457200" indent="-457200">
              <a:buFont typeface="+mj-lt"/>
              <a:buAutoNum type="arabicPeriod"/>
            </a:pPr>
            <a:r>
              <a:rPr lang="en-US" sz="2000" b="1" dirty="0" smtClean="0"/>
              <a:t>Physical design</a:t>
            </a:r>
          </a:p>
          <a:p>
            <a:pPr lvl="1"/>
            <a:r>
              <a:rPr lang="en-US" sz="1600" dirty="0" smtClean="0"/>
              <a:t>How the database is actually </a:t>
            </a:r>
            <a:r>
              <a:rPr lang="en-US" sz="1600" b="1" dirty="0" smtClean="0"/>
              <a:t>arranged on </a:t>
            </a:r>
            <a:r>
              <a:rPr lang="en-US" sz="1600" dirty="0" smtClean="0"/>
              <a:t>direct-access </a:t>
            </a:r>
            <a:r>
              <a:rPr lang="en-US" sz="1600" b="1" dirty="0" smtClean="0"/>
              <a:t>storage devices</a:t>
            </a:r>
            <a:r>
              <a:rPr lang="en-US" sz="1600" dirty="0" smtClean="0"/>
              <a:t>. </a:t>
            </a:r>
          </a:p>
          <a:p>
            <a:pPr lvl="1">
              <a:buNone/>
            </a:pPr>
            <a:endParaRPr lang="en-US" sz="1600" dirty="0" smtClean="0"/>
          </a:p>
          <a:p>
            <a:r>
              <a:rPr lang="en-US" sz="2000" b="1" dirty="0" smtClean="0"/>
              <a:t>Design Process Identifies…..</a:t>
            </a:r>
          </a:p>
          <a:p>
            <a:pPr lvl="1">
              <a:buFont typeface="Courier New" pitchFamily="49" charset="0"/>
              <a:buChar char="o"/>
            </a:pPr>
            <a:r>
              <a:rPr lang="en-US" sz="1600" b="1" dirty="0" smtClean="0"/>
              <a:t>Relationships among data elements</a:t>
            </a:r>
            <a:r>
              <a:rPr lang="en-US" sz="1600" dirty="0" smtClean="0"/>
              <a:t>, redundant database elements.</a:t>
            </a:r>
          </a:p>
          <a:p>
            <a:pPr lvl="1">
              <a:buFont typeface="Courier New" pitchFamily="49" charset="0"/>
              <a:buChar char="o"/>
            </a:pPr>
            <a:r>
              <a:rPr lang="en-US" sz="1600" dirty="0" smtClean="0"/>
              <a:t>The most efficient way of grouping data elements</a:t>
            </a:r>
          </a:p>
          <a:p>
            <a:r>
              <a:rPr lang="en-US" sz="2000" b="1" dirty="0" smtClean="0"/>
              <a:t>Normalization</a:t>
            </a:r>
          </a:p>
          <a:p>
            <a:pPr lvl="1"/>
            <a:r>
              <a:rPr lang="en-US" sz="1600" dirty="0" smtClean="0"/>
              <a:t>Streamlining complex groupings of data to </a:t>
            </a:r>
            <a:r>
              <a:rPr lang="en-US" sz="1600" b="1" dirty="0" smtClean="0"/>
              <a:t>minimize redundant data elements</a:t>
            </a:r>
            <a:r>
              <a:rPr lang="en-US" sz="1600" dirty="0" smtClean="0"/>
              <a:t> &amp; awkward many-to-many relationships.</a:t>
            </a:r>
          </a:p>
          <a:p>
            <a:pPr lvl="1"/>
            <a:r>
              <a:rPr lang="en-US" sz="1600" b="1" dirty="0" smtClean="0"/>
              <a:t>Creating small, stable yet flexible and adaptive data structures</a:t>
            </a:r>
            <a:r>
              <a:rPr lang="en-US" sz="1600" dirty="0" smtClean="0"/>
              <a:t> from complex group of data. </a:t>
            </a:r>
            <a:endParaRPr lang="en-US" sz="1600" dirty="0"/>
          </a:p>
        </p:txBody>
      </p:sp>
      <p:sp>
        <p:nvSpPr>
          <p:cNvPr id="3" name="Title 2"/>
          <p:cNvSpPr>
            <a:spLocks noGrp="1"/>
          </p:cNvSpPr>
          <p:nvPr>
            <p:ph type="title"/>
          </p:nvPr>
        </p:nvSpPr>
        <p:spPr/>
        <p:txBody>
          <a:bodyPr/>
          <a:lstStyle/>
          <a:p>
            <a:r>
              <a:rPr lang="en-US" dirty="0" smtClean="0"/>
              <a:t>Designing Database</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228600" y="1524000"/>
            <a:ext cx="8763000" cy="4724400"/>
          </a:xfrm>
        </p:spPr>
        <p:txBody>
          <a:bodyPr/>
          <a:lstStyle/>
          <a:p>
            <a:r>
              <a:rPr lang="en-US" sz="2000" dirty="0" smtClean="0">
                <a:solidFill>
                  <a:srgbClr val="0D0D0D"/>
                </a:solidFill>
              </a:rPr>
              <a:t>Describe the problems of managing data resources in a traditional file environment and how are they solved by a database management system.</a:t>
            </a:r>
          </a:p>
          <a:p>
            <a:endParaRPr lang="en-US" sz="2000" dirty="0" smtClean="0">
              <a:solidFill>
                <a:srgbClr val="0D0D0D"/>
              </a:solidFill>
            </a:endParaRPr>
          </a:p>
          <a:p>
            <a:r>
              <a:rPr lang="en-US" sz="2000" dirty="0" smtClean="0">
                <a:solidFill>
                  <a:srgbClr val="0D0D0D"/>
                </a:solidFill>
              </a:rPr>
              <a:t>Describe the major capabilities of database management systems.</a:t>
            </a:r>
          </a:p>
          <a:p>
            <a:endParaRPr lang="en-US" sz="2000" dirty="0" smtClean="0">
              <a:solidFill>
                <a:srgbClr val="0D0D0D"/>
              </a:solidFill>
            </a:endParaRPr>
          </a:p>
          <a:p>
            <a:r>
              <a:rPr lang="en-US" sz="2000" dirty="0" smtClean="0">
                <a:solidFill>
                  <a:srgbClr val="0D0D0D"/>
                </a:solidFill>
              </a:rPr>
              <a:t>Apply important principles of database design.</a:t>
            </a:r>
          </a:p>
          <a:p>
            <a:endParaRPr lang="en-US" sz="2000" dirty="0" smtClean="0">
              <a:solidFill>
                <a:srgbClr val="0D0D0D"/>
              </a:solidFill>
            </a:endParaRPr>
          </a:p>
          <a:p>
            <a:r>
              <a:rPr lang="en-US" sz="2000" dirty="0" smtClean="0">
                <a:solidFill>
                  <a:srgbClr val="0D0D0D"/>
                </a:solidFill>
              </a:rPr>
              <a:t>Evaluate principle tools and technologies for accessing information from database to improve business performance and decision making.</a:t>
            </a:r>
          </a:p>
        </p:txBody>
      </p:sp>
      <p:sp>
        <p:nvSpPr>
          <p:cNvPr id="3" name="Title 2"/>
          <p:cNvSpPr>
            <a:spLocks noGrp="1"/>
          </p:cNvSpPr>
          <p:nvPr>
            <p:ph type="title"/>
          </p:nvPr>
        </p:nvSpPr>
        <p:spPr/>
        <p:txBody>
          <a:bodyPr/>
          <a:lstStyle/>
          <a:p>
            <a:r>
              <a:rPr lang="en-US" dirty="0" smtClean="0"/>
              <a:t>Learning Objectives</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228600" y="1447800"/>
            <a:ext cx="8763000" cy="4724400"/>
          </a:xfrm>
        </p:spPr>
        <p:txBody>
          <a:bodyPr/>
          <a:lstStyle/>
          <a:p>
            <a:pPr>
              <a:buNone/>
            </a:pPr>
            <a:r>
              <a:rPr lang="en-US" dirty="0" smtClean="0"/>
              <a:t> </a:t>
            </a:r>
            <a:endParaRPr lang="en-US" dirty="0"/>
          </a:p>
        </p:txBody>
      </p:sp>
      <p:sp>
        <p:nvSpPr>
          <p:cNvPr id="3" name="Title 2"/>
          <p:cNvSpPr>
            <a:spLocks noGrp="1"/>
          </p:cNvSpPr>
          <p:nvPr>
            <p:ph type="title"/>
          </p:nvPr>
        </p:nvSpPr>
        <p:spPr/>
        <p:txBody>
          <a:bodyPr/>
          <a:lstStyle/>
          <a:p>
            <a:r>
              <a:rPr lang="en-US" dirty="0" smtClean="0"/>
              <a:t>Normalization </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20</a:t>
            </a:fld>
            <a:endParaRPr lang="en-US" dirty="0"/>
          </a:p>
        </p:txBody>
      </p:sp>
      <p:pic>
        <p:nvPicPr>
          <p:cNvPr id="5" name="Picture Placeholder 12" descr="Fig-6-04.png"/>
          <p:cNvPicPr>
            <a:picLocks noChangeAspect="1"/>
          </p:cNvPicPr>
          <p:nvPr/>
        </p:nvPicPr>
        <p:blipFill>
          <a:blip r:embed="rId3" cstate="print"/>
          <a:stretch>
            <a:fillRect/>
          </a:stretch>
        </p:blipFill>
        <p:spPr>
          <a:xfrm>
            <a:off x="304800" y="1447800"/>
            <a:ext cx="8458200" cy="860425"/>
          </a:xfrm>
          <a:prstGeom prst="rect">
            <a:avLst/>
          </a:prstGeom>
        </p:spPr>
      </p:pic>
      <p:pic>
        <p:nvPicPr>
          <p:cNvPr id="6" name="Picture Placeholder 12" descr="Fig-6-04.png"/>
          <p:cNvPicPr>
            <a:picLocks noChangeAspect="1"/>
          </p:cNvPicPr>
          <p:nvPr/>
        </p:nvPicPr>
        <p:blipFill>
          <a:blip r:embed="rId4" cstate="print"/>
          <a:stretch>
            <a:fillRect/>
          </a:stretch>
        </p:blipFill>
        <p:spPr>
          <a:xfrm>
            <a:off x="381000" y="3030537"/>
            <a:ext cx="8340725" cy="2608263"/>
          </a:xfrm>
          <a:prstGeom prst="rect">
            <a:avLst/>
          </a:prstGeom>
        </p:spPr>
      </p:pic>
      <p:sp>
        <p:nvSpPr>
          <p:cNvPr id="8" name="Rounded Rectangle 7"/>
          <p:cNvSpPr/>
          <p:nvPr/>
        </p:nvSpPr>
        <p:spPr>
          <a:xfrm>
            <a:off x="304800" y="2286000"/>
            <a:ext cx="8382000"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andara" pitchFamily="34" charset="0"/>
              </a:rPr>
              <a:t>An </a:t>
            </a:r>
            <a:r>
              <a:rPr lang="en-US" sz="1400" dirty="0" err="1" smtClean="0">
                <a:solidFill>
                  <a:schemeClr val="tx1"/>
                </a:solidFill>
                <a:latin typeface="Candara" pitchFamily="34" charset="0"/>
              </a:rPr>
              <a:t>unnormalized</a:t>
            </a:r>
            <a:r>
              <a:rPr lang="en-US" sz="1400" dirty="0" smtClean="0">
                <a:solidFill>
                  <a:schemeClr val="tx1"/>
                </a:solidFill>
                <a:latin typeface="Candara" pitchFamily="34" charset="0"/>
              </a:rPr>
              <a:t> relation contains repeating groups. For example, there can be many parts and suppliers for each order. There is only a one-to-one correspondence between </a:t>
            </a:r>
            <a:r>
              <a:rPr lang="en-US" sz="1400" dirty="0" err="1" smtClean="0">
                <a:solidFill>
                  <a:schemeClr val="tx1"/>
                </a:solidFill>
                <a:latin typeface="Candara" pitchFamily="34" charset="0"/>
              </a:rPr>
              <a:t>Order_Number</a:t>
            </a:r>
            <a:r>
              <a:rPr lang="en-US" sz="1400" dirty="0" smtClean="0">
                <a:solidFill>
                  <a:schemeClr val="tx1"/>
                </a:solidFill>
                <a:latin typeface="Candara" pitchFamily="34" charset="0"/>
              </a:rPr>
              <a:t> and </a:t>
            </a:r>
            <a:r>
              <a:rPr lang="en-US" sz="1400" dirty="0" err="1" smtClean="0">
                <a:solidFill>
                  <a:schemeClr val="tx1"/>
                </a:solidFill>
                <a:latin typeface="Candara" pitchFamily="34" charset="0"/>
              </a:rPr>
              <a:t>Order_Date</a:t>
            </a:r>
            <a:endParaRPr lang="en-US" sz="1400" dirty="0">
              <a:solidFill>
                <a:schemeClr val="tx1"/>
              </a:solidFill>
              <a:latin typeface="Candara" pitchFamily="34" charset="0"/>
            </a:endParaRPr>
          </a:p>
        </p:txBody>
      </p:sp>
      <p:sp>
        <p:nvSpPr>
          <p:cNvPr id="9" name="Rounded Rectangle 8"/>
          <p:cNvSpPr/>
          <p:nvPr/>
        </p:nvSpPr>
        <p:spPr>
          <a:xfrm>
            <a:off x="381000" y="5638800"/>
            <a:ext cx="8382000"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andara" pitchFamily="34" charset="0"/>
              </a:rPr>
              <a:t>After normalization, the original relation ORDER has been broken down into four smaller relations. The relation ORDER is left with only two attributes and the relation LINE_ITEM has a combined key consisting of </a:t>
            </a:r>
            <a:r>
              <a:rPr lang="en-US" sz="1400" dirty="0" err="1" smtClean="0">
                <a:solidFill>
                  <a:schemeClr val="tx1"/>
                </a:solidFill>
                <a:latin typeface="Candara" pitchFamily="34" charset="0"/>
              </a:rPr>
              <a:t>Order_Number</a:t>
            </a:r>
            <a:r>
              <a:rPr lang="en-US" sz="1400" dirty="0" smtClean="0">
                <a:solidFill>
                  <a:schemeClr val="tx1"/>
                </a:solidFill>
                <a:latin typeface="Candara" pitchFamily="34" charset="0"/>
              </a:rPr>
              <a:t> and </a:t>
            </a:r>
            <a:r>
              <a:rPr lang="en-US" sz="1400" dirty="0" err="1" smtClean="0">
                <a:solidFill>
                  <a:schemeClr val="tx1"/>
                </a:solidFill>
                <a:latin typeface="Candara" pitchFamily="34" charset="0"/>
              </a:rPr>
              <a:t>Part_Number</a:t>
            </a:r>
            <a:r>
              <a:rPr lang="en-US" sz="1400" dirty="0" smtClean="0">
                <a:solidFill>
                  <a:schemeClr val="tx1"/>
                </a:solidFill>
                <a:latin typeface="Candara" pitchFamily="34" charset="0"/>
              </a:rPr>
              <a:t>. </a:t>
            </a:r>
            <a:endParaRPr lang="en-US" sz="1400" dirty="0">
              <a:solidFill>
                <a:schemeClr val="tx1"/>
              </a:solidFill>
              <a:latin typeface="Candar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sz="2000" dirty="0"/>
              <a:t>D</a:t>
            </a:r>
            <a:r>
              <a:rPr lang="en-US" sz="2000" dirty="0" smtClean="0"/>
              <a:t>atabase </a:t>
            </a:r>
            <a:r>
              <a:rPr lang="en-US" sz="2000" dirty="0"/>
              <a:t>designers </a:t>
            </a:r>
            <a:r>
              <a:rPr lang="en-US" sz="2000" dirty="0" smtClean="0"/>
              <a:t>use this process to </a:t>
            </a:r>
            <a:r>
              <a:rPr lang="en-US" sz="2000" dirty="0"/>
              <a:t>document the data </a:t>
            </a:r>
            <a:r>
              <a:rPr lang="en-US" sz="2000" dirty="0" smtClean="0"/>
              <a:t>model.</a:t>
            </a:r>
          </a:p>
          <a:p>
            <a:r>
              <a:rPr lang="en-US" sz="2000" dirty="0" smtClean="0"/>
              <a:t>Illustrates </a:t>
            </a:r>
            <a:r>
              <a:rPr lang="en-US" sz="2000" b="1" dirty="0"/>
              <a:t>relationships between </a:t>
            </a:r>
            <a:r>
              <a:rPr lang="en-US" sz="2000" b="1" dirty="0" smtClean="0"/>
              <a:t>entities SUPPLIER, PART, LINE_PART, &amp; ORDER. </a:t>
            </a:r>
          </a:p>
          <a:p>
            <a:pPr lvl="1">
              <a:buFont typeface="Courier New" panose="02070309020205020404" pitchFamily="49" charset="0"/>
              <a:buChar char="o"/>
            </a:pPr>
            <a:r>
              <a:rPr lang="en-US" sz="1600" b="1" dirty="0" smtClean="0"/>
              <a:t>Box </a:t>
            </a:r>
            <a:r>
              <a:rPr lang="en-US" sz="1600" b="1" dirty="0" smtClean="0">
                <a:sym typeface="Wingdings" panose="05000000000000000000" pitchFamily="2" charset="2"/>
              </a:rPr>
              <a:t> entities, line  relationship</a:t>
            </a:r>
          </a:p>
          <a:p>
            <a:pPr lvl="1">
              <a:buFont typeface="Courier New" panose="02070309020205020404" pitchFamily="49" charset="0"/>
              <a:buChar char="o"/>
            </a:pPr>
            <a:r>
              <a:rPr lang="en-US" sz="1600" b="1" dirty="0" smtClean="0">
                <a:sym typeface="Wingdings" panose="05000000000000000000" pitchFamily="2" charset="2"/>
              </a:rPr>
              <a:t>Short marks  one-to-one relationship, Crow’s foot with a short mark  one-to-many relationship</a:t>
            </a:r>
          </a:p>
          <a:p>
            <a:pPr lvl="1">
              <a:buFont typeface="Courier New" panose="02070309020205020404" pitchFamily="49" charset="0"/>
              <a:buChar char="o"/>
            </a:pPr>
            <a:r>
              <a:rPr lang="en-US" sz="1600" b="1" dirty="0" smtClean="0">
                <a:sym typeface="Wingdings" panose="05000000000000000000" pitchFamily="2" charset="2"/>
              </a:rPr>
              <a:t>Order may contain many LINE_ITEMs (a PART can be ordered many times &amp; appear many times as a line item in a single order)</a:t>
            </a:r>
          </a:p>
          <a:p>
            <a:pPr lvl="1">
              <a:buFont typeface="Courier New" panose="02070309020205020404" pitchFamily="49" charset="0"/>
              <a:buChar char="o"/>
            </a:pPr>
            <a:r>
              <a:rPr lang="en-US" sz="1600" b="1" dirty="0" smtClean="0">
                <a:sym typeface="Wingdings" panose="05000000000000000000" pitchFamily="2" charset="2"/>
              </a:rPr>
              <a:t>Each PART can have only one SUPPLIER, but many PARTs can be provided by the same SUPPLIER.</a:t>
            </a:r>
            <a:endParaRPr lang="en-US" sz="1600" dirty="0"/>
          </a:p>
          <a:p>
            <a:pPr marL="0" indent="0">
              <a:buNone/>
            </a:pPr>
            <a:endParaRPr lang="en-US" dirty="0"/>
          </a:p>
        </p:txBody>
      </p:sp>
      <p:sp>
        <p:nvSpPr>
          <p:cNvPr id="3" name="Title 2"/>
          <p:cNvSpPr>
            <a:spLocks noGrp="1"/>
          </p:cNvSpPr>
          <p:nvPr>
            <p:ph type="title"/>
          </p:nvPr>
        </p:nvSpPr>
        <p:spPr/>
        <p:txBody>
          <a:bodyPr/>
          <a:lstStyle/>
          <a:p>
            <a:r>
              <a:rPr lang="en-US" dirty="0" smtClean="0"/>
              <a:t>Entity-Relationship Diagram</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21</a:t>
            </a:fld>
            <a:endParaRPr lang="en-US" dirty="0"/>
          </a:p>
        </p:txBody>
      </p:sp>
      <p:pic>
        <p:nvPicPr>
          <p:cNvPr id="5" name="Picture Placeholder 12" descr="Fig-6-04.png"/>
          <p:cNvPicPr>
            <a:picLocks noChangeAspect="1"/>
          </p:cNvPicPr>
          <p:nvPr/>
        </p:nvPicPr>
        <p:blipFill>
          <a:blip r:embed="rId3"/>
          <a:stretch>
            <a:fillRect/>
          </a:stretch>
        </p:blipFill>
        <p:spPr>
          <a:xfrm>
            <a:off x="457200" y="4719637"/>
            <a:ext cx="8153400" cy="919163"/>
          </a:xfrm>
          <a:prstGeom prst="rect">
            <a:avLst/>
          </a:prstGeom>
        </p:spPr>
      </p:pic>
      <p:sp>
        <p:nvSpPr>
          <p:cNvPr id="6" name="Text Placeholder 4"/>
          <p:cNvSpPr txBox="1">
            <a:spLocks/>
          </p:cNvSpPr>
          <p:nvPr/>
        </p:nvSpPr>
        <p:spPr>
          <a:xfrm>
            <a:off x="457200" y="5715000"/>
            <a:ext cx="8229600" cy="5334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b="1" dirty="0" smtClean="0">
                <a:latin typeface="Candara" panose="020E0502030303020204" pitchFamily="34" charset="0"/>
              </a:rPr>
              <a:t>This diagram shows the relationships between the entities SUPPLIER, PART, LINE_ITEM, and ORDER that might be used to model the database.</a:t>
            </a:r>
          </a:p>
        </p:txBody>
      </p:sp>
    </p:spTree>
    <p:extLst>
      <p:ext uri="{BB962C8B-B14F-4D97-AF65-F5344CB8AC3E}">
        <p14:creationId xmlns:p14="http://schemas.microsoft.com/office/powerpoint/2010/main" val="25684465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sz="2000" b="1" dirty="0" smtClean="0"/>
              <a:t>Why should business use database?</a:t>
            </a:r>
          </a:p>
          <a:p>
            <a:pPr lvl="1">
              <a:buFont typeface="Courier New" panose="02070309020205020404" pitchFamily="49" charset="0"/>
              <a:buChar char="o"/>
            </a:pPr>
            <a:r>
              <a:rPr lang="en-US" sz="1600" b="1" dirty="0" smtClean="0"/>
              <a:t>Keep track the basic transactions</a:t>
            </a:r>
            <a:r>
              <a:rPr lang="en-US" sz="1600" dirty="0" smtClean="0"/>
              <a:t>, such as paying suppliers, processing orders, keeping track of customers, &amp; paying employees. </a:t>
            </a:r>
          </a:p>
          <a:p>
            <a:pPr lvl="1">
              <a:buFont typeface="Courier New" panose="02070309020205020404" pitchFamily="49" charset="0"/>
              <a:buChar char="o"/>
            </a:pPr>
            <a:r>
              <a:rPr lang="en-US" sz="1600" dirty="0" smtClean="0"/>
              <a:t>Provide information that help to </a:t>
            </a:r>
            <a:r>
              <a:rPr lang="en-US" sz="1600" b="1" dirty="0" smtClean="0"/>
              <a:t>run business more efficiently</a:t>
            </a:r>
          </a:p>
          <a:p>
            <a:pPr lvl="1">
              <a:buFont typeface="Courier New" panose="02070309020205020404" pitchFamily="49" charset="0"/>
              <a:buChar char="o"/>
            </a:pPr>
            <a:r>
              <a:rPr lang="en-US" sz="1600" dirty="0" smtClean="0"/>
              <a:t>Help managers and employees to make better decisions. </a:t>
            </a:r>
          </a:p>
          <a:p>
            <a:pPr lvl="1">
              <a:buFont typeface="Courier New" panose="02070309020205020404" pitchFamily="49" charset="0"/>
              <a:buChar char="o"/>
            </a:pPr>
            <a:r>
              <a:rPr lang="en-US" sz="1600" dirty="0" smtClean="0"/>
              <a:t>To know </a:t>
            </a:r>
            <a:r>
              <a:rPr lang="en-US" sz="1600" b="1" dirty="0" smtClean="0"/>
              <a:t>which product is the most popular or who is the most profitable customer</a:t>
            </a:r>
            <a:r>
              <a:rPr lang="en-US" sz="1600" dirty="0" smtClean="0"/>
              <a:t>. </a:t>
            </a:r>
          </a:p>
          <a:p>
            <a:r>
              <a:rPr lang="en-US" sz="2000" b="1" dirty="0" smtClean="0"/>
              <a:t>For large companies</a:t>
            </a:r>
          </a:p>
          <a:p>
            <a:pPr lvl="1">
              <a:buFont typeface="Courier New" panose="02070309020205020404" pitchFamily="49" charset="0"/>
              <a:buChar char="o"/>
            </a:pPr>
            <a:r>
              <a:rPr lang="en-US" sz="1600" dirty="0" smtClean="0"/>
              <a:t>To analyze large quantities of data</a:t>
            </a:r>
          </a:p>
          <a:p>
            <a:pPr lvl="1">
              <a:buFont typeface="Courier New" panose="02070309020205020404" pitchFamily="49" charset="0"/>
              <a:buChar char="o"/>
            </a:pPr>
            <a:r>
              <a:rPr lang="en-US" sz="1600" dirty="0" smtClean="0"/>
              <a:t>To access data from multiple systems.</a:t>
            </a:r>
          </a:p>
          <a:p>
            <a:pPr marL="457200" lvl="1" indent="0">
              <a:buNone/>
            </a:pPr>
            <a:endParaRPr lang="en-US" sz="1600" dirty="0" smtClean="0"/>
          </a:p>
          <a:p>
            <a:r>
              <a:rPr lang="en-US" sz="2000" b="1" dirty="0" smtClean="0"/>
              <a:t>Techniques</a:t>
            </a:r>
          </a:p>
          <a:p>
            <a:pPr marL="800100" lvl="1" indent="-342900">
              <a:buFont typeface="+mj-lt"/>
              <a:buAutoNum type="arabicPeriod"/>
            </a:pPr>
            <a:r>
              <a:rPr lang="en-US" sz="1600" dirty="0" smtClean="0"/>
              <a:t>Data Warehouse &amp; Data Marts</a:t>
            </a:r>
          </a:p>
          <a:p>
            <a:pPr marL="800100" lvl="1" indent="-342900">
              <a:buFont typeface="+mj-lt"/>
              <a:buAutoNum type="arabicPeriod"/>
            </a:pPr>
            <a:r>
              <a:rPr lang="en-US" sz="1600" dirty="0" smtClean="0"/>
              <a:t>Online Analytical Processing (OLAP)</a:t>
            </a:r>
          </a:p>
          <a:p>
            <a:pPr marL="800100" lvl="1" indent="-342900">
              <a:buFont typeface="+mj-lt"/>
              <a:buAutoNum type="arabicPeriod"/>
            </a:pPr>
            <a:r>
              <a:rPr lang="en-US" sz="1600" dirty="0" smtClean="0"/>
              <a:t>Data Mining, Text Mining, Web Mining, Predictive Analysis</a:t>
            </a:r>
          </a:p>
          <a:p>
            <a:pPr marL="800100" lvl="1" indent="-342900">
              <a:buFont typeface="+mj-lt"/>
              <a:buAutoNum type="arabicPeriod"/>
            </a:pPr>
            <a:r>
              <a:rPr lang="en-US" sz="1600" dirty="0" smtClean="0"/>
              <a:t>Database and the Web</a:t>
            </a:r>
            <a:endParaRPr lang="en-US" dirty="0"/>
          </a:p>
        </p:txBody>
      </p:sp>
      <p:sp>
        <p:nvSpPr>
          <p:cNvPr id="3" name="Title 2"/>
          <p:cNvSpPr>
            <a:spLocks noGrp="1"/>
          </p:cNvSpPr>
          <p:nvPr>
            <p:ph type="title"/>
          </p:nvPr>
        </p:nvSpPr>
        <p:spPr>
          <a:xfrm>
            <a:off x="228600" y="381000"/>
            <a:ext cx="8534400" cy="685800"/>
          </a:xfrm>
        </p:spPr>
        <p:txBody>
          <a:bodyPr/>
          <a:lstStyle/>
          <a:p>
            <a:r>
              <a:rPr lang="en-US" sz="2400" dirty="0" smtClean="0"/>
              <a:t>Ways of using Databases to Improve Business Performance</a:t>
            </a:r>
            <a:endParaRPr lang="en-US" sz="2400"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22</a:t>
            </a:fld>
            <a:endParaRPr lang="en-US" dirty="0"/>
          </a:p>
        </p:txBody>
      </p:sp>
    </p:spTree>
    <p:extLst>
      <p:ext uri="{BB962C8B-B14F-4D97-AF65-F5344CB8AC3E}">
        <p14:creationId xmlns:p14="http://schemas.microsoft.com/office/powerpoint/2010/main" val="32986873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228600" y="1524000"/>
            <a:ext cx="8763000" cy="4648200"/>
          </a:xfrm>
        </p:spPr>
        <p:txBody>
          <a:bodyPr/>
          <a:lstStyle/>
          <a:p>
            <a:r>
              <a:rPr lang="en-US" sz="2000" b="1" dirty="0">
                <a:solidFill>
                  <a:srgbClr val="0D0D0D"/>
                </a:solidFill>
              </a:rPr>
              <a:t>Data </a:t>
            </a:r>
            <a:r>
              <a:rPr lang="en-US" sz="2000" b="1" dirty="0" smtClean="0">
                <a:solidFill>
                  <a:srgbClr val="0D0D0D"/>
                </a:solidFill>
              </a:rPr>
              <a:t>warehouse</a:t>
            </a:r>
            <a:endParaRPr lang="en-US" sz="2000" b="1" dirty="0">
              <a:solidFill>
                <a:srgbClr val="0D0D0D"/>
              </a:solidFill>
            </a:endParaRPr>
          </a:p>
          <a:p>
            <a:pPr lvl="1">
              <a:buFont typeface="Courier New" panose="02070309020205020404" pitchFamily="49" charset="0"/>
              <a:buChar char="o"/>
            </a:pPr>
            <a:r>
              <a:rPr lang="en-US" sz="1600" dirty="0" smtClean="0">
                <a:ea typeface="ＭＳ Ｐゴシック" panose="020B0600070205080204" pitchFamily="34" charset="-128"/>
              </a:rPr>
              <a:t>Is a database that stores </a:t>
            </a:r>
            <a:r>
              <a:rPr lang="en-US" sz="1600" dirty="0">
                <a:ea typeface="ＭＳ Ｐゴシック" panose="020B0600070205080204" pitchFamily="34" charset="-128"/>
              </a:rPr>
              <a:t>current and historical data from many core operational transaction </a:t>
            </a:r>
            <a:r>
              <a:rPr lang="en-US" sz="1600" dirty="0" smtClean="0">
                <a:ea typeface="ＭＳ Ｐゴシック" panose="020B0600070205080204" pitchFamily="34" charset="-128"/>
              </a:rPr>
              <a:t>systems, such as sales data, customer data, manufacturer information. </a:t>
            </a:r>
            <a:endParaRPr lang="en-US" sz="1600" dirty="0">
              <a:ea typeface="ＭＳ Ｐゴシック" panose="020B0600070205080204" pitchFamily="34" charset="-128"/>
            </a:endParaRPr>
          </a:p>
          <a:p>
            <a:pPr lvl="1">
              <a:buFont typeface="Courier New" panose="02070309020205020404" pitchFamily="49" charset="0"/>
              <a:buChar char="o"/>
            </a:pPr>
            <a:r>
              <a:rPr lang="en-US" sz="1600" dirty="0" smtClean="0">
                <a:ea typeface="ＭＳ Ｐゴシック" panose="020B0600070205080204" pitchFamily="34" charset="-128"/>
              </a:rPr>
              <a:t>It consolidates </a:t>
            </a:r>
            <a:r>
              <a:rPr lang="en-US" sz="1600" dirty="0">
                <a:ea typeface="ＭＳ Ｐゴシック" panose="020B0600070205080204" pitchFamily="34" charset="-128"/>
              </a:rPr>
              <a:t>and standardizes information </a:t>
            </a:r>
            <a:r>
              <a:rPr lang="en-US" sz="1600" dirty="0" smtClean="0">
                <a:ea typeface="ＭＳ Ｐゴシック" panose="020B0600070205080204" pitchFamily="34" charset="-128"/>
              </a:rPr>
              <a:t>from different operational databases so that information can be used across enterprise. </a:t>
            </a:r>
            <a:endParaRPr lang="en-US" sz="1600" dirty="0">
              <a:ea typeface="ＭＳ Ｐゴシック" panose="020B0600070205080204" pitchFamily="34" charset="-128"/>
            </a:endParaRPr>
          </a:p>
          <a:p>
            <a:pPr lvl="1">
              <a:buFont typeface="Courier New" panose="02070309020205020404" pitchFamily="49" charset="0"/>
              <a:buChar char="o"/>
            </a:pPr>
            <a:r>
              <a:rPr lang="en-US" sz="1600" dirty="0">
                <a:ea typeface="ＭＳ Ｐゴシック" panose="020B0600070205080204" pitchFamily="34" charset="-128"/>
              </a:rPr>
              <a:t>Data warehouse system will provide query, analysis, and reporting </a:t>
            </a:r>
            <a:r>
              <a:rPr lang="en-US" sz="1600" dirty="0" smtClean="0">
                <a:ea typeface="ＭＳ Ｐゴシック" panose="020B0600070205080204" pitchFamily="34" charset="-128"/>
              </a:rPr>
              <a:t>tools.</a:t>
            </a:r>
          </a:p>
          <a:p>
            <a:pPr marL="457200" lvl="1" indent="0">
              <a:buNone/>
            </a:pPr>
            <a:endParaRPr lang="en-US" sz="1600" dirty="0">
              <a:ea typeface="ＭＳ Ｐゴシック" panose="020B0600070205080204" pitchFamily="34" charset="-128"/>
            </a:endParaRPr>
          </a:p>
          <a:p>
            <a:r>
              <a:rPr lang="en-US" sz="2000" b="1" dirty="0">
                <a:solidFill>
                  <a:srgbClr val="0D0D0D"/>
                </a:solidFill>
              </a:rPr>
              <a:t>Data marts: </a:t>
            </a:r>
          </a:p>
          <a:p>
            <a:pPr lvl="1">
              <a:buFont typeface="Courier New" panose="02070309020205020404" pitchFamily="49" charset="0"/>
              <a:buChar char="o"/>
            </a:pPr>
            <a:r>
              <a:rPr lang="en-US" sz="1600" dirty="0" smtClean="0">
                <a:ea typeface="ＭＳ Ｐゴシック" panose="020B0600070205080204" pitchFamily="34" charset="-128"/>
              </a:rPr>
              <a:t>A subset </a:t>
            </a:r>
            <a:r>
              <a:rPr lang="en-US" sz="1600" dirty="0">
                <a:ea typeface="ＭＳ Ｐゴシック" panose="020B0600070205080204" pitchFamily="34" charset="-128"/>
              </a:rPr>
              <a:t>of data warehouse</a:t>
            </a:r>
          </a:p>
          <a:p>
            <a:pPr lvl="1">
              <a:buFont typeface="Courier New" panose="02070309020205020404" pitchFamily="49" charset="0"/>
              <a:buChar char="o"/>
            </a:pPr>
            <a:r>
              <a:rPr lang="en-US" sz="1600" dirty="0">
                <a:ea typeface="ＭＳ Ｐゴシック" panose="020B0600070205080204" pitchFamily="34" charset="-128"/>
              </a:rPr>
              <a:t>Summarized or highly focused portion of firm’s data </a:t>
            </a:r>
            <a:r>
              <a:rPr lang="en-US" sz="1600" dirty="0" smtClean="0">
                <a:ea typeface="ＭＳ Ｐゴシック" panose="020B0600070205080204" pitchFamily="34" charset="-128"/>
              </a:rPr>
              <a:t>is placed in a separate database for a specific </a:t>
            </a:r>
            <a:r>
              <a:rPr lang="en-US" sz="1600" dirty="0">
                <a:ea typeface="ＭＳ Ｐゴシック" panose="020B0600070205080204" pitchFamily="34" charset="-128"/>
              </a:rPr>
              <a:t>population of </a:t>
            </a:r>
            <a:r>
              <a:rPr lang="en-US" sz="1600" dirty="0" smtClean="0">
                <a:ea typeface="ＭＳ Ｐゴシック" panose="020B0600070205080204" pitchFamily="34" charset="-128"/>
              </a:rPr>
              <a:t>users.</a:t>
            </a:r>
            <a:endParaRPr lang="en-US" sz="1600" dirty="0">
              <a:ea typeface="ＭＳ Ｐゴシック" panose="020B0600070205080204" pitchFamily="34" charset="-128"/>
            </a:endParaRPr>
          </a:p>
          <a:p>
            <a:pPr lvl="1">
              <a:buFont typeface="Courier New" panose="02070309020205020404" pitchFamily="49" charset="0"/>
              <a:buChar char="o"/>
            </a:pPr>
            <a:r>
              <a:rPr lang="en-US" sz="1600" dirty="0">
                <a:ea typeface="ＭＳ Ｐゴシック" panose="020B0600070205080204" pitchFamily="34" charset="-128"/>
              </a:rPr>
              <a:t>Typically focuses on single subject or line of </a:t>
            </a:r>
            <a:r>
              <a:rPr lang="en-US" sz="1600" dirty="0" smtClean="0">
                <a:ea typeface="ＭＳ Ｐゴシック" panose="020B0600070205080204" pitchFamily="34" charset="-128"/>
              </a:rPr>
              <a:t>business. </a:t>
            </a:r>
          </a:p>
          <a:p>
            <a:pPr lvl="1">
              <a:buFont typeface="Courier New" panose="02070309020205020404" pitchFamily="49" charset="0"/>
              <a:buChar char="o"/>
            </a:pPr>
            <a:r>
              <a:rPr lang="en-US" sz="1600" dirty="0" smtClean="0">
                <a:ea typeface="ＭＳ Ｐゴシック" panose="020B0600070205080204" pitchFamily="34" charset="-128"/>
              </a:rPr>
              <a:t>e.g., developing marketing and sales data marts to deal with customer information. </a:t>
            </a:r>
          </a:p>
        </p:txBody>
      </p:sp>
      <p:sp>
        <p:nvSpPr>
          <p:cNvPr id="3" name="Title 2"/>
          <p:cNvSpPr>
            <a:spLocks noGrp="1"/>
          </p:cNvSpPr>
          <p:nvPr>
            <p:ph type="title"/>
          </p:nvPr>
        </p:nvSpPr>
        <p:spPr/>
        <p:txBody>
          <a:bodyPr/>
          <a:lstStyle/>
          <a:p>
            <a:r>
              <a:rPr lang="en-US" dirty="0" smtClean="0"/>
              <a:t>Data Warehouse and Data Marts</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23</a:t>
            </a:fld>
            <a:endParaRPr lang="en-US" dirty="0"/>
          </a:p>
        </p:txBody>
      </p:sp>
    </p:spTree>
    <p:extLst>
      <p:ext uri="{BB962C8B-B14F-4D97-AF65-F5344CB8AC3E}">
        <p14:creationId xmlns:p14="http://schemas.microsoft.com/office/powerpoint/2010/main" val="1774205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Data Warehouse: Components</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24</a:t>
            </a:fld>
            <a:endParaRPr lang="en-US" dirty="0"/>
          </a:p>
        </p:txBody>
      </p:sp>
      <p:pic>
        <p:nvPicPr>
          <p:cNvPr id="5" name="Picture Placeholder 12" descr="Fig-6-04.png"/>
          <p:cNvPicPr>
            <a:picLocks noGrp="1" noChangeAspect="1"/>
          </p:cNvPicPr>
          <p:nvPr>
            <p:ph sz="quarter" idx="12"/>
          </p:nvPr>
        </p:nvPicPr>
        <p:blipFill>
          <a:blip r:embed="rId2"/>
          <a:stretch>
            <a:fillRect/>
          </a:stretch>
        </p:blipFill>
        <p:spPr>
          <a:xfrm>
            <a:off x="1262944" y="1447800"/>
            <a:ext cx="6128456" cy="3610218"/>
          </a:xfrm>
        </p:spPr>
      </p:pic>
      <p:sp>
        <p:nvSpPr>
          <p:cNvPr id="6" name="Text Placeholder 4"/>
          <p:cNvSpPr txBox="1">
            <a:spLocks/>
          </p:cNvSpPr>
          <p:nvPr/>
        </p:nvSpPr>
        <p:spPr>
          <a:xfrm>
            <a:off x="381000" y="5181600"/>
            <a:ext cx="8305800" cy="9906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smtClean="0">
                <a:latin typeface="Candara" panose="020E0502030303020204" pitchFamily="34" charset="0"/>
              </a:rPr>
              <a:t>The data warehouse extracts current and historical data from multiple operational systems inside the organization. These data are combined with data from external sources and reorganized into a central database designed for management reporting and analysis. The information directory provides users with information about the data available in the warehouse.</a:t>
            </a:r>
          </a:p>
        </p:txBody>
      </p:sp>
    </p:spTree>
    <p:extLst>
      <p:ext uri="{BB962C8B-B14F-4D97-AF65-F5344CB8AC3E}">
        <p14:creationId xmlns:p14="http://schemas.microsoft.com/office/powerpoint/2010/main" val="29710673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pPr marL="514350" indent="-457200">
              <a:spcBef>
                <a:spcPts val="600"/>
              </a:spcBef>
            </a:pPr>
            <a:r>
              <a:rPr lang="en-US" sz="1800" dirty="0">
                <a:ea typeface="ＭＳ Ｐゴシック" panose="020B0600070205080204" pitchFamily="34" charset="-128"/>
              </a:rPr>
              <a:t>Supports multidimensional data </a:t>
            </a:r>
            <a:r>
              <a:rPr lang="en-US" sz="1800" dirty="0" smtClean="0">
                <a:ea typeface="ＭＳ Ｐゴシック" panose="020B0600070205080204" pitchFamily="34" charset="-128"/>
              </a:rPr>
              <a:t>analysis</a:t>
            </a:r>
          </a:p>
          <a:p>
            <a:pPr marL="514350" indent="-457200">
              <a:spcBef>
                <a:spcPts val="600"/>
              </a:spcBef>
            </a:pPr>
            <a:r>
              <a:rPr lang="en-US" sz="1800" dirty="0" smtClean="0">
                <a:ea typeface="ＭＳ Ｐゴシック" panose="020B0600070205080204" pitchFamily="34" charset="-128"/>
              </a:rPr>
              <a:t>Viewing </a:t>
            </a:r>
            <a:r>
              <a:rPr lang="en-US" sz="1800" dirty="0">
                <a:ea typeface="ＭＳ Ｐゴシック" panose="020B0600070205080204" pitchFamily="34" charset="-128"/>
              </a:rPr>
              <a:t>data using multiple </a:t>
            </a:r>
            <a:r>
              <a:rPr lang="en-US" sz="1800" dirty="0" smtClean="0">
                <a:ea typeface="ＭＳ Ｐゴシック" panose="020B0600070205080204" pitchFamily="34" charset="-128"/>
              </a:rPr>
              <a:t>dimensions</a:t>
            </a:r>
          </a:p>
          <a:p>
            <a:pPr marL="514350" indent="-457200">
              <a:spcBef>
                <a:spcPts val="600"/>
              </a:spcBef>
            </a:pPr>
            <a:r>
              <a:rPr lang="en-US" sz="1800" dirty="0" smtClean="0">
                <a:ea typeface="ＭＳ Ｐゴシック" panose="020B0600070205080204" pitchFamily="34" charset="-128"/>
              </a:rPr>
              <a:t>Each </a:t>
            </a:r>
            <a:r>
              <a:rPr lang="en-US" sz="1800" dirty="0">
                <a:ea typeface="ＭＳ Ｐゴシック" panose="020B0600070205080204" pitchFamily="34" charset="-128"/>
              </a:rPr>
              <a:t>aspect of information (product, pricing, cost, region, time period) is different </a:t>
            </a:r>
            <a:r>
              <a:rPr lang="en-US" sz="1800" dirty="0" smtClean="0">
                <a:ea typeface="ＭＳ Ｐゴシック" panose="020B0600070205080204" pitchFamily="34" charset="-128"/>
              </a:rPr>
              <a:t>dimension</a:t>
            </a:r>
          </a:p>
          <a:p>
            <a:pPr lvl="1">
              <a:spcBef>
                <a:spcPts val="600"/>
              </a:spcBef>
              <a:buFont typeface="Courier New" panose="02070309020205020404" pitchFamily="49" charset="0"/>
              <a:buChar char="o"/>
            </a:pPr>
            <a:r>
              <a:rPr lang="en-US" sz="1400" dirty="0">
                <a:ea typeface="ＭＳ Ｐゴシック" panose="020B0600070205080204" pitchFamily="34" charset="-128"/>
              </a:rPr>
              <a:t>e</a:t>
            </a:r>
            <a:r>
              <a:rPr lang="en-US" sz="1400" dirty="0" smtClean="0">
                <a:ea typeface="ＭＳ Ｐゴシック" panose="020B0600070205080204" pitchFamily="34" charset="-128"/>
              </a:rPr>
              <a:t>.g</a:t>
            </a:r>
            <a:r>
              <a:rPr lang="en-US" sz="1400" dirty="0">
                <a:ea typeface="ＭＳ Ｐゴシック" panose="020B0600070205080204" pitchFamily="34" charset="-128"/>
              </a:rPr>
              <a:t>., how many washers sold in the East in June compared with other </a:t>
            </a:r>
            <a:r>
              <a:rPr lang="en-US" sz="1400" dirty="0" smtClean="0">
                <a:ea typeface="ＭＳ Ｐゴシック" panose="020B0600070205080204" pitchFamily="34" charset="-128"/>
              </a:rPr>
              <a:t>regions?</a:t>
            </a:r>
          </a:p>
          <a:p>
            <a:pPr marL="514350" indent="-457200">
              <a:spcBef>
                <a:spcPts val="600"/>
              </a:spcBef>
            </a:pPr>
            <a:r>
              <a:rPr lang="en-US" sz="1800" dirty="0" smtClean="0">
                <a:ea typeface="ＭＳ Ｐゴシック" panose="020B0600070205080204" pitchFamily="34" charset="-128"/>
              </a:rPr>
              <a:t>OLAP </a:t>
            </a:r>
            <a:r>
              <a:rPr lang="en-US" sz="1800" dirty="0">
                <a:ea typeface="ＭＳ Ｐゴシック" panose="020B0600070205080204" pitchFamily="34" charset="-128"/>
              </a:rPr>
              <a:t>enables rapid, online answers to ad hoc queries</a:t>
            </a:r>
          </a:p>
          <a:p>
            <a:pPr marL="0" indent="0">
              <a:buNone/>
            </a:pPr>
            <a:endParaRPr lang="en-US" dirty="0"/>
          </a:p>
        </p:txBody>
      </p:sp>
      <p:sp>
        <p:nvSpPr>
          <p:cNvPr id="3" name="Title 2"/>
          <p:cNvSpPr>
            <a:spLocks noGrp="1"/>
          </p:cNvSpPr>
          <p:nvPr>
            <p:ph type="title"/>
          </p:nvPr>
        </p:nvSpPr>
        <p:spPr/>
        <p:txBody>
          <a:bodyPr/>
          <a:lstStyle/>
          <a:p>
            <a:r>
              <a:rPr lang="en-US" dirty="0" smtClean="0"/>
              <a:t>OLAP (Online Analytical Processing)</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25</a:t>
            </a:fld>
            <a:endParaRPr lang="en-US" dirty="0"/>
          </a:p>
        </p:txBody>
      </p:sp>
      <p:pic>
        <p:nvPicPr>
          <p:cNvPr id="5" name="Picture Placeholder 12" descr="Fig-6-04.png"/>
          <p:cNvPicPr>
            <a:picLocks noChangeAspect="1"/>
          </p:cNvPicPr>
          <p:nvPr/>
        </p:nvPicPr>
        <p:blipFill>
          <a:blip r:embed="rId2"/>
          <a:stretch>
            <a:fillRect/>
          </a:stretch>
        </p:blipFill>
        <p:spPr>
          <a:xfrm>
            <a:off x="5410200" y="3492374"/>
            <a:ext cx="3588774" cy="2687200"/>
          </a:xfrm>
          <a:prstGeom prst="rect">
            <a:avLst/>
          </a:prstGeom>
        </p:spPr>
      </p:pic>
      <p:sp>
        <p:nvSpPr>
          <p:cNvPr id="6" name="Text Placeholder 4"/>
          <p:cNvSpPr txBox="1">
            <a:spLocks/>
          </p:cNvSpPr>
          <p:nvPr/>
        </p:nvSpPr>
        <p:spPr>
          <a:xfrm>
            <a:off x="255639" y="4884174"/>
            <a:ext cx="4876800" cy="12954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smtClean="0">
                <a:latin typeface="Candara" panose="020E0502030303020204" pitchFamily="34" charset="0"/>
              </a:rPr>
              <a:t>The view that is showing is product versus region. If you rotate the cube 90 degrees, the face that will show is </a:t>
            </a:r>
            <a:r>
              <a:rPr lang="en-US" sz="1400" b="1" dirty="0" smtClean="0">
                <a:latin typeface="Candara" panose="020E0502030303020204" pitchFamily="34" charset="0"/>
              </a:rPr>
              <a:t>product versus actual and projected sales</a:t>
            </a:r>
            <a:r>
              <a:rPr lang="en-US" sz="1400" dirty="0" smtClean="0">
                <a:latin typeface="Candara" panose="020E0502030303020204" pitchFamily="34" charset="0"/>
              </a:rPr>
              <a:t>. If you rotate the cube 90 degrees again, you will see </a:t>
            </a:r>
            <a:r>
              <a:rPr lang="en-US" sz="1400" b="1" dirty="0" smtClean="0">
                <a:latin typeface="Candara" panose="020E0502030303020204" pitchFamily="34" charset="0"/>
              </a:rPr>
              <a:t>region versus actual and projected sales</a:t>
            </a:r>
            <a:r>
              <a:rPr lang="en-US" sz="1400" dirty="0" smtClean="0">
                <a:latin typeface="Candara" panose="020E0502030303020204" pitchFamily="34" charset="0"/>
              </a:rPr>
              <a:t>. Other views are possible.</a:t>
            </a:r>
          </a:p>
        </p:txBody>
      </p:sp>
    </p:spTree>
    <p:extLst>
      <p:ext uri="{BB962C8B-B14F-4D97-AF65-F5344CB8AC3E}">
        <p14:creationId xmlns:p14="http://schemas.microsoft.com/office/powerpoint/2010/main" val="40389617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pPr>
              <a:spcAft>
                <a:spcPts val="400"/>
              </a:spcAft>
              <a:buFont typeface="Arial" panose="020B0604020202020204" pitchFamily="34" charset="0"/>
              <a:buChar char="•"/>
            </a:pPr>
            <a:r>
              <a:rPr lang="en-US" sz="1800" dirty="0">
                <a:ea typeface="ＭＳ Ｐゴシック" panose="020B0600070205080204" pitchFamily="34" charset="-128"/>
              </a:rPr>
              <a:t>More discovery driven than OLAP</a:t>
            </a:r>
          </a:p>
          <a:p>
            <a:pPr>
              <a:spcAft>
                <a:spcPts val="400"/>
              </a:spcAft>
              <a:buFont typeface="Arial" panose="020B0604020202020204" pitchFamily="34" charset="0"/>
              <a:buChar char="•"/>
            </a:pPr>
            <a:r>
              <a:rPr lang="en-US" sz="1800" b="1" dirty="0">
                <a:ea typeface="ＭＳ Ｐゴシック" panose="020B0600070205080204" pitchFamily="34" charset="-128"/>
              </a:rPr>
              <a:t>Finds hidden patterns</a:t>
            </a:r>
            <a:r>
              <a:rPr lang="en-US" sz="1800" dirty="0">
                <a:ea typeface="ＭＳ Ｐゴシック" panose="020B0600070205080204" pitchFamily="34" charset="-128"/>
              </a:rPr>
              <a:t>, relationships in large databases and </a:t>
            </a:r>
            <a:r>
              <a:rPr lang="en-US" sz="1800" b="1" dirty="0">
                <a:ea typeface="ＭＳ Ｐゴシック" panose="020B0600070205080204" pitchFamily="34" charset="-128"/>
              </a:rPr>
              <a:t>infers rules to predict future </a:t>
            </a:r>
            <a:r>
              <a:rPr lang="en-US" sz="1800" b="1" dirty="0" smtClean="0">
                <a:ea typeface="ＭＳ Ｐゴシック" panose="020B0600070205080204" pitchFamily="34" charset="-128"/>
              </a:rPr>
              <a:t>behavior.</a:t>
            </a:r>
            <a:endParaRPr lang="en-US" sz="1800" b="1" dirty="0">
              <a:ea typeface="ＭＳ Ｐゴシック" panose="020B0600070205080204" pitchFamily="34" charset="-128"/>
            </a:endParaRPr>
          </a:p>
          <a:p>
            <a:pPr lvl="1">
              <a:spcAft>
                <a:spcPts val="400"/>
              </a:spcAft>
              <a:buFont typeface="Courier New" panose="02070309020205020404" pitchFamily="49" charset="0"/>
              <a:buChar char="o"/>
            </a:pPr>
            <a:r>
              <a:rPr lang="en-US" sz="1600" dirty="0" smtClean="0">
                <a:ea typeface="ＭＳ Ｐゴシック" panose="020B0600070205080204" pitchFamily="34" charset="-128"/>
              </a:rPr>
              <a:t>e.g</a:t>
            </a:r>
            <a:r>
              <a:rPr lang="en-US" sz="1600" dirty="0">
                <a:ea typeface="ＭＳ Ｐゴシック" panose="020B0600070205080204" pitchFamily="34" charset="-128"/>
              </a:rPr>
              <a:t>., Finding patterns in customer data for one-to-one marketing campaigns or to identify profitable customers.</a:t>
            </a:r>
          </a:p>
          <a:p>
            <a:pPr>
              <a:spcAft>
                <a:spcPts val="400"/>
              </a:spcAft>
              <a:buFont typeface="Arial" panose="020B0604020202020204" pitchFamily="34" charset="0"/>
              <a:buChar char="•"/>
            </a:pPr>
            <a:r>
              <a:rPr lang="en-US" sz="1800" b="1" dirty="0">
                <a:ea typeface="ＭＳ Ｐゴシック" panose="020B0600070205080204" pitchFamily="34" charset="-128"/>
              </a:rPr>
              <a:t>Types of information</a:t>
            </a:r>
            <a:r>
              <a:rPr lang="en-US" sz="1800" dirty="0">
                <a:ea typeface="ＭＳ Ｐゴシック" panose="020B0600070205080204" pitchFamily="34" charset="-128"/>
              </a:rPr>
              <a:t> obtainable from data mining</a:t>
            </a:r>
          </a:p>
          <a:p>
            <a:pPr lvl="1">
              <a:buFont typeface="Courier New" panose="02070309020205020404" pitchFamily="49" charset="0"/>
              <a:buChar char="o"/>
            </a:pPr>
            <a:r>
              <a:rPr lang="en-US" sz="1600" b="1" dirty="0" smtClean="0">
                <a:ea typeface="ＭＳ Ｐゴシック" panose="020B0600070205080204" pitchFamily="34" charset="-128"/>
              </a:rPr>
              <a:t>Associations</a:t>
            </a:r>
            <a:r>
              <a:rPr lang="en-US" sz="1600" dirty="0" smtClean="0">
                <a:ea typeface="ＭＳ Ｐゴシック" panose="020B0600070205080204" pitchFamily="34" charset="-128"/>
              </a:rPr>
              <a:t>, occurrence linked to a single event, e.g., corn chips and cola drink.</a:t>
            </a:r>
            <a:endParaRPr lang="en-US" sz="1600" dirty="0">
              <a:ea typeface="ＭＳ Ｐゴシック" panose="020B0600070205080204" pitchFamily="34" charset="-128"/>
            </a:endParaRPr>
          </a:p>
          <a:p>
            <a:pPr lvl="1">
              <a:buFont typeface="Courier New" panose="02070309020205020404" pitchFamily="49" charset="0"/>
              <a:buChar char="o"/>
            </a:pPr>
            <a:r>
              <a:rPr lang="en-US" sz="1600" b="1" dirty="0" smtClean="0">
                <a:ea typeface="ＭＳ Ｐゴシック" panose="020B0600070205080204" pitchFamily="34" charset="-128"/>
              </a:rPr>
              <a:t>Sequences</a:t>
            </a:r>
            <a:r>
              <a:rPr lang="en-US" sz="1600" dirty="0" smtClean="0">
                <a:ea typeface="ＭＳ Ｐゴシック" panose="020B0600070205080204" pitchFamily="34" charset="-128"/>
              </a:rPr>
              <a:t>, events linked over time, e.g., new house and refrigerator, oven.</a:t>
            </a:r>
            <a:endParaRPr lang="en-US" sz="1600" dirty="0">
              <a:ea typeface="ＭＳ Ｐゴシック" panose="020B0600070205080204" pitchFamily="34" charset="-128"/>
            </a:endParaRPr>
          </a:p>
          <a:p>
            <a:pPr lvl="1">
              <a:buFont typeface="Courier New" panose="02070309020205020404" pitchFamily="49" charset="0"/>
              <a:buChar char="o"/>
            </a:pPr>
            <a:r>
              <a:rPr lang="en-US" sz="1600" b="1" dirty="0" smtClean="0">
                <a:ea typeface="ＭＳ Ｐゴシック" panose="020B0600070205080204" pitchFamily="34" charset="-128"/>
              </a:rPr>
              <a:t>Classification</a:t>
            </a:r>
            <a:r>
              <a:rPr lang="en-US" sz="1600" dirty="0" smtClean="0">
                <a:ea typeface="ＭＳ Ｐゴシック" panose="020B0600070205080204" pitchFamily="34" charset="-128"/>
              </a:rPr>
              <a:t>, recognizes patterns that describe the group to which item belongs, e.g., losing/retaining of existing customers (telephone or credit card).</a:t>
            </a:r>
            <a:endParaRPr lang="en-US" sz="1600" dirty="0">
              <a:ea typeface="ＭＳ Ｐゴシック" panose="020B0600070205080204" pitchFamily="34" charset="-128"/>
            </a:endParaRPr>
          </a:p>
          <a:p>
            <a:pPr lvl="1">
              <a:buFont typeface="Courier New" panose="02070309020205020404" pitchFamily="49" charset="0"/>
              <a:buChar char="o"/>
            </a:pPr>
            <a:r>
              <a:rPr lang="en-US" sz="1600" b="1" dirty="0" smtClean="0">
                <a:ea typeface="ＭＳ Ｐゴシック" panose="020B0600070205080204" pitchFamily="34" charset="-128"/>
              </a:rPr>
              <a:t>Clustering,</a:t>
            </a:r>
            <a:r>
              <a:rPr lang="en-US" sz="1600" dirty="0" smtClean="0">
                <a:ea typeface="ＭＳ Ｐゴシック" panose="020B0600070205080204" pitchFamily="34" charset="-128"/>
              </a:rPr>
              <a:t> similar to classification when no groups have yet been defined; finds groupings within data, e.g., partitioning a database based on demographics &amp; types of invest or purchase. </a:t>
            </a:r>
            <a:endParaRPr lang="en-US" sz="1600" dirty="0">
              <a:ea typeface="ＭＳ Ｐゴシック" panose="020B0600070205080204" pitchFamily="34" charset="-128"/>
            </a:endParaRPr>
          </a:p>
          <a:p>
            <a:pPr lvl="1">
              <a:buFont typeface="Courier New" panose="02070309020205020404" pitchFamily="49" charset="0"/>
              <a:buChar char="o"/>
            </a:pPr>
            <a:r>
              <a:rPr lang="en-US" sz="1600" b="1" dirty="0" smtClean="0">
                <a:ea typeface="ＭＳ Ｐゴシック" panose="020B0600070205080204" pitchFamily="34" charset="-128"/>
              </a:rPr>
              <a:t>Forecasting</a:t>
            </a:r>
            <a:r>
              <a:rPr lang="en-US" sz="1600" dirty="0" smtClean="0">
                <a:ea typeface="ＭＳ Ｐゴシック" panose="020B0600070205080204" pitchFamily="34" charset="-128"/>
              </a:rPr>
              <a:t>, uses series of existing values to forecast what other values will be, e.g., estimate the future value of continuous variables, such as sales figures. </a:t>
            </a:r>
            <a:endParaRPr lang="en-US" sz="1600" dirty="0">
              <a:ea typeface="ＭＳ Ｐゴシック" panose="020B0600070205080204" pitchFamily="34" charset="-128"/>
            </a:endParaRPr>
          </a:p>
          <a:p>
            <a:endParaRPr lang="en-US" dirty="0"/>
          </a:p>
        </p:txBody>
      </p:sp>
      <p:sp>
        <p:nvSpPr>
          <p:cNvPr id="3" name="Title 2"/>
          <p:cNvSpPr>
            <a:spLocks noGrp="1"/>
          </p:cNvSpPr>
          <p:nvPr>
            <p:ph type="title"/>
          </p:nvPr>
        </p:nvSpPr>
        <p:spPr/>
        <p:txBody>
          <a:bodyPr/>
          <a:lstStyle/>
          <a:p>
            <a:r>
              <a:rPr lang="en-US" dirty="0" smtClean="0"/>
              <a:t>Data Mining</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26</a:t>
            </a:fld>
            <a:endParaRPr lang="en-US" dirty="0"/>
          </a:p>
        </p:txBody>
      </p:sp>
    </p:spTree>
    <p:extLst>
      <p:ext uri="{BB962C8B-B14F-4D97-AF65-F5344CB8AC3E}">
        <p14:creationId xmlns:p14="http://schemas.microsoft.com/office/powerpoint/2010/main" val="24673622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228600" y="1447800"/>
            <a:ext cx="8763000" cy="4724400"/>
          </a:xfrm>
        </p:spPr>
        <p:txBody>
          <a:bodyPr/>
          <a:lstStyle/>
          <a:p>
            <a:pPr>
              <a:spcAft>
                <a:spcPts val="200"/>
              </a:spcAft>
              <a:buFont typeface="+mj-lt"/>
              <a:buAutoNum type="arabicPeriod"/>
            </a:pPr>
            <a:r>
              <a:rPr lang="en-US" sz="1800" b="1" dirty="0">
                <a:solidFill>
                  <a:srgbClr val="0D0D0D"/>
                </a:solidFill>
              </a:rPr>
              <a:t>Predictive analysis</a:t>
            </a:r>
            <a:r>
              <a:rPr lang="en-US" sz="1800" dirty="0">
                <a:solidFill>
                  <a:srgbClr val="0D0D0D"/>
                </a:solidFill>
              </a:rPr>
              <a:t> </a:t>
            </a:r>
          </a:p>
          <a:p>
            <a:pPr lvl="1">
              <a:spcAft>
                <a:spcPts val="200"/>
              </a:spcAft>
              <a:buFont typeface="Courier New" panose="02070309020205020404" pitchFamily="49" charset="0"/>
              <a:buChar char="o"/>
            </a:pPr>
            <a:r>
              <a:rPr lang="en-US" sz="1600" dirty="0">
                <a:ea typeface="ＭＳ Ｐゴシック" panose="020B0600070205080204" pitchFamily="34" charset="-128"/>
              </a:rPr>
              <a:t>Uses data mining techniques, historical data, and assumptions about future conditions to </a:t>
            </a:r>
            <a:r>
              <a:rPr lang="en-US" sz="1600" b="1" dirty="0">
                <a:ea typeface="ＭＳ Ｐゴシック" panose="020B0600070205080204" pitchFamily="34" charset="-128"/>
              </a:rPr>
              <a:t>predict outcomes of </a:t>
            </a:r>
            <a:r>
              <a:rPr lang="en-US" sz="1600" b="1" dirty="0" smtClean="0">
                <a:ea typeface="ＭＳ Ｐゴシック" panose="020B0600070205080204" pitchFamily="34" charset="-128"/>
              </a:rPr>
              <a:t>events</a:t>
            </a:r>
            <a:r>
              <a:rPr lang="en-US" sz="1600" dirty="0" smtClean="0">
                <a:ea typeface="ＭＳ Ｐゴシック" panose="020B0600070205080204" pitchFamily="34" charset="-128"/>
              </a:rPr>
              <a:t>, e.g</a:t>
            </a:r>
            <a:r>
              <a:rPr lang="en-US" sz="1600" dirty="0">
                <a:ea typeface="ＭＳ Ｐゴシック" panose="020B0600070205080204" pitchFamily="34" charset="-128"/>
              </a:rPr>
              <a:t>., </a:t>
            </a:r>
            <a:r>
              <a:rPr lang="en-US" sz="1600" b="1" dirty="0" smtClean="0">
                <a:ea typeface="ＭＳ Ｐゴシック" panose="020B0600070205080204" pitchFamily="34" charset="-128"/>
              </a:rPr>
              <a:t>probability a customer will respond to an offer.</a:t>
            </a:r>
          </a:p>
          <a:p>
            <a:pPr marL="457200" lvl="1" indent="0">
              <a:spcAft>
                <a:spcPts val="200"/>
              </a:spcAft>
              <a:buNone/>
            </a:pPr>
            <a:endParaRPr lang="en-US" sz="1800" b="1" dirty="0">
              <a:ea typeface="ＭＳ Ｐゴシック" panose="020B0600070205080204" pitchFamily="34" charset="-128"/>
            </a:endParaRPr>
          </a:p>
          <a:p>
            <a:pPr>
              <a:spcAft>
                <a:spcPts val="200"/>
              </a:spcAft>
              <a:buFont typeface="+mj-lt"/>
              <a:buAutoNum type="arabicPeriod"/>
            </a:pPr>
            <a:r>
              <a:rPr lang="en-US" sz="1800" b="1" dirty="0">
                <a:solidFill>
                  <a:srgbClr val="0D0D0D"/>
                </a:solidFill>
              </a:rPr>
              <a:t>Text mining</a:t>
            </a:r>
          </a:p>
          <a:p>
            <a:pPr lvl="1">
              <a:buFont typeface="Courier New" panose="02070309020205020404" pitchFamily="49" charset="0"/>
              <a:buChar char="o"/>
            </a:pPr>
            <a:r>
              <a:rPr lang="en-US" sz="1600" dirty="0">
                <a:ea typeface="ＭＳ Ｐゴシック" panose="020B0600070205080204" pitchFamily="34" charset="-128"/>
              </a:rPr>
              <a:t>Extracts key elements from large unstructured data </a:t>
            </a:r>
            <a:r>
              <a:rPr lang="en-US" sz="1600" dirty="0" smtClean="0">
                <a:ea typeface="ＭＳ Ｐゴシック" panose="020B0600070205080204" pitchFamily="34" charset="-128"/>
              </a:rPr>
              <a:t>sets, discover patterns &amp; relationships.  </a:t>
            </a:r>
            <a:r>
              <a:rPr lang="en-US" sz="1600" dirty="0">
                <a:ea typeface="ＭＳ Ｐゴシック" panose="020B0600070205080204" pitchFamily="34" charset="-128"/>
              </a:rPr>
              <a:t>(e.g., </a:t>
            </a:r>
            <a:r>
              <a:rPr lang="en-US" sz="1600" dirty="0" smtClean="0">
                <a:ea typeface="ＭＳ Ｐゴシック" panose="020B0600070205080204" pitchFamily="34" charset="-128"/>
              </a:rPr>
              <a:t>analyze transcripts of calls of customer service centers).</a:t>
            </a:r>
          </a:p>
          <a:p>
            <a:pPr marL="457200" lvl="1" indent="0">
              <a:buNone/>
            </a:pPr>
            <a:endParaRPr lang="en-US" sz="1600" dirty="0">
              <a:ea typeface="ＭＳ Ｐゴシック" panose="020B0600070205080204" pitchFamily="34" charset="-128"/>
            </a:endParaRPr>
          </a:p>
          <a:p>
            <a:pPr>
              <a:buFont typeface="+mj-lt"/>
              <a:buAutoNum type="arabicPeriod"/>
            </a:pPr>
            <a:r>
              <a:rPr lang="en-US" sz="1800" b="1" dirty="0">
                <a:solidFill>
                  <a:srgbClr val="0D0D0D"/>
                </a:solidFill>
              </a:rPr>
              <a:t>Web mining</a:t>
            </a:r>
          </a:p>
          <a:p>
            <a:pPr lvl="1">
              <a:buFont typeface="Courier New" panose="02070309020205020404" pitchFamily="49" charset="0"/>
              <a:buChar char="o"/>
            </a:pPr>
            <a:r>
              <a:rPr lang="en-US" sz="1600" dirty="0">
                <a:ea typeface="ＭＳ Ｐゴシック" panose="020B0600070205080204" pitchFamily="34" charset="-128"/>
              </a:rPr>
              <a:t>Discovery and analysis of useful patterns and information from </a:t>
            </a:r>
            <a:r>
              <a:rPr lang="en-US" sz="1600" dirty="0" smtClean="0">
                <a:ea typeface="ＭＳ Ｐゴシック" panose="020B0600070205080204" pitchFamily="34" charset="-128"/>
              </a:rPr>
              <a:t>WWW, e.g</a:t>
            </a:r>
            <a:r>
              <a:rPr lang="en-US" sz="1600" dirty="0">
                <a:ea typeface="ＭＳ Ｐゴシック" panose="020B0600070205080204" pitchFamily="34" charset="-128"/>
              </a:rPr>
              <a:t>., </a:t>
            </a:r>
            <a:r>
              <a:rPr lang="en-US" sz="1600" dirty="0" smtClean="0">
                <a:ea typeface="ＭＳ Ｐゴシック" panose="020B0600070205080204" pitchFamily="34" charset="-128"/>
              </a:rPr>
              <a:t>Google Trends, Google Insights. </a:t>
            </a:r>
          </a:p>
          <a:p>
            <a:pPr lvl="1">
              <a:buFont typeface="Courier New" panose="02070309020205020404" pitchFamily="49" charset="0"/>
              <a:buChar char="o"/>
            </a:pPr>
            <a:r>
              <a:rPr lang="en-US" sz="1600" dirty="0" smtClean="0">
                <a:ea typeface="ＭＳ Ｐゴシック" panose="020B0600070205080204" pitchFamily="34" charset="-128"/>
              </a:rPr>
              <a:t>Understand customer behavior, evaluate effectiveness of a particular Web site, or quantify the success of a marketing campaign. </a:t>
            </a:r>
            <a:endParaRPr lang="en-US" sz="1600" dirty="0">
              <a:ea typeface="ＭＳ Ｐゴシック" panose="020B0600070205080204" pitchFamily="34" charset="-128"/>
            </a:endParaRPr>
          </a:p>
          <a:p>
            <a:pPr marL="857250" lvl="1" indent="-400050">
              <a:buFont typeface="+mj-lt"/>
              <a:buAutoNum type="romanLcPeriod"/>
            </a:pPr>
            <a:r>
              <a:rPr lang="en-US" sz="1600" b="1" dirty="0">
                <a:ea typeface="ＭＳ Ｐゴシック" panose="020B0600070205080204" pitchFamily="34" charset="-128"/>
              </a:rPr>
              <a:t>Web content </a:t>
            </a:r>
            <a:r>
              <a:rPr lang="en-US" sz="1600" b="1" dirty="0" smtClean="0">
                <a:ea typeface="ＭＳ Ｐゴシック" panose="020B0600070205080204" pitchFamily="34" charset="-128"/>
              </a:rPr>
              <a:t>mining</a:t>
            </a:r>
            <a:r>
              <a:rPr lang="en-US" sz="1600" dirty="0" smtClean="0">
                <a:ea typeface="ＭＳ Ｐゴシック" panose="020B0600070205080204" pitchFamily="34" charset="-128"/>
              </a:rPr>
              <a:t>, knowledge </a:t>
            </a:r>
            <a:r>
              <a:rPr lang="en-US" sz="1600" dirty="0">
                <a:ea typeface="ＭＳ Ｐゴシック" panose="020B0600070205080204" pitchFamily="34" charset="-128"/>
              </a:rPr>
              <a:t>extracted from content of Web pages</a:t>
            </a:r>
          </a:p>
          <a:p>
            <a:pPr marL="857250" lvl="1" indent="-400050">
              <a:buFont typeface="+mj-lt"/>
              <a:buAutoNum type="romanLcPeriod"/>
            </a:pPr>
            <a:r>
              <a:rPr lang="en-US" sz="1600" b="1" dirty="0">
                <a:ea typeface="ＭＳ Ｐゴシック" panose="020B0600070205080204" pitchFamily="34" charset="-128"/>
              </a:rPr>
              <a:t>Web structure </a:t>
            </a:r>
            <a:r>
              <a:rPr lang="en-US" sz="1600" b="1" dirty="0" smtClean="0">
                <a:ea typeface="ＭＳ Ｐゴシック" panose="020B0600070205080204" pitchFamily="34" charset="-128"/>
              </a:rPr>
              <a:t>mining</a:t>
            </a:r>
            <a:r>
              <a:rPr lang="en-US" sz="1600" dirty="0" smtClean="0">
                <a:ea typeface="ＭＳ Ｐゴシック" panose="020B0600070205080204" pitchFamily="34" charset="-128"/>
              </a:rPr>
              <a:t>, links </a:t>
            </a:r>
            <a:r>
              <a:rPr lang="en-US" sz="1600" dirty="0">
                <a:ea typeface="ＭＳ Ｐゴシック" panose="020B0600070205080204" pitchFamily="34" charset="-128"/>
              </a:rPr>
              <a:t>to and from Web page</a:t>
            </a:r>
          </a:p>
          <a:p>
            <a:pPr marL="857250" lvl="1" indent="-400050">
              <a:buFont typeface="+mj-lt"/>
              <a:buAutoNum type="romanLcPeriod"/>
            </a:pPr>
            <a:r>
              <a:rPr lang="en-US" sz="1600" b="1" dirty="0">
                <a:ea typeface="ＭＳ Ｐゴシック" panose="020B0600070205080204" pitchFamily="34" charset="-128"/>
              </a:rPr>
              <a:t>Web usage </a:t>
            </a:r>
            <a:r>
              <a:rPr lang="en-US" sz="1600" b="1" dirty="0" smtClean="0">
                <a:ea typeface="ＭＳ Ｐゴシック" panose="020B0600070205080204" pitchFamily="34" charset="-128"/>
              </a:rPr>
              <a:t>mining</a:t>
            </a:r>
            <a:r>
              <a:rPr lang="en-US" sz="1600" dirty="0" smtClean="0">
                <a:ea typeface="ＭＳ Ｐゴシック" panose="020B0600070205080204" pitchFamily="34" charset="-128"/>
              </a:rPr>
              <a:t>, user </a:t>
            </a:r>
            <a:r>
              <a:rPr lang="en-US" sz="1600" dirty="0">
                <a:ea typeface="ＭＳ Ｐゴシック" panose="020B0600070205080204" pitchFamily="34" charset="-128"/>
              </a:rPr>
              <a:t>interaction data recorded by Web </a:t>
            </a:r>
            <a:r>
              <a:rPr lang="en-US" sz="1600" dirty="0" smtClean="0">
                <a:ea typeface="ＭＳ Ｐゴシック" panose="020B0600070205080204" pitchFamily="34" charset="-128"/>
              </a:rPr>
              <a:t>server.</a:t>
            </a:r>
            <a:endParaRPr lang="en-US" sz="1600" dirty="0">
              <a:ea typeface="ＭＳ Ｐゴシック" panose="020B0600070205080204" pitchFamily="34" charset="-128"/>
            </a:endParaRPr>
          </a:p>
        </p:txBody>
      </p:sp>
      <p:sp>
        <p:nvSpPr>
          <p:cNvPr id="3" name="Title 2"/>
          <p:cNvSpPr>
            <a:spLocks noGrp="1"/>
          </p:cNvSpPr>
          <p:nvPr>
            <p:ph type="title"/>
          </p:nvPr>
        </p:nvSpPr>
        <p:spPr/>
        <p:txBody>
          <a:bodyPr/>
          <a:lstStyle/>
          <a:p>
            <a:r>
              <a:rPr lang="en-US" dirty="0" smtClean="0"/>
              <a:t>Data Mining: Types</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27</a:t>
            </a:fld>
            <a:endParaRPr lang="en-US" dirty="0"/>
          </a:p>
        </p:txBody>
      </p:sp>
    </p:spTree>
    <p:extLst>
      <p:ext uri="{BB962C8B-B14F-4D97-AF65-F5344CB8AC3E}">
        <p14:creationId xmlns:p14="http://schemas.microsoft.com/office/powerpoint/2010/main" val="6303863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228600" y="1447800"/>
            <a:ext cx="8763000" cy="4724400"/>
          </a:xfrm>
        </p:spPr>
        <p:txBody>
          <a:bodyPr/>
          <a:lstStyle/>
          <a:p>
            <a:r>
              <a:rPr lang="en-US" sz="1800" dirty="0">
                <a:ea typeface="ＭＳ Ｐゴシック" panose="020B0600070205080204" pitchFamily="34" charset="-128"/>
              </a:rPr>
              <a:t>Many companies use Web to make some internal databases available to customers or </a:t>
            </a:r>
            <a:r>
              <a:rPr lang="en-US" sz="1800" dirty="0" smtClean="0">
                <a:ea typeface="ＭＳ Ｐゴシック" panose="020B0600070205080204" pitchFamily="34" charset="-128"/>
              </a:rPr>
              <a:t>partners.</a:t>
            </a:r>
            <a:endParaRPr lang="en-US" sz="1800" dirty="0">
              <a:ea typeface="ＭＳ Ｐゴシック" panose="020B0600070205080204" pitchFamily="34" charset="-128"/>
            </a:endParaRPr>
          </a:p>
          <a:p>
            <a:r>
              <a:rPr lang="en-US" sz="1800" dirty="0">
                <a:ea typeface="ＭＳ Ｐゴシック" panose="020B0600070205080204" pitchFamily="34" charset="-128"/>
              </a:rPr>
              <a:t>Typical configuration includes:</a:t>
            </a:r>
          </a:p>
          <a:p>
            <a:pPr lvl="1">
              <a:buFont typeface="Courier New" panose="02070309020205020404" pitchFamily="49" charset="0"/>
              <a:buChar char="o"/>
            </a:pPr>
            <a:r>
              <a:rPr lang="en-US" sz="1600" dirty="0">
                <a:ea typeface="ＭＳ Ｐゴシック" panose="020B0600070205080204" pitchFamily="34" charset="-128"/>
              </a:rPr>
              <a:t>Web server</a:t>
            </a:r>
          </a:p>
          <a:p>
            <a:pPr lvl="1">
              <a:buFont typeface="Courier New" panose="02070309020205020404" pitchFamily="49" charset="0"/>
              <a:buChar char="o"/>
            </a:pPr>
            <a:r>
              <a:rPr lang="en-US" sz="1600" dirty="0">
                <a:ea typeface="ＭＳ Ｐゴシック" panose="020B0600070205080204" pitchFamily="34" charset="-128"/>
              </a:rPr>
              <a:t>Application server/middleware/CGI scripts</a:t>
            </a:r>
          </a:p>
          <a:p>
            <a:pPr lvl="1">
              <a:buFont typeface="Courier New" panose="02070309020205020404" pitchFamily="49" charset="0"/>
              <a:buChar char="o"/>
            </a:pPr>
            <a:r>
              <a:rPr lang="en-US" sz="1600" dirty="0">
                <a:ea typeface="ＭＳ Ｐゴシック" panose="020B0600070205080204" pitchFamily="34" charset="-128"/>
              </a:rPr>
              <a:t>Database server (hosting DBM)</a:t>
            </a:r>
          </a:p>
          <a:p>
            <a:r>
              <a:rPr lang="en-US" sz="1800" dirty="0">
                <a:ea typeface="ＭＳ Ｐゴシック" panose="020B0600070205080204" pitchFamily="34" charset="-128"/>
              </a:rPr>
              <a:t>Advantages of using Web for database access:</a:t>
            </a:r>
          </a:p>
          <a:p>
            <a:pPr lvl="1">
              <a:buFont typeface="Courier New" panose="02070309020205020404" pitchFamily="49" charset="0"/>
              <a:buChar char="o"/>
            </a:pPr>
            <a:r>
              <a:rPr lang="en-US" sz="1600" dirty="0">
                <a:ea typeface="ＭＳ Ｐゴシック" panose="020B0600070205080204" pitchFamily="34" charset="-128"/>
              </a:rPr>
              <a:t>Ease of use of browser software</a:t>
            </a:r>
          </a:p>
          <a:p>
            <a:pPr lvl="1">
              <a:buFont typeface="Courier New" panose="02070309020205020404" pitchFamily="49" charset="0"/>
              <a:buChar char="o"/>
            </a:pPr>
            <a:r>
              <a:rPr lang="en-US" sz="1600" dirty="0">
                <a:ea typeface="ＭＳ Ｐゴシック" panose="020B0600070205080204" pitchFamily="34" charset="-128"/>
              </a:rPr>
              <a:t>Web interface requires few or no changes to database</a:t>
            </a:r>
          </a:p>
          <a:p>
            <a:pPr lvl="1">
              <a:buFont typeface="Courier New" panose="02070309020205020404" pitchFamily="49" charset="0"/>
              <a:buChar char="o"/>
            </a:pPr>
            <a:r>
              <a:rPr lang="en-US" sz="1600" dirty="0">
                <a:ea typeface="ＭＳ Ｐゴシック" panose="020B0600070205080204" pitchFamily="34" charset="-128"/>
              </a:rPr>
              <a:t>Inexpensive to add Web interface to </a:t>
            </a:r>
            <a:r>
              <a:rPr lang="en-US" sz="1600" dirty="0" smtClean="0">
                <a:ea typeface="ＭＳ Ｐゴシック" panose="020B0600070205080204" pitchFamily="34" charset="-128"/>
              </a:rPr>
              <a:t>system</a:t>
            </a:r>
            <a:endParaRPr lang="en-US" sz="1600" dirty="0">
              <a:ea typeface="ＭＳ Ｐゴシック" panose="020B0600070205080204" pitchFamily="34" charset="-128"/>
            </a:endParaRPr>
          </a:p>
        </p:txBody>
      </p:sp>
      <p:sp>
        <p:nvSpPr>
          <p:cNvPr id="3" name="Title 2"/>
          <p:cNvSpPr>
            <a:spLocks noGrp="1"/>
          </p:cNvSpPr>
          <p:nvPr>
            <p:ph type="title"/>
          </p:nvPr>
        </p:nvSpPr>
        <p:spPr/>
        <p:txBody>
          <a:bodyPr/>
          <a:lstStyle/>
          <a:p>
            <a:r>
              <a:rPr lang="en-US" dirty="0" smtClean="0"/>
              <a:t>Database and The Web</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28</a:t>
            </a:fld>
            <a:endParaRPr lang="en-US" dirty="0"/>
          </a:p>
        </p:txBody>
      </p:sp>
      <p:pic>
        <p:nvPicPr>
          <p:cNvPr id="5" name="Picture Placeholder 12" descr="Fig-6-04.png"/>
          <p:cNvPicPr>
            <a:picLocks noChangeAspect="1"/>
          </p:cNvPicPr>
          <p:nvPr/>
        </p:nvPicPr>
        <p:blipFill>
          <a:blip r:embed="rId3"/>
          <a:stretch>
            <a:fillRect/>
          </a:stretch>
        </p:blipFill>
        <p:spPr>
          <a:xfrm>
            <a:off x="1933985" y="4482036"/>
            <a:ext cx="6867115" cy="1660667"/>
          </a:xfrm>
          <a:prstGeom prst="rect">
            <a:avLst/>
          </a:prstGeom>
        </p:spPr>
      </p:pic>
    </p:spTree>
    <p:extLst>
      <p:ext uri="{BB962C8B-B14F-4D97-AF65-F5344CB8AC3E}">
        <p14:creationId xmlns:p14="http://schemas.microsoft.com/office/powerpoint/2010/main" val="25287270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pPr marL="457200" indent="-457200">
              <a:buFont typeface="+mj-lt"/>
              <a:buAutoNum type="arabicPeriod"/>
            </a:pPr>
            <a:r>
              <a:rPr lang="en-US" sz="2000" b="1" dirty="0" smtClean="0"/>
              <a:t>Establishing an information policy</a:t>
            </a:r>
          </a:p>
          <a:p>
            <a:pPr marL="857250" lvl="1" indent="-457200">
              <a:buFont typeface="Wingdings" panose="05000000000000000000" pitchFamily="2" charset="2"/>
              <a:buChar char="ü"/>
            </a:pPr>
            <a:r>
              <a:rPr lang="en-US" sz="1600" b="1" dirty="0" smtClean="0"/>
              <a:t>Data administration, </a:t>
            </a:r>
            <a:r>
              <a:rPr lang="en-US" sz="1600" dirty="0" smtClean="0"/>
              <a:t>specific policies &amp; procedures to manage data. </a:t>
            </a:r>
          </a:p>
          <a:p>
            <a:pPr marL="857250" lvl="1" indent="-457200">
              <a:buFont typeface="Wingdings" panose="05000000000000000000" pitchFamily="2" charset="2"/>
              <a:buChar char="ü"/>
            </a:pPr>
            <a:r>
              <a:rPr lang="en-US" sz="1600" b="1" dirty="0" smtClean="0"/>
              <a:t>Data governance, </a:t>
            </a:r>
            <a:r>
              <a:rPr lang="en-US" sz="1600" dirty="0" smtClean="0"/>
              <a:t>policies &amp; processes for managing the availability, usability, integrity, &amp; security of enterprise data. </a:t>
            </a:r>
          </a:p>
          <a:p>
            <a:pPr marL="857250" lvl="1" indent="-457200">
              <a:buFont typeface="Wingdings" panose="05000000000000000000" pitchFamily="2" charset="2"/>
              <a:buChar char="ü"/>
            </a:pPr>
            <a:r>
              <a:rPr lang="en-US" sz="1600" b="1" dirty="0" smtClean="0"/>
              <a:t>Database administration, </a:t>
            </a:r>
            <a:r>
              <a:rPr lang="en-US" sz="1600" dirty="0" smtClean="0"/>
              <a:t>defining &amp;  organizing the structure &amp; content of the database &amp; maintain the database.  </a:t>
            </a:r>
          </a:p>
          <a:p>
            <a:pPr marL="400050" lvl="1" indent="0">
              <a:buNone/>
            </a:pPr>
            <a:endParaRPr lang="en-US" sz="1600" dirty="0" smtClean="0"/>
          </a:p>
          <a:p>
            <a:pPr marL="457200" indent="-457200">
              <a:buFont typeface="+mj-lt"/>
              <a:buAutoNum type="arabicPeriod"/>
            </a:pPr>
            <a:r>
              <a:rPr lang="en-US" sz="2000" b="1" dirty="0" smtClean="0"/>
              <a:t>Ensuring data quality</a:t>
            </a:r>
          </a:p>
          <a:p>
            <a:pPr marL="857250" lvl="1" indent="-457200">
              <a:buFont typeface="Wingdings" panose="05000000000000000000" pitchFamily="2" charset="2"/>
              <a:buChar char="ü"/>
            </a:pPr>
            <a:r>
              <a:rPr lang="en-US" sz="1600" b="1" dirty="0" smtClean="0"/>
              <a:t>Data quality audit, </a:t>
            </a:r>
            <a:r>
              <a:rPr lang="en-US" sz="1600" dirty="0" smtClean="0"/>
              <a:t>structured survey of the accuracy &amp; level of completeness of the data.</a:t>
            </a:r>
          </a:p>
          <a:p>
            <a:pPr marL="1257300" lvl="2" indent="-457200">
              <a:buFont typeface="Wingdings" panose="05000000000000000000" pitchFamily="2" charset="2"/>
              <a:buChar char="§"/>
            </a:pPr>
            <a:r>
              <a:rPr lang="en-US" sz="1400" dirty="0" smtClean="0"/>
              <a:t>Survey samples from data files, or</a:t>
            </a:r>
          </a:p>
          <a:p>
            <a:pPr marL="1257300" lvl="2" indent="-457200">
              <a:buFont typeface="Wingdings" panose="05000000000000000000" pitchFamily="2" charset="2"/>
              <a:buChar char="§"/>
            </a:pPr>
            <a:r>
              <a:rPr lang="en-US" sz="1400" dirty="0" smtClean="0"/>
              <a:t>Survey end users for perceptions of quality</a:t>
            </a:r>
          </a:p>
          <a:p>
            <a:pPr marL="857250" lvl="1" indent="-457200">
              <a:buFont typeface="Wingdings" panose="05000000000000000000" pitchFamily="2" charset="2"/>
              <a:buChar char="ü"/>
            </a:pPr>
            <a:r>
              <a:rPr lang="en-US" sz="1600" b="1" dirty="0" smtClean="0"/>
              <a:t>Data cleansing, detecting &amp; correcting data in a database</a:t>
            </a:r>
            <a:r>
              <a:rPr lang="en-US" sz="1600" dirty="0" smtClean="0"/>
              <a:t> that are incorrect, incomplete, improperly formatted, or redundant. </a:t>
            </a:r>
          </a:p>
          <a:p>
            <a:pPr marL="1257300" lvl="2" indent="-457200">
              <a:buFont typeface="Wingdings" panose="05000000000000000000" pitchFamily="2" charset="2"/>
              <a:buChar char="§"/>
            </a:pPr>
            <a:r>
              <a:rPr lang="en-US" sz="1400" b="1" dirty="0" smtClean="0"/>
              <a:t>Enforces consistency among different sets of data</a:t>
            </a:r>
            <a:r>
              <a:rPr lang="en-US" sz="1400" dirty="0" smtClean="0"/>
              <a:t> that originated in separate information systems. </a:t>
            </a:r>
          </a:p>
          <a:p>
            <a:pPr marL="1257300" lvl="2" indent="-457200">
              <a:buFont typeface="Wingdings" panose="05000000000000000000" pitchFamily="2" charset="2"/>
              <a:buChar char="§"/>
            </a:pPr>
            <a:r>
              <a:rPr lang="en-US" sz="1400" dirty="0" smtClean="0"/>
              <a:t>Software is available to automatically survey data file, correct error in the data &amp; integrate the data in a consistent company-wide format. </a:t>
            </a:r>
            <a:endParaRPr lang="en-US" sz="1400" dirty="0"/>
          </a:p>
        </p:txBody>
      </p:sp>
      <p:sp>
        <p:nvSpPr>
          <p:cNvPr id="3" name="Title 2"/>
          <p:cNvSpPr>
            <a:spLocks noGrp="1"/>
          </p:cNvSpPr>
          <p:nvPr>
            <p:ph type="title"/>
          </p:nvPr>
        </p:nvSpPr>
        <p:spPr/>
        <p:txBody>
          <a:bodyPr/>
          <a:lstStyle/>
          <a:p>
            <a:r>
              <a:rPr lang="en-US" dirty="0" smtClean="0"/>
              <a:t>Managing Data Resources</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29</a:t>
            </a:fld>
            <a:endParaRPr lang="en-US" dirty="0"/>
          </a:p>
        </p:txBody>
      </p:sp>
    </p:spTree>
    <p:extLst>
      <p:ext uri="{BB962C8B-B14F-4D97-AF65-F5344CB8AC3E}">
        <p14:creationId xmlns:p14="http://schemas.microsoft.com/office/powerpoint/2010/main" val="180883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pPr marL="274320" lvl="1">
              <a:spcBef>
                <a:spcPts val="0"/>
              </a:spcBef>
              <a:buFont typeface="Arial" pitchFamily="34" charset="0"/>
              <a:buChar char="•"/>
            </a:pPr>
            <a:r>
              <a:rPr lang="en-US" sz="1800" b="1" dirty="0" smtClean="0"/>
              <a:t>A computer system </a:t>
            </a:r>
            <a:r>
              <a:rPr lang="en-US" sz="1800" dirty="0" smtClean="0"/>
              <a:t>organizes data in a </a:t>
            </a:r>
            <a:r>
              <a:rPr lang="en-US" sz="1800" b="1" dirty="0" smtClean="0"/>
              <a:t>hierarchy</a:t>
            </a:r>
            <a:r>
              <a:rPr lang="en-US" sz="1800" dirty="0" smtClean="0"/>
              <a:t> that starts with bits &amp; bytes followed by fields, records, files &amp; databases. </a:t>
            </a:r>
          </a:p>
          <a:p>
            <a:pPr marL="274320" lvl="1">
              <a:spcBef>
                <a:spcPts val="0"/>
              </a:spcBef>
              <a:buFont typeface="Arial" pitchFamily="34" charset="0"/>
              <a:buChar char="•"/>
            </a:pPr>
            <a:endParaRPr lang="en-US" sz="1800" dirty="0" smtClean="0"/>
          </a:p>
          <a:p>
            <a:pPr marL="274320" lvl="1">
              <a:spcBef>
                <a:spcPts val="0"/>
              </a:spcBef>
              <a:buFont typeface="Arial" pitchFamily="34" charset="0"/>
              <a:buChar char="•"/>
            </a:pPr>
            <a:r>
              <a:rPr lang="en-US" sz="1800" b="1" dirty="0" smtClean="0"/>
              <a:t>Bit, </a:t>
            </a:r>
            <a:r>
              <a:rPr lang="en-US" sz="1800" dirty="0" smtClean="0"/>
              <a:t>represents the </a:t>
            </a:r>
            <a:r>
              <a:rPr lang="en-US" sz="1800" b="1" dirty="0" smtClean="0"/>
              <a:t>smallest unit of data</a:t>
            </a:r>
            <a:r>
              <a:rPr lang="en-US" sz="1800" dirty="0" smtClean="0"/>
              <a:t> a computer can handle.</a:t>
            </a:r>
          </a:p>
          <a:p>
            <a:pPr marL="274320" lvl="1">
              <a:spcBef>
                <a:spcPts val="0"/>
              </a:spcBef>
              <a:buFont typeface="Arial" pitchFamily="34" charset="0"/>
              <a:buChar char="•"/>
            </a:pPr>
            <a:r>
              <a:rPr lang="en-US" sz="1800" b="1" dirty="0" smtClean="0"/>
              <a:t>Byte</a:t>
            </a:r>
            <a:r>
              <a:rPr lang="en-US" sz="1800" dirty="0" smtClean="0"/>
              <a:t>, a group of bits, represents </a:t>
            </a:r>
            <a:r>
              <a:rPr lang="en-US" sz="1800" b="1" dirty="0" smtClean="0"/>
              <a:t>a single character</a:t>
            </a:r>
            <a:r>
              <a:rPr lang="en-US" sz="1800" dirty="0" smtClean="0"/>
              <a:t>, which can be a letter, a number, or another symbol.</a:t>
            </a:r>
          </a:p>
          <a:p>
            <a:pPr marL="274320" lvl="1">
              <a:spcBef>
                <a:spcPts val="0"/>
              </a:spcBef>
              <a:buFont typeface="Arial" pitchFamily="34" charset="0"/>
              <a:buChar char="•"/>
            </a:pPr>
            <a:r>
              <a:rPr lang="en-US" sz="1800" b="1" dirty="0" smtClean="0"/>
              <a:t>Field</a:t>
            </a:r>
            <a:r>
              <a:rPr lang="en-US" sz="1800" dirty="0" smtClean="0"/>
              <a:t>, a group of characters into a word, a group of words, or a complete number. </a:t>
            </a:r>
          </a:p>
          <a:p>
            <a:pPr marL="674370" lvl="2">
              <a:spcBef>
                <a:spcPts val="0"/>
              </a:spcBef>
              <a:buFont typeface="Arial" pitchFamily="34" charset="0"/>
              <a:buChar char="•"/>
            </a:pPr>
            <a:r>
              <a:rPr lang="en-US" sz="1600" dirty="0" smtClean="0"/>
              <a:t>e.g., a person’s name or age.</a:t>
            </a:r>
          </a:p>
          <a:p>
            <a:pPr marL="274320" lvl="1">
              <a:spcBef>
                <a:spcPts val="0"/>
              </a:spcBef>
              <a:buFont typeface="Arial" pitchFamily="34" charset="0"/>
              <a:buChar char="•"/>
            </a:pPr>
            <a:r>
              <a:rPr lang="en-US" sz="1800" b="1" dirty="0" smtClean="0"/>
              <a:t>Record</a:t>
            </a:r>
            <a:r>
              <a:rPr lang="en-US" sz="1800" dirty="0" smtClean="0"/>
              <a:t>, a group of related fields.</a:t>
            </a:r>
          </a:p>
          <a:p>
            <a:pPr marL="674370" lvl="2">
              <a:spcBef>
                <a:spcPts val="0"/>
              </a:spcBef>
              <a:buFont typeface="Arial" pitchFamily="34" charset="0"/>
              <a:buChar char="•"/>
            </a:pPr>
            <a:r>
              <a:rPr lang="en-US" sz="1600" dirty="0" smtClean="0"/>
              <a:t>e.g., student’s name, course taken, the data &amp; the grade</a:t>
            </a:r>
          </a:p>
          <a:p>
            <a:pPr marL="274320" lvl="1">
              <a:spcBef>
                <a:spcPts val="0"/>
              </a:spcBef>
              <a:buFont typeface="Arial" pitchFamily="34" charset="0"/>
              <a:buChar char="•"/>
            </a:pPr>
            <a:r>
              <a:rPr lang="en-US" sz="1800" b="1" dirty="0" smtClean="0"/>
              <a:t>File, </a:t>
            </a:r>
            <a:r>
              <a:rPr lang="en-US" sz="1800" dirty="0" smtClean="0"/>
              <a:t>a group of records of the same type. </a:t>
            </a:r>
          </a:p>
          <a:p>
            <a:pPr marL="274320" lvl="1">
              <a:spcBef>
                <a:spcPts val="0"/>
              </a:spcBef>
              <a:buFont typeface="Arial" pitchFamily="34" charset="0"/>
              <a:buChar char="•"/>
            </a:pPr>
            <a:r>
              <a:rPr lang="en-US" sz="1800" b="1" dirty="0" smtClean="0"/>
              <a:t>Database, </a:t>
            </a:r>
            <a:r>
              <a:rPr lang="en-US" sz="1800" dirty="0" smtClean="0"/>
              <a:t>a</a:t>
            </a:r>
            <a:r>
              <a:rPr lang="en-US" sz="1800" b="1" dirty="0" smtClean="0"/>
              <a:t> </a:t>
            </a:r>
            <a:r>
              <a:rPr lang="en-US" sz="1800" dirty="0" smtClean="0"/>
              <a:t>group of related files. </a:t>
            </a:r>
          </a:p>
          <a:p>
            <a:pPr marL="274320" lvl="1">
              <a:spcBef>
                <a:spcPts val="0"/>
              </a:spcBef>
              <a:buFont typeface="Arial" pitchFamily="34" charset="0"/>
              <a:buChar char="•"/>
            </a:pPr>
            <a:endParaRPr lang="en-US" sz="1800" dirty="0" smtClean="0"/>
          </a:p>
          <a:p>
            <a:pPr marL="274320" lvl="1">
              <a:spcBef>
                <a:spcPts val="0"/>
              </a:spcBef>
              <a:buFont typeface="Arial" pitchFamily="34" charset="0"/>
              <a:buChar char="•"/>
            </a:pPr>
            <a:r>
              <a:rPr lang="en-US" sz="1800" dirty="0" smtClean="0"/>
              <a:t>Record describes an </a:t>
            </a:r>
            <a:r>
              <a:rPr lang="en-US" sz="1800" b="1" dirty="0" smtClean="0"/>
              <a:t>entity</a:t>
            </a:r>
            <a:r>
              <a:rPr lang="en-US" sz="1800" dirty="0" smtClean="0"/>
              <a:t> (person, place, thing on which we store information).</a:t>
            </a:r>
          </a:p>
          <a:p>
            <a:pPr marL="274320" lvl="2">
              <a:spcBef>
                <a:spcPts val="0"/>
              </a:spcBef>
              <a:buFont typeface="Arial" pitchFamily="34" charset="0"/>
              <a:buChar char="•"/>
            </a:pPr>
            <a:r>
              <a:rPr lang="en-US" sz="1800" b="1" dirty="0" smtClean="0"/>
              <a:t>Each characteristic, or quality</a:t>
            </a:r>
            <a:r>
              <a:rPr lang="en-US" sz="1800" dirty="0" smtClean="0"/>
              <a:t>, describing a particular entity is called an </a:t>
            </a:r>
            <a:r>
              <a:rPr lang="en-US" sz="1800" b="1" dirty="0" smtClean="0"/>
              <a:t>attribute.</a:t>
            </a:r>
          </a:p>
          <a:p>
            <a:pPr marL="731520" lvl="4">
              <a:spcBef>
                <a:spcPts val="0"/>
              </a:spcBef>
              <a:buFont typeface="Arial" pitchFamily="34" charset="0"/>
              <a:buChar char="•"/>
            </a:pPr>
            <a:r>
              <a:rPr lang="en-US" sz="1600" dirty="0" smtClean="0"/>
              <a:t>e.g., </a:t>
            </a:r>
            <a:r>
              <a:rPr lang="en-US" sz="1600" dirty="0" err="1" smtClean="0"/>
              <a:t>Student_ID</a:t>
            </a:r>
            <a:r>
              <a:rPr lang="en-US" sz="1600" dirty="0" smtClean="0"/>
              <a:t>, Date, &amp; Grade are attributes of the entity COURSE.</a:t>
            </a:r>
          </a:p>
          <a:p>
            <a:endParaRPr lang="en-US" dirty="0"/>
          </a:p>
        </p:txBody>
      </p:sp>
      <p:sp>
        <p:nvSpPr>
          <p:cNvPr id="3" name="Title 2"/>
          <p:cNvSpPr>
            <a:spLocks noGrp="1"/>
          </p:cNvSpPr>
          <p:nvPr>
            <p:ph type="title"/>
          </p:nvPr>
        </p:nvSpPr>
        <p:spPr/>
        <p:txBody>
          <a:bodyPr/>
          <a:lstStyle/>
          <a:p>
            <a:r>
              <a:rPr lang="en-US" dirty="0" smtClean="0"/>
              <a:t>File Organization: Concepts	</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62200" y="2057400"/>
            <a:ext cx="4114799" cy="2585323"/>
          </a:xfrm>
          <a:prstGeom prst="rect">
            <a:avLst/>
          </a:prstGeom>
          <a:noFill/>
        </p:spPr>
        <p:txBody>
          <a:bodyPr wrap="square" lIns="91440" tIns="45720" rIns="91440" bIns="45720">
            <a:spAutoFit/>
          </a:bodyPr>
          <a:lstStyle/>
          <a:p>
            <a:pPr algn="ctr"/>
            <a:r>
              <a:rPr lang="en-US" sz="5400" b="1" i="1" cap="none" spc="300" dirty="0" smtClean="0">
                <a:ln w="11430" cmpd="sng">
                  <a:solidFill>
                    <a:schemeClr val="accent1">
                      <a:tint val="10000"/>
                    </a:schemeClr>
                  </a:solidFill>
                  <a:prstDash val="solid"/>
                  <a:miter lim="800000"/>
                </a:ln>
                <a:solidFill>
                  <a:schemeClr val="accent1">
                    <a:lumMod val="50000"/>
                  </a:schemeClr>
                </a:solidFill>
                <a:effectLst>
                  <a:glow rad="45500">
                    <a:schemeClr val="accent1">
                      <a:satMod val="220000"/>
                      <a:alpha val="35000"/>
                    </a:schemeClr>
                  </a:glow>
                </a:effectLst>
                <a:latin typeface="Candara" pitchFamily="34" charset="0"/>
              </a:rPr>
              <a:t>Question Please</a:t>
            </a:r>
          </a:p>
          <a:p>
            <a:pPr algn="ctr"/>
            <a:r>
              <a:rPr lang="en-US" sz="5400" b="1" i="1" cap="none" spc="300" dirty="0" smtClean="0">
                <a:ln w="11430" cmpd="sng">
                  <a:solidFill>
                    <a:schemeClr val="accent1">
                      <a:tint val="10000"/>
                    </a:schemeClr>
                  </a:solidFill>
                  <a:prstDash val="solid"/>
                  <a:miter lim="800000"/>
                </a:ln>
                <a:solidFill>
                  <a:schemeClr val="accent1">
                    <a:lumMod val="50000"/>
                  </a:schemeClr>
                </a:solidFill>
                <a:effectLst>
                  <a:glow rad="45500">
                    <a:schemeClr val="accent1">
                      <a:satMod val="220000"/>
                      <a:alpha val="35000"/>
                    </a:schemeClr>
                  </a:glow>
                </a:effectLst>
                <a:latin typeface="Candara" pitchFamily="34" charset="0"/>
              </a:rPr>
              <a:t>?</a:t>
            </a:r>
            <a:endParaRPr lang="en-US" sz="5400" b="1" i="1" cap="none" spc="300" dirty="0">
              <a:ln w="11430" cmpd="sng">
                <a:solidFill>
                  <a:schemeClr val="accent1">
                    <a:tint val="10000"/>
                  </a:schemeClr>
                </a:solidFill>
                <a:prstDash val="solid"/>
                <a:miter lim="800000"/>
              </a:ln>
              <a:solidFill>
                <a:schemeClr val="accent1">
                  <a:lumMod val="50000"/>
                </a:schemeClr>
              </a:solidFill>
              <a:effectLst>
                <a:glow rad="45500">
                  <a:schemeClr val="accent1">
                    <a:satMod val="220000"/>
                    <a:alpha val="35000"/>
                  </a:schemeClr>
                </a:glow>
              </a:effectLst>
              <a:latin typeface="Candar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Data Hierarchy</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4</a:t>
            </a:fld>
            <a:endParaRPr lang="en-US" dirty="0"/>
          </a:p>
        </p:txBody>
      </p:sp>
      <p:pic>
        <p:nvPicPr>
          <p:cNvPr id="5" name="Picture Placeholder 10" descr="Fig-6-01.png"/>
          <p:cNvPicPr>
            <a:picLocks noGrp="1" noChangeAspect="1"/>
          </p:cNvPicPr>
          <p:nvPr>
            <p:ph sz="quarter" idx="12"/>
          </p:nvPr>
        </p:nvPicPr>
        <p:blipFill>
          <a:blip r:embed="rId2" cstate="print"/>
          <a:stretch>
            <a:fillRect/>
          </a:stretch>
        </p:blipFill>
        <p:spPr>
          <a:xfrm>
            <a:off x="4191000" y="1524000"/>
            <a:ext cx="4756599" cy="4648200"/>
          </a:xfrm>
        </p:spPr>
      </p:pic>
      <p:sp>
        <p:nvSpPr>
          <p:cNvPr id="6" name="TextBox 5"/>
          <p:cNvSpPr txBox="1"/>
          <p:nvPr/>
        </p:nvSpPr>
        <p:spPr>
          <a:xfrm>
            <a:off x="304800" y="1676400"/>
            <a:ext cx="3581400" cy="3785652"/>
          </a:xfrm>
          <a:prstGeom prst="rect">
            <a:avLst/>
          </a:prstGeom>
          <a:noFill/>
        </p:spPr>
        <p:txBody>
          <a:bodyPr wrap="square" rtlCol="0">
            <a:spAutoFit/>
          </a:bodyPr>
          <a:lstStyle/>
          <a:p>
            <a:pPr>
              <a:buFont typeface="Arial" pitchFamily="34" charset="0"/>
              <a:buChar char="•"/>
            </a:pPr>
            <a:r>
              <a:rPr lang="en-US" sz="1600" b="1" dirty="0" smtClean="0">
                <a:latin typeface="Candara" pitchFamily="34" charset="0"/>
              </a:rPr>
              <a:t> A computer system organizes data in a hierarchy that starts with the bit, which represents either a 0 or a 1. </a:t>
            </a:r>
          </a:p>
          <a:p>
            <a:pPr>
              <a:buFont typeface="Arial" pitchFamily="34" charset="0"/>
              <a:buChar char="•"/>
            </a:pPr>
            <a:endParaRPr lang="en-US" sz="1600" b="1" dirty="0" smtClean="0">
              <a:latin typeface="Candara" pitchFamily="34" charset="0"/>
            </a:endParaRPr>
          </a:p>
          <a:p>
            <a:pPr>
              <a:buFont typeface="Arial" pitchFamily="34" charset="0"/>
              <a:buChar char="•"/>
            </a:pPr>
            <a:r>
              <a:rPr lang="en-US" sz="1600" b="1" dirty="0" smtClean="0">
                <a:latin typeface="Candara" pitchFamily="34" charset="0"/>
              </a:rPr>
              <a:t> Bits can be grouped to form a byte to represent one character, number, or symbol.</a:t>
            </a:r>
          </a:p>
          <a:p>
            <a:r>
              <a:rPr lang="en-US" sz="1600" b="1" dirty="0" smtClean="0">
                <a:latin typeface="Candara" pitchFamily="34" charset="0"/>
              </a:rPr>
              <a:t> </a:t>
            </a:r>
          </a:p>
          <a:p>
            <a:pPr>
              <a:buFont typeface="Arial" pitchFamily="34" charset="0"/>
              <a:buChar char="•"/>
            </a:pPr>
            <a:r>
              <a:rPr lang="en-US" sz="1600" b="1" dirty="0" smtClean="0">
                <a:latin typeface="Candara" pitchFamily="34" charset="0"/>
              </a:rPr>
              <a:t> Bytes can be  grouped to form a field, and related fields can be grouped to form a record.</a:t>
            </a:r>
          </a:p>
          <a:p>
            <a:r>
              <a:rPr lang="en-US" sz="1600" b="1" dirty="0" smtClean="0">
                <a:latin typeface="Candara" pitchFamily="34" charset="0"/>
              </a:rPr>
              <a:t> </a:t>
            </a:r>
          </a:p>
          <a:p>
            <a:pPr>
              <a:buFont typeface="Arial" pitchFamily="34" charset="0"/>
              <a:buChar char="•"/>
            </a:pPr>
            <a:r>
              <a:rPr lang="en-US" sz="1600" b="1" dirty="0" smtClean="0">
                <a:latin typeface="Candara" pitchFamily="34" charset="0"/>
              </a:rPr>
              <a:t> Related records can be collected to form a file, and related files can be organized into a database.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pPr>
              <a:buNone/>
            </a:pPr>
            <a:r>
              <a:rPr lang="en-US" sz="2000" dirty="0" smtClean="0"/>
              <a:t>Files maintained separately by different departments. </a:t>
            </a:r>
          </a:p>
          <a:p>
            <a:pPr lvl="1"/>
            <a:r>
              <a:rPr lang="en-US" sz="1600" dirty="0" smtClean="0"/>
              <a:t>Systems tended to grow independently without a company-wide plan.</a:t>
            </a:r>
          </a:p>
          <a:p>
            <a:pPr lvl="1"/>
            <a:r>
              <a:rPr lang="en-US" sz="1600" dirty="0" smtClean="0"/>
              <a:t>Every dept. developed its own systems &amp; data files independently. </a:t>
            </a:r>
          </a:p>
          <a:p>
            <a:pPr marL="457200" indent="-457200">
              <a:buFont typeface="+mj-lt"/>
              <a:buAutoNum type="arabicPeriod"/>
            </a:pPr>
            <a:r>
              <a:rPr lang="en-US" sz="2000" b="1" dirty="0" smtClean="0"/>
              <a:t>Data redundancy</a:t>
            </a:r>
            <a:r>
              <a:rPr lang="en-US" sz="2000" dirty="0" smtClean="0"/>
              <a:t>, presence of duplicate data in multiple data files.</a:t>
            </a:r>
          </a:p>
          <a:p>
            <a:pPr lvl="1"/>
            <a:r>
              <a:rPr lang="en-US" sz="1600" dirty="0" smtClean="0"/>
              <a:t>Same data are stored in more than place or location. </a:t>
            </a:r>
          </a:p>
          <a:p>
            <a:pPr lvl="1"/>
            <a:r>
              <a:rPr lang="en-US" sz="1600" dirty="0" smtClean="0"/>
              <a:t>Wastes storage resources, lead to data inconsistency. </a:t>
            </a:r>
          </a:p>
          <a:p>
            <a:pPr marL="457200" indent="-457200">
              <a:buFont typeface="+mj-lt"/>
              <a:buAutoNum type="arabicPeriod"/>
            </a:pPr>
            <a:r>
              <a:rPr lang="en-US" sz="2000" b="1" dirty="0" smtClean="0"/>
              <a:t>Data Inconsistency</a:t>
            </a:r>
            <a:r>
              <a:rPr lang="en-US" sz="2000" dirty="0" smtClean="0"/>
              <a:t>, same attribute may have different value. </a:t>
            </a:r>
          </a:p>
          <a:p>
            <a:pPr lvl="1"/>
            <a:r>
              <a:rPr lang="en-US" sz="1600" dirty="0" smtClean="0"/>
              <a:t>Use of different name for same attribute (</a:t>
            </a:r>
            <a:r>
              <a:rPr lang="en-US" sz="1600" dirty="0" err="1" smtClean="0"/>
              <a:t>Student_ID</a:t>
            </a:r>
            <a:r>
              <a:rPr lang="en-US" sz="1600" dirty="0" smtClean="0"/>
              <a:t> or ID), use of different codes (“extra large” or “XL”). </a:t>
            </a:r>
          </a:p>
          <a:p>
            <a:pPr marL="457200" indent="-457200">
              <a:buFont typeface="+mj-lt"/>
              <a:buAutoNum type="arabicPeriod"/>
            </a:pPr>
            <a:r>
              <a:rPr lang="en-US" sz="2000" b="1" dirty="0" smtClean="0"/>
              <a:t>Program-Data Dependence</a:t>
            </a:r>
            <a:r>
              <a:rPr lang="en-US" sz="2000" dirty="0" smtClean="0"/>
              <a:t>, coupling of data stored in files and the specific programs required to update and maintain those files that </a:t>
            </a:r>
            <a:r>
              <a:rPr lang="en-US" sz="2000" b="1" dirty="0" smtClean="0"/>
              <a:t>changes in program require changes to the data. </a:t>
            </a:r>
          </a:p>
          <a:p>
            <a:pPr lvl="1"/>
            <a:r>
              <a:rPr lang="en-US" sz="1600" dirty="0" smtClean="0"/>
              <a:t>e.g., if the original data file were changed from 5-digit to 9-digit PIN codes, then other programs that required the 5-digit PIN would no longer work properly. </a:t>
            </a:r>
            <a:endParaRPr lang="en-US" sz="1600" dirty="0"/>
          </a:p>
        </p:txBody>
      </p:sp>
      <p:sp>
        <p:nvSpPr>
          <p:cNvPr id="3" name="Title 2"/>
          <p:cNvSpPr>
            <a:spLocks noGrp="1"/>
          </p:cNvSpPr>
          <p:nvPr>
            <p:ph type="title"/>
          </p:nvPr>
        </p:nvSpPr>
        <p:spPr/>
        <p:txBody>
          <a:bodyPr/>
          <a:lstStyle/>
          <a:p>
            <a:r>
              <a:rPr lang="en-US" dirty="0" smtClean="0"/>
              <a:t>Traditional Data Management: Problems</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pPr marL="457200" indent="-457200">
              <a:buFont typeface="+mj-lt"/>
              <a:buAutoNum type="arabicPeriod" startAt="4"/>
            </a:pPr>
            <a:r>
              <a:rPr lang="en-US" sz="2000" b="1" dirty="0" smtClean="0"/>
              <a:t>Lack of flexibility</a:t>
            </a:r>
          </a:p>
          <a:p>
            <a:pPr marL="857250" lvl="1" indent="-457200">
              <a:buFont typeface="Courier New" pitchFamily="49" charset="0"/>
              <a:buChar char="o"/>
            </a:pPr>
            <a:r>
              <a:rPr lang="en-US" sz="1600" dirty="0" smtClean="0"/>
              <a:t>Can deliver routine scheduled reports after extensive programming efforts, however cannot delivery ad-hoc reports or respond to unanticipated information requirement in a timely fashion. </a:t>
            </a:r>
          </a:p>
          <a:p>
            <a:pPr marL="457200" indent="-457200">
              <a:buFont typeface="+mj-lt"/>
              <a:buAutoNum type="arabicPeriod" startAt="4"/>
            </a:pPr>
            <a:r>
              <a:rPr lang="en-US" sz="2000" b="1" dirty="0" smtClean="0"/>
              <a:t>Poor security</a:t>
            </a:r>
          </a:p>
          <a:p>
            <a:pPr marL="857250" lvl="1" indent="-457200">
              <a:buFont typeface="Courier New" pitchFamily="49" charset="0"/>
              <a:buChar char="o"/>
            </a:pPr>
            <a:r>
              <a:rPr lang="en-US" sz="1600" dirty="0" smtClean="0"/>
              <a:t>Little control or management of data</a:t>
            </a:r>
          </a:p>
          <a:p>
            <a:pPr marL="857250" lvl="1" indent="-457200">
              <a:buFont typeface="Courier New" pitchFamily="49" charset="0"/>
              <a:buChar char="o"/>
            </a:pPr>
            <a:r>
              <a:rPr lang="en-US" sz="1600" dirty="0" smtClean="0"/>
              <a:t>Access to and dissemination of information may be out of control.</a:t>
            </a:r>
          </a:p>
          <a:p>
            <a:pPr marL="857250" lvl="1" indent="-457200">
              <a:buFont typeface="Courier New" pitchFamily="49" charset="0"/>
              <a:buChar char="o"/>
            </a:pPr>
            <a:r>
              <a:rPr lang="en-US" sz="1600" dirty="0" smtClean="0"/>
              <a:t>No way of knowing who is accessing or even making changes to the data.</a:t>
            </a:r>
          </a:p>
          <a:p>
            <a:pPr marL="457200" indent="-457200">
              <a:buFont typeface="+mj-lt"/>
              <a:buAutoNum type="arabicPeriod" startAt="4"/>
            </a:pPr>
            <a:r>
              <a:rPr lang="en-US" sz="2000" b="1" dirty="0" smtClean="0"/>
              <a:t>Lack of data sharing and availability</a:t>
            </a:r>
          </a:p>
          <a:p>
            <a:pPr marL="857250" lvl="1" indent="-457200">
              <a:buFont typeface="Courier New" pitchFamily="49" charset="0"/>
              <a:buChar char="o"/>
            </a:pPr>
            <a:r>
              <a:rPr lang="en-US" sz="1600" dirty="0" smtClean="0"/>
              <a:t>Information sharing is problematic (pieces of information in different files and different parts of the organization cannot be related to one another).</a:t>
            </a:r>
          </a:p>
          <a:p>
            <a:pPr marL="857250" lvl="1" indent="-457200">
              <a:buFont typeface="Courier New" pitchFamily="49" charset="0"/>
              <a:buChar char="o"/>
            </a:pPr>
            <a:r>
              <a:rPr lang="en-US" sz="1600" dirty="0" smtClean="0"/>
              <a:t>Information cannot flow freely across different functional areas or different departments of the organization. </a:t>
            </a:r>
          </a:p>
          <a:p>
            <a:pPr marL="857250" lvl="1" indent="-457200">
              <a:buFont typeface="Courier New" pitchFamily="49" charset="0"/>
              <a:buChar char="o"/>
            </a:pPr>
            <a:r>
              <a:rPr lang="en-US" sz="1600" dirty="0" smtClean="0"/>
              <a:t>Finding different values of the same piece of information decreases the authenticity of the data. </a:t>
            </a:r>
            <a:endParaRPr lang="en-US" sz="1600" dirty="0"/>
          </a:p>
        </p:txBody>
      </p:sp>
      <p:sp>
        <p:nvSpPr>
          <p:cNvPr id="3" name="Title 2"/>
          <p:cNvSpPr>
            <a:spLocks noGrp="1"/>
          </p:cNvSpPr>
          <p:nvPr>
            <p:ph type="title"/>
          </p:nvPr>
        </p:nvSpPr>
        <p:spPr>
          <a:xfrm>
            <a:off x="228600" y="381000"/>
            <a:ext cx="8763000" cy="685800"/>
          </a:xfrm>
        </p:spPr>
        <p:txBody>
          <a:bodyPr/>
          <a:lstStyle/>
          <a:p>
            <a:r>
              <a:rPr lang="en-US" dirty="0" smtClean="0"/>
              <a:t>Traditional Data Management: Problems (cont’d)</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Traditional File Processing</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7</a:t>
            </a:fld>
            <a:endParaRPr lang="en-US" dirty="0"/>
          </a:p>
        </p:txBody>
      </p:sp>
      <p:pic>
        <p:nvPicPr>
          <p:cNvPr id="5" name="Picture Placeholder 10" descr="Fig-6-01.png"/>
          <p:cNvPicPr>
            <a:picLocks noGrp="1" noChangeAspect="1"/>
          </p:cNvPicPr>
          <p:nvPr>
            <p:ph sz="quarter" idx="12"/>
          </p:nvPr>
        </p:nvPicPr>
        <p:blipFill>
          <a:blip r:embed="rId2" cstate="print"/>
          <a:stretch>
            <a:fillRect/>
          </a:stretch>
        </p:blipFill>
        <p:spPr>
          <a:xfrm>
            <a:off x="3295677" y="1524000"/>
            <a:ext cx="5695923" cy="4038600"/>
          </a:xfrm>
        </p:spPr>
      </p:pic>
      <p:sp>
        <p:nvSpPr>
          <p:cNvPr id="6" name="TextBox 5"/>
          <p:cNvSpPr txBox="1"/>
          <p:nvPr/>
        </p:nvSpPr>
        <p:spPr>
          <a:xfrm>
            <a:off x="304800" y="1676400"/>
            <a:ext cx="2895600" cy="3293209"/>
          </a:xfrm>
          <a:prstGeom prst="rect">
            <a:avLst/>
          </a:prstGeom>
          <a:noFill/>
        </p:spPr>
        <p:txBody>
          <a:bodyPr wrap="square" rtlCol="0">
            <a:spAutoFit/>
          </a:bodyPr>
          <a:lstStyle/>
          <a:p>
            <a:pPr>
              <a:buFont typeface="Arial" pitchFamily="34" charset="0"/>
              <a:buChar char="•"/>
            </a:pPr>
            <a:r>
              <a:rPr lang="en-US" sz="1600" b="1" dirty="0" smtClean="0">
                <a:latin typeface="Candara" pitchFamily="34" charset="0"/>
              </a:rPr>
              <a:t> </a:t>
            </a:r>
            <a:r>
              <a:rPr lang="en-US" sz="1600" dirty="0" smtClean="0">
                <a:latin typeface="Candara" pitchFamily="34" charset="0"/>
              </a:rPr>
              <a:t>In traditional file processing,</a:t>
            </a:r>
            <a:r>
              <a:rPr lang="en-US" sz="1600" b="1" dirty="0" smtClean="0">
                <a:latin typeface="Candara" pitchFamily="34" charset="0"/>
              </a:rPr>
              <a:t> each functional area develops specialized applications. </a:t>
            </a:r>
          </a:p>
          <a:p>
            <a:pPr>
              <a:buFont typeface="Arial" pitchFamily="34" charset="0"/>
              <a:buChar char="•"/>
            </a:pPr>
            <a:endParaRPr lang="en-US" sz="1600" b="1" dirty="0" smtClean="0">
              <a:latin typeface="Candara" pitchFamily="34" charset="0"/>
            </a:endParaRPr>
          </a:p>
          <a:p>
            <a:pPr>
              <a:buFont typeface="Arial" pitchFamily="34" charset="0"/>
              <a:buChar char="•"/>
            </a:pPr>
            <a:r>
              <a:rPr lang="en-US" sz="1600" b="1" dirty="0" smtClean="0">
                <a:latin typeface="Candara" pitchFamily="34" charset="0"/>
              </a:rPr>
              <a:t> Each application requires a unique data file </a:t>
            </a:r>
            <a:r>
              <a:rPr lang="en-US" sz="1600" dirty="0" smtClean="0">
                <a:latin typeface="Candara" pitchFamily="34" charset="0"/>
              </a:rPr>
              <a:t>that is likely to be </a:t>
            </a:r>
            <a:r>
              <a:rPr lang="en-US" sz="1600" b="1" dirty="0" smtClean="0">
                <a:latin typeface="Candara" pitchFamily="34" charset="0"/>
              </a:rPr>
              <a:t>a subset of the master file.</a:t>
            </a:r>
          </a:p>
          <a:p>
            <a:endParaRPr lang="en-US" sz="1600" b="1" dirty="0" smtClean="0">
              <a:latin typeface="Candara" pitchFamily="34" charset="0"/>
            </a:endParaRPr>
          </a:p>
          <a:p>
            <a:pPr>
              <a:buFont typeface="Arial" pitchFamily="34" charset="0"/>
              <a:buChar char="•"/>
            </a:pPr>
            <a:r>
              <a:rPr lang="en-US" sz="1600" b="1" dirty="0" smtClean="0">
                <a:latin typeface="Candara" pitchFamily="34" charset="0"/>
              </a:rPr>
              <a:t> </a:t>
            </a:r>
            <a:r>
              <a:rPr lang="en-US" sz="1600" dirty="0" smtClean="0">
                <a:latin typeface="Candara" pitchFamily="34" charset="0"/>
              </a:rPr>
              <a:t>These subsets of the master file</a:t>
            </a:r>
            <a:r>
              <a:rPr lang="en-US" sz="1600" b="1" dirty="0" smtClean="0">
                <a:latin typeface="Candara" pitchFamily="34" charset="0"/>
              </a:rPr>
              <a:t> lead to data redundancy and inconsistency, processing inflexibility, and wasted storage resources.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sz="2000" b="1" dirty="0" smtClean="0"/>
              <a:t>Database </a:t>
            </a:r>
          </a:p>
          <a:p>
            <a:pPr lvl="1"/>
            <a:r>
              <a:rPr lang="en-US" sz="1600" b="1" dirty="0" smtClean="0"/>
              <a:t>A collection of data organized to serve many applications efficiently</a:t>
            </a:r>
            <a:r>
              <a:rPr lang="en-US" sz="1600" dirty="0" smtClean="0"/>
              <a:t> by centralizing the data and controlling redundant data. </a:t>
            </a:r>
          </a:p>
          <a:p>
            <a:pPr lvl="1"/>
            <a:r>
              <a:rPr lang="en-US" sz="1600" b="1" dirty="0" smtClean="0"/>
              <a:t>Data are stored in one location</a:t>
            </a:r>
            <a:r>
              <a:rPr lang="en-US" sz="1600" dirty="0" smtClean="0"/>
              <a:t>, rather stored in separate files.</a:t>
            </a:r>
          </a:p>
          <a:p>
            <a:pPr lvl="1"/>
            <a:r>
              <a:rPr lang="en-US" sz="1600" dirty="0" smtClean="0"/>
              <a:t>e.g., a single HRM database contained personal, payroll and benefit records </a:t>
            </a:r>
          </a:p>
          <a:p>
            <a:pPr lvl="1">
              <a:buNone/>
            </a:pPr>
            <a:endParaRPr lang="en-US" sz="1600" dirty="0" smtClean="0"/>
          </a:p>
          <a:p>
            <a:r>
              <a:rPr lang="en-US" sz="2000" b="1" dirty="0" smtClean="0"/>
              <a:t>Database Management System (DBMS)</a:t>
            </a:r>
          </a:p>
          <a:p>
            <a:pPr lvl="1"/>
            <a:r>
              <a:rPr lang="en-US" sz="1600" b="1" dirty="0" smtClean="0"/>
              <a:t>A software that permits an organization to centralize data</a:t>
            </a:r>
            <a:r>
              <a:rPr lang="en-US" sz="1600" dirty="0" smtClean="0"/>
              <a:t>, manage them efficiently, and provide access to the stored data by application programs. </a:t>
            </a:r>
          </a:p>
          <a:p>
            <a:pPr lvl="1"/>
            <a:r>
              <a:rPr lang="en-US" sz="1600" dirty="0" smtClean="0"/>
              <a:t>Acts as interface between application programs and the physical data files. </a:t>
            </a:r>
          </a:p>
          <a:p>
            <a:pPr lvl="1"/>
            <a:r>
              <a:rPr lang="en-US" sz="1600" dirty="0" smtClean="0"/>
              <a:t>Separates </a:t>
            </a:r>
            <a:r>
              <a:rPr lang="en-US" sz="1600" b="1" i="1" dirty="0" smtClean="0"/>
              <a:t>logical</a:t>
            </a:r>
            <a:r>
              <a:rPr lang="en-US" sz="1600" b="1" dirty="0" smtClean="0"/>
              <a:t> and </a:t>
            </a:r>
            <a:r>
              <a:rPr lang="en-US" sz="1600" b="1" i="1" dirty="0" smtClean="0"/>
              <a:t>physical</a:t>
            </a:r>
            <a:r>
              <a:rPr lang="en-US" sz="1600" dirty="0" smtClean="0"/>
              <a:t> </a:t>
            </a:r>
            <a:r>
              <a:rPr lang="en-US" sz="1600" b="1" dirty="0" smtClean="0"/>
              <a:t>views </a:t>
            </a:r>
            <a:r>
              <a:rPr lang="en-US" sz="1600" dirty="0" smtClean="0"/>
              <a:t>of data.</a:t>
            </a:r>
          </a:p>
          <a:p>
            <a:pPr lvl="1"/>
            <a:r>
              <a:rPr lang="en-US" sz="1600" b="1" dirty="0" smtClean="0"/>
              <a:t>Logical view</a:t>
            </a:r>
            <a:r>
              <a:rPr lang="en-US" sz="1600" dirty="0" smtClean="0"/>
              <a:t>, presents data as they would be perceived by end users or business specialists.</a:t>
            </a:r>
          </a:p>
          <a:p>
            <a:pPr lvl="1"/>
            <a:r>
              <a:rPr lang="en-US" sz="1600" b="1" dirty="0" smtClean="0"/>
              <a:t>Physical view</a:t>
            </a:r>
            <a:r>
              <a:rPr lang="en-US" sz="1600" dirty="0" smtClean="0"/>
              <a:t>, shows how data are actually organized &amp; structured on physical storage media. </a:t>
            </a:r>
          </a:p>
          <a:p>
            <a:pPr lvl="1"/>
            <a:r>
              <a:rPr lang="en-US" sz="1600" dirty="0" smtClean="0"/>
              <a:t>Solves problems of traditional file environment.</a:t>
            </a:r>
          </a:p>
          <a:p>
            <a:endParaRPr lang="en-US" sz="2000" dirty="0"/>
          </a:p>
        </p:txBody>
      </p:sp>
      <p:sp>
        <p:nvSpPr>
          <p:cNvPr id="3" name="Title 2"/>
          <p:cNvSpPr>
            <a:spLocks noGrp="1"/>
          </p:cNvSpPr>
          <p:nvPr>
            <p:ph type="title"/>
          </p:nvPr>
        </p:nvSpPr>
        <p:spPr/>
        <p:txBody>
          <a:bodyPr/>
          <a:lstStyle/>
          <a:p>
            <a:r>
              <a:rPr lang="en-US" dirty="0" smtClean="0"/>
              <a:t>Database Approach to Data Management</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1000"/>
                                        <p:tgtEl>
                                          <p:spTgt spid="2">
                                            <p:txEl>
                                              <p:pRg st="5" end="5"/>
                                            </p:txEl>
                                          </p:spTgt>
                                        </p:tgtEl>
                                      </p:cBhvr>
                                    </p:animEffect>
                                    <p:anim calcmode="lin" valueType="num">
                                      <p:cBhvr>
                                        <p:cTn id="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5" end="5"/>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5" end="5"/>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Effect transition="in" filter="fade">
                                      <p:cBhvr>
                                        <p:cTn id="13" dur="1000"/>
                                        <p:tgtEl>
                                          <p:spTgt spid="2">
                                            <p:txEl>
                                              <p:pRg st="6" end="6"/>
                                            </p:txEl>
                                          </p:spTgt>
                                        </p:tgtEl>
                                      </p:cBhvr>
                                    </p:animEffect>
                                    <p:anim calcmode="lin" valueType="num">
                                      <p:cBhvr>
                                        <p:cTn id="14"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2">
                                            <p:txEl>
                                              <p:pRg st="6" end="6"/>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xEl>
                                              <p:pRg st="6" end="6"/>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animEffect transition="in" filter="fade">
                                      <p:cBhvr>
                                        <p:cTn id="19" dur="1000"/>
                                        <p:tgtEl>
                                          <p:spTgt spid="2">
                                            <p:txEl>
                                              <p:pRg st="7" end="7"/>
                                            </p:txEl>
                                          </p:spTgt>
                                        </p:tgtEl>
                                      </p:cBhvr>
                                    </p:animEffect>
                                    <p:anim calcmode="lin" valueType="num">
                                      <p:cBhvr>
                                        <p:cTn id="20"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2">
                                            <p:txEl>
                                              <p:pRg st="7" end="7"/>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
                                            <p:txEl>
                                              <p:pRg st="7" end="7"/>
                                            </p:txEl>
                                          </p:spTgt>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Effect transition="in" filter="fade">
                                      <p:cBhvr>
                                        <p:cTn id="25" dur="1000"/>
                                        <p:tgtEl>
                                          <p:spTgt spid="2">
                                            <p:txEl>
                                              <p:pRg st="8" end="8"/>
                                            </p:txEl>
                                          </p:spTgt>
                                        </p:tgtEl>
                                      </p:cBhvr>
                                    </p:animEffect>
                                    <p:anim calcmode="lin" valueType="num">
                                      <p:cBhvr>
                                        <p:cTn id="26"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2">
                                            <p:txEl>
                                              <p:pRg st="8" end="8"/>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
                                            <p:txEl>
                                              <p:pRg st="8" end="8"/>
                                            </p:txEl>
                                          </p:spTgt>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Effect transition="in" filter="fade">
                                      <p:cBhvr>
                                        <p:cTn id="31" dur="1000"/>
                                        <p:tgtEl>
                                          <p:spTgt spid="2">
                                            <p:txEl>
                                              <p:pRg st="9" end="9"/>
                                            </p:txEl>
                                          </p:spTgt>
                                        </p:tgtEl>
                                      </p:cBhvr>
                                    </p:animEffect>
                                    <p:anim calcmode="lin" valueType="num">
                                      <p:cBhvr>
                                        <p:cTn id="32"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2">
                                            <p:txEl>
                                              <p:pRg st="9" end="9"/>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
                                            <p:txEl>
                                              <p:pRg st="9" end="9"/>
                                            </p:txEl>
                                          </p:spTgt>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fade">
                                      <p:cBhvr>
                                        <p:cTn id="37" dur="1000"/>
                                        <p:tgtEl>
                                          <p:spTgt spid="2">
                                            <p:txEl>
                                              <p:pRg st="10" end="10"/>
                                            </p:txEl>
                                          </p:spTgt>
                                        </p:tgtEl>
                                      </p:cBhvr>
                                    </p:animEffect>
                                    <p:anim calcmode="lin" valueType="num">
                                      <p:cBhvr>
                                        <p:cTn id="38"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2">
                                            <p:txEl>
                                              <p:pRg st="10" end="10"/>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
                                            <p:txEl>
                                              <p:pRg st="10" end="10"/>
                                            </p:txEl>
                                          </p:spTgt>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animEffect transition="in" filter="fade">
                                      <p:cBhvr>
                                        <p:cTn id="43" dur="1000"/>
                                        <p:tgtEl>
                                          <p:spTgt spid="2">
                                            <p:txEl>
                                              <p:pRg st="11" end="11"/>
                                            </p:txEl>
                                          </p:spTgt>
                                        </p:tgtEl>
                                      </p:cBhvr>
                                    </p:animEffect>
                                    <p:anim calcmode="lin" valueType="num">
                                      <p:cBhvr>
                                        <p:cTn id="44"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2">
                                            <p:txEl>
                                              <p:pRg st="11" end="11"/>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
                                            <p:txEl>
                                              <p:pRg st="11" end="1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 HR Database with Multiple Views</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9</a:t>
            </a:fld>
            <a:endParaRPr lang="en-US" dirty="0"/>
          </a:p>
        </p:txBody>
      </p:sp>
      <p:pic>
        <p:nvPicPr>
          <p:cNvPr id="5" name="Picture Placeholder 10" descr="Fig-6-01.png"/>
          <p:cNvPicPr>
            <a:picLocks noGrp="1" noChangeAspect="1"/>
          </p:cNvPicPr>
          <p:nvPr>
            <p:ph sz="quarter" idx="12"/>
          </p:nvPr>
        </p:nvPicPr>
        <p:blipFill>
          <a:blip r:embed="rId3" cstate="print"/>
          <a:stretch>
            <a:fillRect/>
          </a:stretch>
        </p:blipFill>
        <p:spPr>
          <a:xfrm>
            <a:off x="1219200" y="1524000"/>
            <a:ext cx="6218486" cy="3657600"/>
          </a:xfrm>
        </p:spPr>
      </p:pic>
      <p:sp>
        <p:nvSpPr>
          <p:cNvPr id="6" name="TextBox 5"/>
          <p:cNvSpPr txBox="1"/>
          <p:nvPr/>
        </p:nvSpPr>
        <p:spPr>
          <a:xfrm>
            <a:off x="228600" y="5181600"/>
            <a:ext cx="8610600" cy="1077218"/>
          </a:xfrm>
          <a:prstGeom prst="rect">
            <a:avLst/>
          </a:prstGeom>
          <a:noFill/>
        </p:spPr>
        <p:txBody>
          <a:bodyPr wrap="square" rtlCol="0">
            <a:spAutoFit/>
          </a:bodyPr>
          <a:lstStyle/>
          <a:p>
            <a:r>
              <a:rPr lang="en-US" sz="1600" b="1" dirty="0" smtClean="0">
                <a:latin typeface="Candara" pitchFamily="34" charset="0"/>
              </a:rPr>
              <a:t>A single human resources database provides many different views of data, depending on the information requirements of the user. </a:t>
            </a:r>
          </a:p>
          <a:p>
            <a:r>
              <a:rPr lang="en-US" sz="1600" b="1" dirty="0" smtClean="0">
                <a:latin typeface="Candara" pitchFamily="34" charset="0"/>
              </a:rPr>
              <a:t>Illustrated here are two possible views, one of interest to a benefits specialist and one of interest to a member of the company’s payroll department.</a:t>
            </a:r>
            <a:endParaRPr lang="en-US" b="1" dirty="0" smtClean="0">
              <a:latin typeface="Candara"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13586</TotalTime>
  <Words>3536</Words>
  <Application>Microsoft Office PowerPoint</Application>
  <PresentationFormat>On-screen Show (4:3)</PresentationFormat>
  <Paragraphs>309</Paragraphs>
  <Slides>30</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ＭＳ Ｐゴシック</vt:lpstr>
      <vt:lpstr>Arial</vt:lpstr>
      <vt:lpstr>Calibri</vt:lpstr>
      <vt:lpstr>Candara</vt:lpstr>
      <vt:lpstr>Courier New</vt:lpstr>
      <vt:lpstr>Times New Roman</vt:lpstr>
      <vt:lpstr>Wingdings</vt:lpstr>
      <vt:lpstr>Office Theme</vt:lpstr>
      <vt:lpstr>COMB354: Fisheries Information Systems   Exercise 2 Database Management Systems  by Md. Mahbubul Alam, PhD </vt:lpstr>
      <vt:lpstr>Learning Objectives</vt:lpstr>
      <vt:lpstr>File Organization: Concepts </vt:lpstr>
      <vt:lpstr>The Data Hierarchy</vt:lpstr>
      <vt:lpstr>Traditional Data Management: Problems</vt:lpstr>
      <vt:lpstr>Traditional Data Management: Problems (cont’d)</vt:lpstr>
      <vt:lpstr>Traditional File Processing</vt:lpstr>
      <vt:lpstr>Database Approach to Data Management</vt:lpstr>
      <vt:lpstr>A HR Database with Multiple Views</vt:lpstr>
      <vt:lpstr>Relational DBMS (RDBMS)</vt:lpstr>
      <vt:lpstr>Relational Database Tables</vt:lpstr>
      <vt:lpstr>Operations of a Relational DBMS</vt:lpstr>
      <vt:lpstr>3 Basic Operations of RDBMS</vt:lpstr>
      <vt:lpstr>Object-Oriented Database (OODBMS)</vt:lpstr>
      <vt:lpstr>Object-oriented DBMS</vt:lpstr>
      <vt:lpstr>Capabilities of Database Management System</vt:lpstr>
      <vt:lpstr>MS Access Data Dictionary and SQL Query</vt:lpstr>
      <vt:lpstr>An Access Query</vt:lpstr>
      <vt:lpstr>Designing Database</vt:lpstr>
      <vt:lpstr>Normalization </vt:lpstr>
      <vt:lpstr>Entity-Relationship Diagram</vt:lpstr>
      <vt:lpstr>Ways of using Databases to Improve Business Performance</vt:lpstr>
      <vt:lpstr>Data Warehouse and Data Marts</vt:lpstr>
      <vt:lpstr>Data Warehouse: Components</vt:lpstr>
      <vt:lpstr>OLAP (Online Analytical Processing)</vt:lpstr>
      <vt:lpstr>Data Mining</vt:lpstr>
      <vt:lpstr>Data Mining: Types</vt:lpstr>
      <vt:lpstr>Database and The Web</vt:lpstr>
      <vt:lpstr>Managing Data Resources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Mahbu ALAM</dc:creator>
  <cp:lastModifiedBy>mahbub</cp:lastModifiedBy>
  <cp:revision>593</cp:revision>
  <dcterms:created xsi:type="dcterms:W3CDTF">2006-08-16T00:00:00Z</dcterms:created>
  <dcterms:modified xsi:type="dcterms:W3CDTF">2020-02-02T05:10:41Z</dcterms:modified>
</cp:coreProperties>
</file>