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24"/>
  </p:notesMasterIdLst>
  <p:handoutMasterIdLst>
    <p:handoutMasterId r:id="rId25"/>
  </p:handoutMasterIdLst>
  <p:sldIdLst>
    <p:sldId id="722" r:id="rId2"/>
    <p:sldId id="623" r:id="rId3"/>
    <p:sldId id="724" r:id="rId4"/>
    <p:sldId id="726" r:id="rId5"/>
    <p:sldId id="727" r:id="rId6"/>
    <p:sldId id="728" r:id="rId7"/>
    <p:sldId id="729" r:id="rId8"/>
    <p:sldId id="725" r:id="rId9"/>
    <p:sldId id="730" r:id="rId10"/>
    <p:sldId id="731" r:id="rId11"/>
    <p:sldId id="732" r:id="rId12"/>
    <p:sldId id="733" r:id="rId13"/>
    <p:sldId id="734" r:id="rId14"/>
    <p:sldId id="735" r:id="rId15"/>
    <p:sldId id="736" r:id="rId16"/>
    <p:sldId id="737" r:id="rId17"/>
    <p:sldId id="739" r:id="rId18"/>
    <p:sldId id="741" r:id="rId19"/>
    <p:sldId id="742" r:id="rId20"/>
    <p:sldId id="740" r:id="rId21"/>
    <p:sldId id="743" r:id="rId22"/>
    <p:sldId id="723" r:id="rId23"/>
  </p:sldIdLst>
  <p:sldSz cx="12192000" cy="6858000"/>
  <p:notesSz cx="6934200" cy="92837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4">
          <p15:clr>
            <a:srgbClr val="A4A3A4"/>
          </p15:clr>
        </p15:guide>
        <p15:guide id="2" pos="218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00"/>
    <a:srgbClr val="990099"/>
    <a:srgbClr val="006699"/>
    <a:srgbClr val="009999"/>
    <a:srgbClr val="CCCC00"/>
    <a:srgbClr val="99CC00"/>
    <a:srgbClr val="FF9966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809" autoAdjust="0"/>
    <p:restoredTop sz="93357" autoAdjust="0"/>
  </p:normalViewPr>
  <p:slideViewPr>
    <p:cSldViewPr>
      <p:cViewPr varScale="1">
        <p:scale>
          <a:sx n="69" d="100"/>
          <a:sy n="69" d="100"/>
        </p:scale>
        <p:origin x="948" y="7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2" d="100"/>
          <a:sy n="82" d="100"/>
        </p:scale>
        <p:origin x="-1928" y="-120"/>
      </p:cViewPr>
      <p:guideLst>
        <p:guide orient="horz" pos="2924"/>
        <p:guide pos="2184"/>
      </p:guideLst>
    </p:cSldViewPr>
  </p:notesViewPr>
  <p:gridSpacing cx="91439" cy="91439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99AF592-F645-4134-8819-9F77F00B1D1E}" type="doc">
      <dgm:prSet loTypeId="urn:microsoft.com/office/officeart/2005/8/layout/hierarchy6" loCatId="hierarchy" qsTypeId="urn:microsoft.com/office/officeart/2005/8/quickstyle/simple1" qsCatId="simple" csTypeId="urn:microsoft.com/office/officeart/2005/8/colors/accent6_2" csCatId="accent6" phldr="1"/>
      <dgm:spPr/>
      <dgm:t>
        <a:bodyPr/>
        <a:lstStyle/>
        <a:p>
          <a:endParaRPr lang="en-US"/>
        </a:p>
      </dgm:t>
    </dgm:pt>
    <dgm:pt modelId="{C6A2F83C-078E-4ACD-8F69-FCA58E715522}">
      <dgm:prSet phldrT="[Text]" custT="1"/>
      <dgm:spPr/>
      <dgm:t>
        <a:bodyPr/>
        <a:lstStyle/>
        <a:p>
          <a:r>
            <a:rPr lang="en-US" sz="1600" b="1" dirty="0" smtClean="0">
              <a:solidFill>
                <a:schemeClr val="tx1"/>
              </a:solidFill>
              <a:latin typeface="Candara" panose="020E0502030303020204" pitchFamily="34" charset="0"/>
            </a:rPr>
            <a:t>President</a:t>
          </a:r>
        </a:p>
        <a:p>
          <a:r>
            <a:rPr lang="en-US" sz="1200" dirty="0" smtClean="0">
              <a:solidFill>
                <a:schemeClr val="tx1"/>
              </a:solidFill>
              <a:latin typeface="Candara" panose="020E0502030303020204" pitchFamily="34" charset="0"/>
            </a:rPr>
            <a:t>“Double sales revenue to $ 20 million in fiscal year 2020”</a:t>
          </a:r>
          <a:endParaRPr lang="en-US" sz="1200" dirty="0">
            <a:solidFill>
              <a:schemeClr val="tx1"/>
            </a:solidFill>
            <a:latin typeface="Candara" panose="020E0502030303020204" pitchFamily="34" charset="0"/>
          </a:endParaRPr>
        </a:p>
      </dgm:t>
    </dgm:pt>
    <dgm:pt modelId="{1F3B3C12-154F-4AE3-A00A-71416F6BF335}" type="parTrans" cxnId="{51A2DC4A-98DA-40E1-A3B1-93DB1E35A3C2}">
      <dgm:prSet/>
      <dgm:spPr/>
      <dgm:t>
        <a:bodyPr/>
        <a:lstStyle/>
        <a:p>
          <a:endParaRPr lang="en-US"/>
        </a:p>
      </dgm:t>
    </dgm:pt>
    <dgm:pt modelId="{1A8AF08D-5FB9-46C4-86B9-9EFDF9B7B11A}" type="sibTrans" cxnId="{51A2DC4A-98DA-40E1-A3B1-93DB1E35A3C2}">
      <dgm:prSet/>
      <dgm:spPr/>
      <dgm:t>
        <a:bodyPr/>
        <a:lstStyle/>
        <a:p>
          <a:endParaRPr lang="en-US"/>
        </a:p>
      </dgm:t>
    </dgm:pt>
    <dgm:pt modelId="{B1EC6054-A274-4969-90FE-4AC08E5A6A73}">
      <dgm:prSet phldrT="[Text]" custT="1"/>
      <dgm:spPr/>
      <dgm:t>
        <a:bodyPr/>
        <a:lstStyle/>
        <a:p>
          <a:r>
            <a:rPr lang="en-US" sz="1600" b="1" dirty="0" smtClean="0">
              <a:solidFill>
                <a:schemeClr val="tx1"/>
              </a:solidFill>
              <a:latin typeface="Candara" panose="020E0502030303020204" pitchFamily="34" charset="0"/>
            </a:rPr>
            <a:t>Vice President of sales</a:t>
          </a:r>
        </a:p>
        <a:p>
          <a:r>
            <a:rPr lang="en-US" sz="1200" dirty="0" smtClean="0">
              <a:solidFill>
                <a:schemeClr val="tx1"/>
              </a:solidFill>
              <a:latin typeface="Candara" panose="020E0502030303020204" pitchFamily="34" charset="0"/>
            </a:rPr>
            <a:t>“Double sales in East, West, and South Regions” </a:t>
          </a:r>
          <a:endParaRPr lang="en-US" sz="1200" dirty="0">
            <a:solidFill>
              <a:schemeClr val="tx1"/>
            </a:solidFill>
            <a:latin typeface="Candara" panose="020E0502030303020204" pitchFamily="34" charset="0"/>
          </a:endParaRPr>
        </a:p>
      </dgm:t>
    </dgm:pt>
    <dgm:pt modelId="{DD381E6E-BA20-437A-939A-4F593192CE93}" type="parTrans" cxnId="{86F9241B-ADAE-4AA9-BA4F-C0B0DEBDFB7B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180B46E1-AF31-4D90-B2FF-15E632028C40}" type="sibTrans" cxnId="{86F9241B-ADAE-4AA9-BA4F-C0B0DEBDFB7B}">
      <dgm:prSet/>
      <dgm:spPr/>
      <dgm:t>
        <a:bodyPr/>
        <a:lstStyle/>
        <a:p>
          <a:endParaRPr lang="en-US"/>
        </a:p>
      </dgm:t>
    </dgm:pt>
    <dgm:pt modelId="{99FAB4D0-7314-43EC-94FF-8D10037A5003}">
      <dgm:prSet phldrT="[Text]" custT="1"/>
      <dgm:spPr/>
      <dgm:t>
        <a:bodyPr/>
        <a:lstStyle/>
        <a:p>
          <a:r>
            <a:rPr lang="en-US" sz="1600" b="1" dirty="0" smtClean="0">
              <a:solidFill>
                <a:schemeClr val="tx1"/>
              </a:solidFill>
              <a:latin typeface="Candara" panose="020E0502030303020204" pitchFamily="34" charset="0"/>
            </a:rPr>
            <a:t>Sales Manager, South Region</a:t>
          </a:r>
        </a:p>
        <a:p>
          <a:r>
            <a:rPr lang="en-US" sz="1200" dirty="0" smtClean="0">
              <a:solidFill>
                <a:schemeClr val="tx1"/>
              </a:solidFill>
              <a:latin typeface="Candara" panose="020E0502030303020204" pitchFamily="34" charset="0"/>
            </a:rPr>
            <a:t>“Hire 4 new salespeople, add 18 customers”</a:t>
          </a:r>
          <a:endParaRPr lang="en-US" sz="1200" dirty="0">
            <a:solidFill>
              <a:schemeClr val="tx1"/>
            </a:solidFill>
            <a:latin typeface="Candara" panose="020E0502030303020204" pitchFamily="34" charset="0"/>
          </a:endParaRPr>
        </a:p>
      </dgm:t>
    </dgm:pt>
    <dgm:pt modelId="{365F2744-BB01-48CC-B3CC-8224DFF804C2}" type="parTrans" cxnId="{EF1907E3-A52D-4A59-98B4-505F7F4B4BA8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AFC4203D-F409-481F-A1EA-36F85AAF4827}" type="sibTrans" cxnId="{EF1907E3-A52D-4A59-98B4-505F7F4B4BA8}">
      <dgm:prSet/>
      <dgm:spPr/>
      <dgm:t>
        <a:bodyPr/>
        <a:lstStyle/>
        <a:p>
          <a:endParaRPr lang="en-US"/>
        </a:p>
      </dgm:t>
    </dgm:pt>
    <dgm:pt modelId="{AA5327F6-2B05-44A9-8105-B46843B178C3}">
      <dgm:prSet phldrT="[Text]" custT="1"/>
      <dgm:spPr/>
      <dgm:t>
        <a:bodyPr/>
        <a:lstStyle/>
        <a:p>
          <a:r>
            <a:rPr lang="en-US" sz="1600" b="1" dirty="0" smtClean="0">
              <a:solidFill>
                <a:schemeClr val="tx1"/>
              </a:solidFill>
              <a:latin typeface="Candara" panose="020E0502030303020204" pitchFamily="34" charset="0"/>
            </a:rPr>
            <a:t>Sales Manager, West Region</a:t>
          </a:r>
        </a:p>
        <a:p>
          <a:r>
            <a:rPr lang="en-US" sz="1200" dirty="0" smtClean="0">
              <a:solidFill>
                <a:schemeClr val="tx1"/>
              </a:solidFill>
              <a:latin typeface="Candara" panose="020E0502030303020204" pitchFamily="34" charset="0"/>
            </a:rPr>
            <a:t>“Move 5 salespeople to California market”</a:t>
          </a:r>
          <a:endParaRPr lang="en-US" sz="1200" dirty="0">
            <a:solidFill>
              <a:schemeClr val="tx1"/>
            </a:solidFill>
            <a:latin typeface="Candara" panose="020E0502030303020204" pitchFamily="34" charset="0"/>
          </a:endParaRPr>
        </a:p>
      </dgm:t>
    </dgm:pt>
    <dgm:pt modelId="{DD6F351F-7282-46CD-88EC-472CBDD4842A}" type="parTrans" cxnId="{3F474E69-82A6-4267-899A-D07899A3F200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D8D7E1EF-FC73-4E06-9BC1-28A5C920B34A}" type="sibTrans" cxnId="{3F474E69-82A6-4267-899A-D07899A3F200}">
      <dgm:prSet/>
      <dgm:spPr/>
      <dgm:t>
        <a:bodyPr/>
        <a:lstStyle/>
        <a:p>
          <a:endParaRPr lang="en-US"/>
        </a:p>
      </dgm:t>
    </dgm:pt>
    <dgm:pt modelId="{82CD633B-1861-41DF-8A78-59AEBE9683B2}">
      <dgm:prSet phldrT="[Text]" custT="1"/>
      <dgm:spPr/>
      <dgm:t>
        <a:bodyPr/>
        <a:lstStyle/>
        <a:p>
          <a:r>
            <a:rPr lang="en-US" sz="1600" b="1" dirty="0" smtClean="0">
              <a:solidFill>
                <a:schemeClr val="tx1"/>
              </a:solidFill>
              <a:latin typeface="Candara" panose="020E0502030303020204" pitchFamily="34" charset="0"/>
            </a:rPr>
            <a:t>Vice President of Production</a:t>
          </a:r>
        </a:p>
        <a:p>
          <a:r>
            <a:rPr lang="en-US" sz="1200" dirty="0" smtClean="0">
              <a:solidFill>
                <a:schemeClr val="tx1"/>
              </a:solidFill>
              <a:latin typeface="Candara" panose="020E0502030303020204" pitchFamily="34" charset="0"/>
            </a:rPr>
            <a:t>“Add one new production line at plant” </a:t>
          </a:r>
          <a:endParaRPr lang="en-US" sz="1200" dirty="0">
            <a:solidFill>
              <a:schemeClr val="tx1"/>
            </a:solidFill>
            <a:latin typeface="Candara" panose="020E0502030303020204" pitchFamily="34" charset="0"/>
          </a:endParaRPr>
        </a:p>
      </dgm:t>
    </dgm:pt>
    <dgm:pt modelId="{00D00F09-3E76-4CD6-B118-9128C3818717}" type="parTrans" cxnId="{35257094-198B-4369-8EB9-F8E4CF3F3A11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222CE945-4B76-4E84-A13A-1844778CBA3C}" type="sibTrans" cxnId="{35257094-198B-4369-8EB9-F8E4CF3F3A11}">
      <dgm:prSet/>
      <dgm:spPr/>
      <dgm:t>
        <a:bodyPr/>
        <a:lstStyle/>
        <a:p>
          <a:endParaRPr lang="en-US"/>
        </a:p>
      </dgm:t>
    </dgm:pt>
    <dgm:pt modelId="{FEE0FD1E-94F3-4CC4-BB8C-665D72B36C6E}">
      <dgm:prSet custT="1"/>
      <dgm:spPr/>
      <dgm:t>
        <a:bodyPr/>
        <a:lstStyle/>
        <a:p>
          <a:r>
            <a:rPr lang="en-US" sz="1600" b="1" dirty="0" smtClean="0">
              <a:solidFill>
                <a:schemeClr val="tx1"/>
              </a:solidFill>
              <a:latin typeface="Candara" panose="020E0502030303020204" pitchFamily="34" charset="0"/>
            </a:rPr>
            <a:t>Vice President of HR</a:t>
          </a:r>
        </a:p>
        <a:p>
          <a:r>
            <a:rPr lang="en-US" sz="1200" dirty="0" smtClean="0">
              <a:solidFill>
                <a:schemeClr val="tx1"/>
              </a:solidFill>
              <a:latin typeface="Candara" panose="020E0502030303020204" pitchFamily="34" charset="0"/>
            </a:rPr>
            <a:t>“Add, train 6 Salespeople” </a:t>
          </a:r>
          <a:endParaRPr lang="en-US" sz="1200" dirty="0">
            <a:solidFill>
              <a:schemeClr val="tx1"/>
            </a:solidFill>
            <a:latin typeface="Candara" panose="020E0502030303020204" pitchFamily="34" charset="0"/>
          </a:endParaRPr>
        </a:p>
      </dgm:t>
    </dgm:pt>
    <dgm:pt modelId="{01AD0A20-B74D-4E93-B0DA-ABE9D08B61B1}" type="parTrans" cxnId="{3D66F95F-8FD6-4474-A9F4-6CBC626D4864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B20B6F58-7185-4D42-841C-1D78A8FA5516}" type="sibTrans" cxnId="{3D66F95F-8FD6-4474-A9F4-6CBC626D4864}">
      <dgm:prSet/>
      <dgm:spPr/>
      <dgm:t>
        <a:bodyPr/>
        <a:lstStyle/>
        <a:p>
          <a:endParaRPr lang="en-US"/>
        </a:p>
      </dgm:t>
    </dgm:pt>
    <dgm:pt modelId="{0BA7F522-C5AF-448E-848A-8A828651CBAE}">
      <dgm:prSet custT="1"/>
      <dgm:spPr/>
      <dgm:t>
        <a:bodyPr/>
        <a:lstStyle/>
        <a:p>
          <a:r>
            <a:rPr lang="en-US" sz="1600" b="1" dirty="0" smtClean="0">
              <a:solidFill>
                <a:schemeClr val="tx1"/>
              </a:solidFill>
              <a:latin typeface="Candara" panose="020E0502030303020204" pitchFamily="34" charset="0"/>
            </a:rPr>
            <a:t>Sales Manager, East Region</a:t>
          </a:r>
        </a:p>
        <a:p>
          <a:r>
            <a:rPr lang="en-US" sz="1200" dirty="0" smtClean="0">
              <a:solidFill>
                <a:schemeClr val="tx1"/>
              </a:solidFill>
              <a:latin typeface="Candara" panose="020E0502030303020204" pitchFamily="34" charset="0"/>
            </a:rPr>
            <a:t>“Triple sales to government agencies”</a:t>
          </a:r>
          <a:endParaRPr lang="en-US" sz="1200" dirty="0">
            <a:solidFill>
              <a:schemeClr val="tx1"/>
            </a:solidFill>
            <a:latin typeface="Candara" panose="020E0502030303020204" pitchFamily="34" charset="0"/>
          </a:endParaRPr>
        </a:p>
      </dgm:t>
    </dgm:pt>
    <dgm:pt modelId="{037A3075-D9D0-47B5-9FF5-B5195B0980CF}" type="parTrans" cxnId="{1C349A3E-3358-4B94-9852-C73C03C3044D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A9834165-8BF8-4234-A23A-C9E51F63E4CC}" type="sibTrans" cxnId="{1C349A3E-3358-4B94-9852-C73C03C3044D}">
      <dgm:prSet/>
      <dgm:spPr/>
      <dgm:t>
        <a:bodyPr/>
        <a:lstStyle/>
        <a:p>
          <a:endParaRPr lang="en-US"/>
        </a:p>
      </dgm:t>
    </dgm:pt>
    <dgm:pt modelId="{269F1A69-06A5-4448-BE2E-4C258DD41B75}">
      <dgm:prSet custT="1"/>
      <dgm:spPr/>
      <dgm:t>
        <a:bodyPr/>
        <a:lstStyle/>
        <a:p>
          <a:r>
            <a:rPr lang="en-US" sz="1600" b="1" dirty="0" smtClean="0">
              <a:solidFill>
                <a:schemeClr val="tx1"/>
              </a:solidFill>
              <a:latin typeface="Candara" panose="020E0502030303020204" pitchFamily="34" charset="0"/>
            </a:rPr>
            <a:t>Recruiting Manager</a:t>
          </a:r>
        </a:p>
        <a:p>
          <a:r>
            <a:rPr lang="en-US" sz="1200" dirty="0" smtClean="0">
              <a:solidFill>
                <a:schemeClr val="tx1"/>
              </a:solidFill>
              <a:latin typeface="Candara" panose="020E0502030303020204" pitchFamily="34" charset="0"/>
            </a:rPr>
            <a:t>“Identify and attract 20 good sales candidates”</a:t>
          </a:r>
          <a:endParaRPr lang="en-US" sz="1200" dirty="0">
            <a:solidFill>
              <a:schemeClr val="tx1"/>
            </a:solidFill>
            <a:latin typeface="Candara" panose="020E0502030303020204" pitchFamily="34" charset="0"/>
          </a:endParaRPr>
        </a:p>
      </dgm:t>
    </dgm:pt>
    <dgm:pt modelId="{657819D6-111A-48BC-8170-AEC2D820B924}" type="parTrans" cxnId="{12DDF35A-4898-433C-9508-B705227BB84D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2FD11F1C-7A6E-45BF-89DC-3DCA2D6C2BB3}" type="sibTrans" cxnId="{12DDF35A-4898-433C-9508-B705227BB84D}">
      <dgm:prSet/>
      <dgm:spPr/>
      <dgm:t>
        <a:bodyPr/>
        <a:lstStyle/>
        <a:p>
          <a:endParaRPr lang="en-US"/>
        </a:p>
      </dgm:t>
    </dgm:pt>
    <dgm:pt modelId="{016E014C-2A87-4421-A610-51AC86F1F04B}">
      <dgm:prSet custT="1"/>
      <dgm:spPr/>
      <dgm:t>
        <a:bodyPr/>
        <a:lstStyle/>
        <a:p>
          <a:r>
            <a:rPr lang="en-US" sz="1600" b="1" dirty="0" smtClean="0">
              <a:solidFill>
                <a:schemeClr val="tx1"/>
              </a:solidFill>
              <a:latin typeface="Candara" panose="020E0502030303020204" pitchFamily="34" charset="0"/>
            </a:rPr>
            <a:t>Training Manger</a:t>
          </a:r>
        </a:p>
        <a:p>
          <a:r>
            <a:rPr lang="en-US" sz="1200" dirty="0" smtClean="0">
              <a:solidFill>
                <a:schemeClr val="tx1"/>
              </a:solidFill>
              <a:latin typeface="Candara" panose="020E0502030303020204" pitchFamily="34" charset="0"/>
            </a:rPr>
            <a:t>“Train 6 new salespeople and retrain all others within 4 months”</a:t>
          </a:r>
          <a:endParaRPr lang="en-US" sz="1200" dirty="0">
            <a:solidFill>
              <a:schemeClr val="tx1"/>
            </a:solidFill>
            <a:latin typeface="Candara" panose="020E0502030303020204" pitchFamily="34" charset="0"/>
          </a:endParaRPr>
        </a:p>
      </dgm:t>
    </dgm:pt>
    <dgm:pt modelId="{2E737616-A3F7-4E84-BCA9-C53C2B34ED80}" type="parTrans" cxnId="{66AE10E2-8FB0-4287-81AE-66844E40BD67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73C91E5B-F66D-436A-A639-24507F7A0203}" type="sibTrans" cxnId="{66AE10E2-8FB0-4287-81AE-66844E40BD67}">
      <dgm:prSet/>
      <dgm:spPr/>
      <dgm:t>
        <a:bodyPr/>
        <a:lstStyle/>
        <a:p>
          <a:endParaRPr lang="en-US"/>
        </a:p>
      </dgm:t>
    </dgm:pt>
    <dgm:pt modelId="{39284528-710D-4346-B11E-ACA3F1EB9BD4}" type="pres">
      <dgm:prSet presAssocID="{E99AF592-F645-4134-8819-9F77F00B1D1E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E72FE28-B026-4DC9-AAB5-1A1B6045414A}" type="pres">
      <dgm:prSet presAssocID="{E99AF592-F645-4134-8819-9F77F00B1D1E}" presName="hierFlow" presStyleCnt="0"/>
      <dgm:spPr/>
    </dgm:pt>
    <dgm:pt modelId="{13D63194-4B36-4548-BEB0-AF93CD75B86A}" type="pres">
      <dgm:prSet presAssocID="{E99AF592-F645-4134-8819-9F77F00B1D1E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8A3A208A-E8EF-4CE0-AF13-0D7D065B51AE}" type="pres">
      <dgm:prSet presAssocID="{C6A2F83C-078E-4ACD-8F69-FCA58E715522}" presName="Name14" presStyleCnt="0"/>
      <dgm:spPr/>
    </dgm:pt>
    <dgm:pt modelId="{91F1CF2C-03EA-4CFB-9E21-6A2213B6BEB4}" type="pres">
      <dgm:prSet presAssocID="{C6A2F83C-078E-4ACD-8F69-FCA58E715522}" presName="level1Shap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368F535-6640-4B00-AA47-5B3A60D32F13}" type="pres">
      <dgm:prSet presAssocID="{C6A2F83C-078E-4ACD-8F69-FCA58E715522}" presName="hierChild2" presStyleCnt="0"/>
      <dgm:spPr/>
    </dgm:pt>
    <dgm:pt modelId="{17ADD177-D3D6-4FE9-8E9C-3AC5BB6D4E5C}" type="pres">
      <dgm:prSet presAssocID="{DD381E6E-BA20-437A-939A-4F593192CE93}" presName="Name19" presStyleLbl="parChTrans1D2" presStyleIdx="0" presStyleCnt="3"/>
      <dgm:spPr/>
      <dgm:t>
        <a:bodyPr/>
        <a:lstStyle/>
        <a:p>
          <a:endParaRPr lang="en-US"/>
        </a:p>
      </dgm:t>
    </dgm:pt>
    <dgm:pt modelId="{0F9F5827-B648-42EA-BD20-E80B3C8B071B}" type="pres">
      <dgm:prSet presAssocID="{B1EC6054-A274-4969-90FE-4AC08E5A6A73}" presName="Name21" presStyleCnt="0"/>
      <dgm:spPr/>
    </dgm:pt>
    <dgm:pt modelId="{DA1144C4-E00B-405B-9EA5-F2377C42F6DD}" type="pres">
      <dgm:prSet presAssocID="{B1EC6054-A274-4969-90FE-4AC08E5A6A73}" presName="level2Shape" presStyleLbl="node2" presStyleIdx="0" presStyleCnt="3"/>
      <dgm:spPr/>
      <dgm:t>
        <a:bodyPr/>
        <a:lstStyle/>
        <a:p>
          <a:endParaRPr lang="en-US"/>
        </a:p>
      </dgm:t>
    </dgm:pt>
    <dgm:pt modelId="{F67C856D-DFAF-4905-96E7-DA5A80A761D1}" type="pres">
      <dgm:prSet presAssocID="{B1EC6054-A274-4969-90FE-4AC08E5A6A73}" presName="hierChild3" presStyleCnt="0"/>
      <dgm:spPr/>
    </dgm:pt>
    <dgm:pt modelId="{57C8F877-4C72-49B3-848C-8CA432D62E17}" type="pres">
      <dgm:prSet presAssocID="{365F2744-BB01-48CC-B3CC-8224DFF804C2}" presName="Name19" presStyleLbl="parChTrans1D3" presStyleIdx="0" presStyleCnt="5"/>
      <dgm:spPr/>
      <dgm:t>
        <a:bodyPr/>
        <a:lstStyle/>
        <a:p>
          <a:endParaRPr lang="en-US"/>
        </a:p>
      </dgm:t>
    </dgm:pt>
    <dgm:pt modelId="{42D0235F-3D73-49BE-9A66-2789FD3910EB}" type="pres">
      <dgm:prSet presAssocID="{99FAB4D0-7314-43EC-94FF-8D10037A5003}" presName="Name21" presStyleCnt="0"/>
      <dgm:spPr/>
    </dgm:pt>
    <dgm:pt modelId="{AC3EFFE1-0B54-4622-946C-D2333AB88543}" type="pres">
      <dgm:prSet presAssocID="{99FAB4D0-7314-43EC-94FF-8D10037A5003}" presName="level2Shape" presStyleLbl="node3" presStyleIdx="0" presStyleCnt="5"/>
      <dgm:spPr/>
      <dgm:t>
        <a:bodyPr/>
        <a:lstStyle/>
        <a:p>
          <a:endParaRPr lang="en-US"/>
        </a:p>
      </dgm:t>
    </dgm:pt>
    <dgm:pt modelId="{1C6EFA0A-A35A-4964-859C-CAED8BAAEC86}" type="pres">
      <dgm:prSet presAssocID="{99FAB4D0-7314-43EC-94FF-8D10037A5003}" presName="hierChild3" presStyleCnt="0"/>
      <dgm:spPr/>
    </dgm:pt>
    <dgm:pt modelId="{E403A48E-1208-40F0-B8A5-2F62AE6D2422}" type="pres">
      <dgm:prSet presAssocID="{037A3075-D9D0-47B5-9FF5-B5195B0980CF}" presName="Name19" presStyleLbl="parChTrans1D3" presStyleIdx="1" presStyleCnt="5"/>
      <dgm:spPr/>
      <dgm:t>
        <a:bodyPr/>
        <a:lstStyle/>
        <a:p>
          <a:endParaRPr lang="en-US"/>
        </a:p>
      </dgm:t>
    </dgm:pt>
    <dgm:pt modelId="{412B13A5-BF76-473E-B960-304C9A1E0B36}" type="pres">
      <dgm:prSet presAssocID="{0BA7F522-C5AF-448E-848A-8A828651CBAE}" presName="Name21" presStyleCnt="0"/>
      <dgm:spPr/>
    </dgm:pt>
    <dgm:pt modelId="{D866B058-DF29-4D85-A778-B362E9947710}" type="pres">
      <dgm:prSet presAssocID="{0BA7F522-C5AF-448E-848A-8A828651CBAE}" presName="level2Shape" presStyleLbl="node3" presStyleIdx="1" presStyleCnt="5"/>
      <dgm:spPr/>
      <dgm:t>
        <a:bodyPr/>
        <a:lstStyle/>
        <a:p>
          <a:endParaRPr lang="en-US"/>
        </a:p>
      </dgm:t>
    </dgm:pt>
    <dgm:pt modelId="{62AB7EFB-B61E-4CE7-88B7-4E51A620CAF0}" type="pres">
      <dgm:prSet presAssocID="{0BA7F522-C5AF-448E-848A-8A828651CBAE}" presName="hierChild3" presStyleCnt="0"/>
      <dgm:spPr/>
    </dgm:pt>
    <dgm:pt modelId="{1E76E8EB-CC49-4296-8DE0-F97BAEFAD0E4}" type="pres">
      <dgm:prSet presAssocID="{DD6F351F-7282-46CD-88EC-472CBDD4842A}" presName="Name19" presStyleLbl="parChTrans1D3" presStyleIdx="2" presStyleCnt="5"/>
      <dgm:spPr/>
      <dgm:t>
        <a:bodyPr/>
        <a:lstStyle/>
        <a:p>
          <a:endParaRPr lang="en-US"/>
        </a:p>
      </dgm:t>
    </dgm:pt>
    <dgm:pt modelId="{54B89BAA-AB9D-44DC-AF9D-1ADC11FAE0BD}" type="pres">
      <dgm:prSet presAssocID="{AA5327F6-2B05-44A9-8105-B46843B178C3}" presName="Name21" presStyleCnt="0"/>
      <dgm:spPr/>
    </dgm:pt>
    <dgm:pt modelId="{D5729D7B-5DA0-44DE-B692-29D63163CDD9}" type="pres">
      <dgm:prSet presAssocID="{AA5327F6-2B05-44A9-8105-B46843B178C3}" presName="level2Shape" presStyleLbl="node3" presStyleIdx="2" presStyleCnt="5"/>
      <dgm:spPr/>
      <dgm:t>
        <a:bodyPr/>
        <a:lstStyle/>
        <a:p>
          <a:endParaRPr lang="en-US"/>
        </a:p>
      </dgm:t>
    </dgm:pt>
    <dgm:pt modelId="{C3B3C1AD-FDCC-4C21-AC53-8C9F89285819}" type="pres">
      <dgm:prSet presAssocID="{AA5327F6-2B05-44A9-8105-B46843B178C3}" presName="hierChild3" presStyleCnt="0"/>
      <dgm:spPr/>
    </dgm:pt>
    <dgm:pt modelId="{1EEA79C9-4BE9-4A82-9348-776A2C491082}" type="pres">
      <dgm:prSet presAssocID="{00D00F09-3E76-4CD6-B118-9128C3818717}" presName="Name19" presStyleLbl="parChTrans1D2" presStyleIdx="1" presStyleCnt="3"/>
      <dgm:spPr/>
      <dgm:t>
        <a:bodyPr/>
        <a:lstStyle/>
        <a:p>
          <a:endParaRPr lang="en-US"/>
        </a:p>
      </dgm:t>
    </dgm:pt>
    <dgm:pt modelId="{4B8DF029-1BAB-447F-8877-D1A05A5298D9}" type="pres">
      <dgm:prSet presAssocID="{82CD633B-1861-41DF-8A78-59AEBE9683B2}" presName="Name21" presStyleCnt="0"/>
      <dgm:spPr/>
    </dgm:pt>
    <dgm:pt modelId="{DAE0AD6F-4ADE-4F3F-80BF-670CE2F7E17E}" type="pres">
      <dgm:prSet presAssocID="{82CD633B-1861-41DF-8A78-59AEBE9683B2}" presName="level2Shape" presStyleLbl="node2" presStyleIdx="1" presStyleCnt="3" custLinFactNeighborX="32320"/>
      <dgm:spPr/>
      <dgm:t>
        <a:bodyPr/>
        <a:lstStyle/>
        <a:p>
          <a:endParaRPr lang="en-US"/>
        </a:p>
      </dgm:t>
    </dgm:pt>
    <dgm:pt modelId="{60A9FDBE-F446-4C51-B5BB-54AB92CA3C47}" type="pres">
      <dgm:prSet presAssocID="{82CD633B-1861-41DF-8A78-59AEBE9683B2}" presName="hierChild3" presStyleCnt="0"/>
      <dgm:spPr/>
    </dgm:pt>
    <dgm:pt modelId="{2E3D842F-5514-4D88-828E-2567BC224009}" type="pres">
      <dgm:prSet presAssocID="{01AD0A20-B74D-4E93-B0DA-ABE9D08B61B1}" presName="Name19" presStyleLbl="parChTrans1D2" presStyleIdx="2" presStyleCnt="3"/>
      <dgm:spPr/>
      <dgm:t>
        <a:bodyPr/>
        <a:lstStyle/>
        <a:p>
          <a:endParaRPr lang="en-US"/>
        </a:p>
      </dgm:t>
    </dgm:pt>
    <dgm:pt modelId="{B1547D79-D70E-4CBA-816E-BEFB55C7EF16}" type="pres">
      <dgm:prSet presAssocID="{FEE0FD1E-94F3-4CC4-BB8C-665D72B36C6E}" presName="Name21" presStyleCnt="0"/>
      <dgm:spPr/>
    </dgm:pt>
    <dgm:pt modelId="{A8EB69D6-774C-445E-A743-7CFEF9A737DF}" type="pres">
      <dgm:prSet presAssocID="{FEE0FD1E-94F3-4CC4-BB8C-665D72B36C6E}" presName="level2Shape" presStyleLbl="node2" presStyleIdx="2" presStyleCnt="3"/>
      <dgm:spPr/>
      <dgm:t>
        <a:bodyPr/>
        <a:lstStyle/>
        <a:p>
          <a:endParaRPr lang="en-US"/>
        </a:p>
      </dgm:t>
    </dgm:pt>
    <dgm:pt modelId="{3FD43568-FE9A-4FB8-AA8B-D18551165557}" type="pres">
      <dgm:prSet presAssocID="{FEE0FD1E-94F3-4CC4-BB8C-665D72B36C6E}" presName="hierChild3" presStyleCnt="0"/>
      <dgm:spPr/>
    </dgm:pt>
    <dgm:pt modelId="{5D5AEE89-9DCC-4143-8FD7-AD72EF6CE817}" type="pres">
      <dgm:prSet presAssocID="{657819D6-111A-48BC-8170-AEC2D820B924}" presName="Name19" presStyleLbl="parChTrans1D3" presStyleIdx="3" presStyleCnt="5"/>
      <dgm:spPr/>
      <dgm:t>
        <a:bodyPr/>
        <a:lstStyle/>
        <a:p>
          <a:endParaRPr lang="en-US"/>
        </a:p>
      </dgm:t>
    </dgm:pt>
    <dgm:pt modelId="{CF6CFA35-9831-4ED4-9F04-CEB7EA8F541D}" type="pres">
      <dgm:prSet presAssocID="{269F1A69-06A5-4448-BE2E-4C258DD41B75}" presName="Name21" presStyleCnt="0"/>
      <dgm:spPr/>
    </dgm:pt>
    <dgm:pt modelId="{C0A7F6DC-54D3-4B8F-A578-B644B9718F26}" type="pres">
      <dgm:prSet presAssocID="{269F1A69-06A5-4448-BE2E-4C258DD41B75}" presName="level2Shape" presStyleLbl="node3" presStyleIdx="3" presStyleCnt="5"/>
      <dgm:spPr/>
      <dgm:t>
        <a:bodyPr/>
        <a:lstStyle/>
        <a:p>
          <a:endParaRPr lang="en-US"/>
        </a:p>
      </dgm:t>
    </dgm:pt>
    <dgm:pt modelId="{E2EB2A59-E823-4DB4-98A4-7EE4DC8A49A8}" type="pres">
      <dgm:prSet presAssocID="{269F1A69-06A5-4448-BE2E-4C258DD41B75}" presName="hierChild3" presStyleCnt="0"/>
      <dgm:spPr/>
    </dgm:pt>
    <dgm:pt modelId="{82E563B4-E3B6-43BE-928D-5DCD42053CDB}" type="pres">
      <dgm:prSet presAssocID="{2E737616-A3F7-4E84-BCA9-C53C2B34ED80}" presName="Name19" presStyleLbl="parChTrans1D3" presStyleIdx="4" presStyleCnt="5"/>
      <dgm:spPr/>
      <dgm:t>
        <a:bodyPr/>
        <a:lstStyle/>
        <a:p>
          <a:endParaRPr lang="en-US"/>
        </a:p>
      </dgm:t>
    </dgm:pt>
    <dgm:pt modelId="{AC87A304-24B9-49AB-8525-3471FD7D6AE8}" type="pres">
      <dgm:prSet presAssocID="{016E014C-2A87-4421-A610-51AC86F1F04B}" presName="Name21" presStyleCnt="0"/>
      <dgm:spPr/>
    </dgm:pt>
    <dgm:pt modelId="{3CEC19C7-3A42-46BB-9F2B-F325CBDFDABA}" type="pres">
      <dgm:prSet presAssocID="{016E014C-2A87-4421-A610-51AC86F1F04B}" presName="level2Shape" presStyleLbl="node3" presStyleIdx="4" presStyleCnt="5"/>
      <dgm:spPr/>
      <dgm:t>
        <a:bodyPr/>
        <a:lstStyle/>
        <a:p>
          <a:endParaRPr lang="en-US"/>
        </a:p>
      </dgm:t>
    </dgm:pt>
    <dgm:pt modelId="{A0D679A9-8FA6-4374-9515-3D269593EDB1}" type="pres">
      <dgm:prSet presAssocID="{016E014C-2A87-4421-A610-51AC86F1F04B}" presName="hierChild3" presStyleCnt="0"/>
      <dgm:spPr/>
    </dgm:pt>
    <dgm:pt modelId="{D6375A36-C45D-46FE-863F-25BFF1887EF7}" type="pres">
      <dgm:prSet presAssocID="{E99AF592-F645-4134-8819-9F77F00B1D1E}" presName="bgShapesFlow" presStyleCnt="0"/>
      <dgm:spPr/>
    </dgm:pt>
  </dgm:ptLst>
  <dgm:cxnLst>
    <dgm:cxn modelId="{8FCCE554-CEAE-41F1-97A5-90AFE64B7854}" type="presOf" srcId="{B1EC6054-A274-4969-90FE-4AC08E5A6A73}" destId="{DA1144C4-E00B-405B-9EA5-F2377C42F6DD}" srcOrd="0" destOrd="0" presId="urn:microsoft.com/office/officeart/2005/8/layout/hierarchy6"/>
    <dgm:cxn modelId="{4413C548-BB9D-450B-9B2F-4694190D1794}" type="presOf" srcId="{82CD633B-1861-41DF-8A78-59AEBE9683B2}" destId="{DAE0AD6F-4ADE-4F3F-80BF-670CE2F7E17E}" srcOrd="0" destOrd="0" presId="urn:microsoft.com/office/officeart/2005/8/layout/hierarchy6"/>
    <dgm:cxn modelId="{86F9241B-ADAE-4AA9-BA4F-C0B0DEBDFB7B}" srcId="{C6A2F83C-078E-4ACD-8F69-FCA58E715522}" destId="{B1EC6054-A274-4969-90FE-4AC08E5A6A73}" srcOrd="0" destOrd="0" parTransId="{DD381E6E-BA20-437A-939A-4F593192CE93}" sibTransId="{180B46E1-AF31-4D90-B2FF-15E632028C40}"/>
    <dgm:cxn modelId="{952D50D0-79D6-4C9E-BFB0-D26F4F71F922}" type="presOf" srcId="{365F2744-BB01-48CC-B3CC-8224DFF804C2}" destId="{57C8F877-4C72-49B3-848C-8CA432D62E17}" srcOrd="0" destOrd="0" presId="urn:microsoft.com/office/officeart/2005/8/layout/hierarchy6"/>
    <dgm:cxn modelId="{2410FE68-6D9C-4088-9412-3525A5D44196}" type="presOf" srcId="{C6A2F83C-078E-4ACD-8F69-FCA58E715522}" destId="{91F1CF2C-03EA-4CFB-9E21-6A2213B6BEB4}" srcOrd="0" destOrd="0" presId="urn:microsoft.com/office/officeart/2005/8/layout/hierarchy6"/>
    <dgm:cxn modelId="{86F71DAF-D6B3-4BEC-AF8B-6E09D336FA69}" type="presOf" srcId="{657819D6-111A-48BC-8170-AEC2D820B924}" destId="{5D5AEE89-9DCC-4143-8FD7-AD72EF6CE817}" srcOrd="0" destOrd="0" presId="urn:microsoft.com/office/officeart/2005/8/layout/hierarchy6"/>
    <dgm:cxn modelId="{ECA1CA3C-EA4F-40DA-921F-5B796DC3F7ED}" type="presOf" srcId="{DD381E6E-BA20-437A-939A-4F593192CE93}" destId="{17ADD177-D3D6-4FE9-8E9C-3AC5BB6D4E5C}" srcOrd="0" destOrd="0" presId="urn:microsoft.com/office/officeart/2005/8/layout/hierarchy6"/>
    <dgm:cxn modelId="{ED228810-4259-44B6-9399-16BD70B872B2}" type="presOf" srcId="{01AD0A20-B74D-4E93-B0DA-ABE9D08B61B1}" destId="{2E3D842F-5514-4D88-828E-2567BC224009}" srcOrd="0" destOrd="0" presId="urn:microsoft.com/office/officeart/2005/8/layout/hierarchy6"/>
    <dgm:cxn modelId="{12DDF35A-4898-433C-9508-B705227BB84D}" srcId="{FEE0FD1E-94F3-4CC4-BB8C-665D72B36C6E}" destId="{269F1A69-06A5-4448-BE2E-4C258DD41B75}" srcOrd="0" destOrd="0" parTransId="{657819D6-111A-48BC-8170-AEC2D820B924}" sibTransId="{2FD11F1C-7A6E-45BF-89DC-3DCA2D6C2BB3}"/>
    <dgm:cxn modelId="{FAA1122C-99B7-4910-9003-81E37B2A3D3B}" type="presOf" srcId="{AA5327F6-2B05-44A9-8105-B46843B178C3}" destId="{D5729D7B-5DA0-44DE-B692-29D63163CDD9}" srcOrd="0" destOrd="0" presId="urn:microsoft.com/office/officeart/2005/8/layout/hierarchy6"/>
    <dgm:cxn modelId="{3F474E69-82A6-4267-899A-D07899A3F200}" srcId="{B1EC6054-A274-4969-90FE-4AC08E5A6A73}" destId="{AA5327F6-2B05-44A9-8105-B46843B178C3}" srcOrd="2" destOrd="0" parTransId="{DD6F351F-7282-46CD-88EC-472CBDD4842A}" sibTransId="{D8D7E1EF-FC73-4E06-9BC1-28A5C920B34A}"/>
    <dgm:cxn modelId="{F346CB89-0065-468A-8DAB-EBD30494CD48}" type="presOf" srcId="{FEE0FD1E-94F3-4CC4-BB8C-665D72B36C6E}" destId="{A8EB69D6-774C-445E-A743-7CFEF9A737DF}" srcOrd="0" destOrd="0" presId="urn:microsoft.com/office/officeart/2005/8/layout/hierarchy6"/>
    <dgm:cxn modelId="{3D66F95F-8FD6-4474-A9F4-6CBC626D4864}" srcId="{C6A2F83C-078E-4ACD-8F69-FCA58E715522}" destId="{FEE0FD1E-94F3-4CC4-BB8C-665D72B36C6E}" srcOrd="2" destOrd="0" parTransId="{01AD0A20-B74D-4E93-B0DA-ABE9D08B61B1}" sibTransId="{B20B6F58-7185-4D42-841C-1D78A8FA5516}"/>
    <dgm:cxn modelId="{DA9A8AF6-E297-4C68-BFDE-9F65A87D3C5D}" type="presOf" srcId="{037A3075-D9D0-47B5-9FF5-B5195B0980CF}" destId="{E403A48E-1208-40F0-B8A5-2F62AE6D2422}" srcOrd="0" destOrd="0" presId="urn:microsoft.com/office/officeart/2005/8/layout/hierarchy6"/>
    <dgm:cxn modelId="{EF1907E3-A52D-4A59-98B4-505F7F4B4BA8}" srcId="{B1EC6054-A274-4969-90FE-4AC08E5A6A73}" destId="{99FAB4D0-7314-43EC-94FF-8D10037A5003}" srcOrd="0" destOrd="0" parTransId="{365F2744-BB01-48CC-B3CC-8224DFF804C2}" sibTransId="{AFC4203D-F409-481F-A1EA-36F85AAF4827}"/>
    <dgm:cxn modelId="{AFC582EC-2FF7-494D-A286-444A184224D8}" type="presOf" srcId="{DD6F351F-7282-46CD-88EC-472CBDD4842A}" destId="{1E76E8EB-CC49-4296-8DE0-F97BAEFAD0E4}" srcOrd="0" destOrd="0" presId="urn:microsoft.com/office/officeart/2005/8/layout/hierarchy6"/>
    <dgm:cxn modelId="{1C349A3E-3358-4B94-9852-C73C03C3044D}" srcId="{B1EC6054-A274-4969-90FE-4AC08E5A6A73}" destId="{0BA7F522-C5AF-448E-848A-8A828651CBAE}" srcOrd="1" destOrd="0" parTransId="{037A3075-D9D0-47B5-9FF5-B5195B0980CF}" sibTransId="{A9834165-8BF8-4234-A23A-C9E51F63E4CC}"/>
    <dgm:cxn modelId="{35257094-198B-4369-8EB9-F8E4CF3F3A11}" srcId="{C6A2F83C-078E-4ACD-8F69-FCA58E715522}" destId="{82CD633B-1861-41DF-8A78-59AEBE9683B2}" srcOrd="1" destOrd="0" parTransId="{00D00F09-3E76-4CD6-B118-9128C3818717}" sibTransId="{222CE945-4B76-4E84-A13A-1844778CBA3C}"/>
    <dgm:cxn modelId="{B34A2298-9BA0-4A2F-82A7-DA007171D3C6}" type="presOf" srcId="{0BA7F522-C5AF-448E-848A-8A828651CBAE}" destId="{D866B058-DF29-4D85-A778-B362E9947710}" srcOrd="0" destOrd="0" presId="urn:microsoft.com/office/officeart/2005/8/layout/hierarchy6"/>
    <dgm:cxn modelId="{C8B7D5C7-F2BB-4D97-B42A-FF2B0FDC196D}" type="presOf" srcId="{00D00F09-3E76-4CD6-B118-9128C3818717}" destId="{1EEA79C9-4BE9-4A82-9348-776A2C491082}" srcOrd="0" destOrd="0" presId="urn:microsoft.com/office/officeart/2005/8/layout/hierarchy6"/>
    <dgm:cxn modelId="{036FEB22-C8BF-43F0-8164-8B82D16C6428}" type="presOf" srcId="{99FAB4D0-7314-43EC-94FF-8D10037A5003}" destId="{AC3EFFE1-0B54-4622-946C-D2333AB88543}" srcOrd="0" destOrd="0" presId="urn:microsoft.com/office/officeart/2005/8/layout/hierarchy6"/>
    <dgm:cxn modelId="{66AE10E2-8FB0-4287-81AE-66844E40BD67}" srcId="{FEE0FD1E-94F3-4CC4-BB8C-665D72B36C6E}" destId="{016E014C-2A87-4421-A610-51AC86F1F04B}" srcOrd="1" destOrd="0" parTransId="{2E737616-A3F7-4E84-BCA9-C53C2B34ED80}" sibTransId="{73C91E5B-F66D-436A-A639-24507F7A0203}"/>
    <dgm:cxn modelId="{51A2DC4A-98DA-40E1-A3B1-93DB1E35A3C2}" srcId="{E99AF592-F645-4134-8819-9F77F00B1D1E}" destId="{C6A2F83C-078E-4ACD-8F69-FCA58E715522}" srcOrd="0" destOrd="0" parTransId="{1F3B3C12-154F-4AE3-A00A-71416F6BF335}" sibTransId="{1A8AF08D-5FB9-46C4-86B9-9EFDF9B7B11A}"/>
    <dgm:cxn modelId="{0A15958E-2057-45B8-8733-DD7A07280398}" type="presOf" srcId="{E99AF592-F645-4134-8819-9F77F00B1D1E}" destId="{39284528-710D-4346-B11E-ACA3F1EB9BD4}" srcOrd="0" destOrd="0" presId="urn:microsoft.com/office/officeart/2005/8/layout/hierarchy6"/>
    <dgm:cxn modelId="{99E2461F-FEA7-4079-BCEB-CF340D2DB7DE}" type="presOf" srcId="{016E014C-2A87-4421-A610-51AC86F1F04B}" destId="{3CEC19C7-3A42-46BB-9F2B-F325CBDFDABA}" srcOrd="0" destOrd="0" presId="urn:microsoft.com/office/officeart/2005/8/layout/hierarchy6"/>
    <dgm:cxn modelId="{287C8A0B-15D0-4B71-B96A-32622B73BEC2}" type="presOf" srcId="{269F1A69-06A5-4448-BE2E-4C258DD41B75}" destId="{C0A7F6DC-54D3-4B8F-A578-B644B9718F26}" srcOrd="0" destOrd="0" presId="urn:microsoft.com/office/officeart/2005/8/layout/hierarchy6"/>
    <dgm:cxn modelId="{3A243A40-7A86-4AC1-B350-23669654DBB3}" type="presOf" srcId="{2E737616-A3F7-4E84-BCA9-C53C2B34ED80}" destId="{82E563B4-E3B6-43BE-928D-5DCD42053CDB}" srcOrd="0" destOrd="0" presId="urn:microsoft.com/office/officeart/2005/8/layout/hierarchy6"/>
    <dgm:cxn modelId="{34FA8E33-0F08-4E15-AF08-639E6F1BDDDD}" type="presParOf" srcId="{39284528-710D-4346-B11E-ACA3F1EB9BD4}" destId="{3E72FE28-B026-4DC9-AAB5-1A1B6045414A}" srcOrd="0" destOrd="0" presId="urn:microsoft.com/office/officeart/2005/8/layout/hierarchy6"/>
    <dgm:cxn modelId="{371BAE91-2613-4B49-9203-DAA9FBBAA8A1}" type="presParOf" srcId="{3E72FE28-B026-4DC9-AAB5-1A1B6045414A}" destId="{13D63194-4B36-4548-BEB0-AF93CD75B86A}" srcOrd="0" destOrd="0" presId="urn:microsoft.com/office/officeart/2005/8/layout/hierarchy6"/>
    <dgm:cxn modelId="{668EF348-582F-417C-B026-442BA7FBAEB8}" type="presParOf" srcId="{13D63194-4B36-4548-BEB0-AF93CD75B86A}" destId="{8A3A208A-E8EF-4CE0-AF13-0D7D065B51AE}" srcOrd="0" destOrd="0" presId="urn:microsoft.com/office/officeart/2005/8/layout/hierarchy6"/>
    <dgm:cxn modelId="{CA0CCD2A-56F0-45F7-A106-9D45DD83F88D}" type="presParOf" srcId="{8A3A208A-E8EF-4CE0-AF13-0D7D065B51AE}" destId="{91F1CF2C-03EA-4CFB-9E21-6A2213B6BEB4}" srcOrd="0" destOrd="0" presId="urn:microsoft.com/office/officeart/2005/8/layout/hierarchy6"/>
    <dgm:cxn modelId="{67A79C81-EC00-4D3B-89B5-AEC5A0078EF3}" type="presParOf" srcId="{8A3A208A-E8EF-4CE0-AF13-0D7D065B51AE}" destId="{F368F535-6640-4B00-AA47-5B3A60D32F13}" srcOrd="1" destOrd="0" presId="urn:microsoft.com/office/officeart/2005/8/layout/hierarchy6"/>
    <dgm:cxn modelId="{1D293BFB-60AC-44E0-BE4C-3E54662D7AB5}" type="presParOf" srcId="{F368F535-6640-4B00-AA47-5B3A60D32F13}" destId="{17ADD177-D3D6-4FE9-8E9C-3AC5BB6D4E5C}" srcOrd="0" destOrd="0" presId="urn:microsoft.com/office/officeart/2005/8/layout/hierarchy6"/>
    <dgm:cxn modelId="{D905B1A7-9004-4C71-9A7B-4C4229A6D484}" type="presParOf" srcId="{F368F535-6640-4B00-AA47-5B3A60D32F13}" destId="{0F9F5827-B648-42EA-BD20-E80B3C8B071B}" srcOrd="1" destOrd="0" presId="urn:microsoft.com/office/officeart/2005/8/layout/hierarchy6"/>
    <dgm:cxn modelId="{872192BC-F6F5-4578-9E7F-AE7D78095DBA}" type="presParOf" srcId="{0F9F5827-B648-42EA-BD20-E80B3C8B071B}" destId="{DA1144C4-E00B-405B-9EA5-F2377C42F6DD}" srcOrd="0" destOrd="0" presId="urn:microsoft.com/office/officeart/2005/8/layout/hierarchy6"/>
    <dgm:cxn modelId="{B8ED7F4A-93B4-483B-A5DB-A2D5D089C53D}" type="presParOf" srcId="{0F9F5827-B648-42EA-BD20-E80B3C8B071B}" destId="{F67C856D-DFAF-4905-96E7-DA5A80A761D1}" srcOrd="1" destOrd="0" presId="urn:microsoft.com/office/officeart/2005/8/layout/hierarchy6"/>
    <dgm:cxn modelId="{2DC8CBC5-F6A3-4AD3-A781-228C47F366C1}" type="presParOf" srcId="{F67C856D-DFAF-4905-96E7-DA5A80A761D1}" destId="{57C8F877-4C72-49B3-848C-8CA432D62E17}" srcOrd="0" destOrd="0" presId="urn:microsoft.com/office/officeart/2005/8/layout/hierarchy6"/>
    <dgm:cxn modelId="{166D1E32-5F21-47C7-8F6A-976533786501}" type="presParOf" srcId="{F67C856D-DFAF-4905-96E7-DA5A80A761D1}" destId="{42D0235F-3D73-49BE-9A66-2789FD3910EB}" srcOrd="1" destOrd="0" presId="urn:microsoft.com/office/officeart/2005/8/layout/hierarchy6"/>
    <dgm:cxn modelId="{9506FB6C-F5B5-4A78-B338-EC2DFBEEAF06}" type="presParOf" srcId="{42D0235F-3D73-49BE-9A66-2789FD3910EB}" destId="{AC3EFFE1-0B54-4622-946C-D2333AB88543}" srcOrd="0" destOrd="0" presId="urn:microsoft.com/office/officeart/2005/8/layout/hierarchy6"/>
    <dgm:cxn modelId="{054584FA-4234-4F35-90F0-37AF98F19415}" type="presParOf" srcId="{42D0235F-3D73-49BE-9A66-2789FD3910EB}" destId="{1C6EFA0A-A35A-4964-859C-CAED8BAAEC86}" srcOrd="1" destOrd="0" presId="urn:microsoft.com/office/officeart/2005/8/layout/hierarchy6"/>
    <dgm:cxn modelId="{171BAD94-DF1E-49A8-9848-B6958F18664C}" type="presParOf" srcId="{F67C856D-DFAF-4905-96E7-DA5A80A761D1}" destId="{E403A48E-1208-40F0-B8A5-2F62AE6D2422}" srcOrd="2" destOrd="0" presId="urn:microsoft.com/office/officeart/2005/8/layout/hierarchy6"/>
    <dgm:cxn modelId="{DFF5974F-7CA1-4212-871E-8A1D3647B96F}" type="presParOf" srcId="{F67C856D-DFAF-4905-96E7-DA5A80A761D1}" destId="{412B13A5-BF76-473E-B960-304C9A1E0B36}" srcOrd="3" destOrd="0" presId="urn:microsoft.com/office/officeart/2005/8/layout/hierarchy6"/>
    <dgm:cxn modelId="{1CE51B59-66E3-4E4B-B8BE-DE57C92DBCEA}" type="presParOf" srcId="{412B13A5-BF76-473E-B960-304C9A1E0B36}" destId="{D866B058-DF29-4D85-A778-B362E9947710}" srcOrd="0" destOrd="0" presId="urn:microsoft.com/office/officeart/2005/8/layout/hierarchy6"/>
    <dgm:cxn modelId="{335963EC-2AE4-4DB5-8442-E6F35BFBBF22}" type="presParOf" srcId="{412B13A5-BF76-473E-B960-304C9A1E0B36}" destId="{62AB7EFB-B61E-4CE7-88B7-4E51A620CAF0}" srcOrd="1" destOrd="0" presId="urn:microsoft.com/office/officeart/2005/8/layout/hierarchy6"/>
    <dgm:cxn modelId="{FB891BB7-3086-41FD-A881-1B1961870B09}" type="presParOf" srcId="{F67C856D-DFAF-4905-96E7-DA5A80A761D1}" destId="{1E76E8EB-CC49-4296-8DE0-F97BAEFAD0E4}" srcOrd="4" destOrd="0" presId="urn:microsoft.com/office/officeart/2005/8/layout/hierarchy6"/>
    <dgm:cxn modelId="{39ABD46E-BA51-497B-A088-C5C6125C6369}" type="presParOf" srcId="{F67C856D-DFAF-4905-96E7-DA5A80A761D1}" destId="{54B89BAA-AB9D-44DC-AF9D-1ADC11FAE0BD}" srcOrd="5" destOrd="0" presId="urn:microsoft.com/office/officeart/2005/8/layout/hierarchy6"/>
    <dgm:cxn modelId="{C5EFE7FD-9F6F-40F7-BCD3-6108E79B5218}" type="presParOf" srcId="{54B89BAA-AB9D-44DC-AF9D-1ADC11FAE0BD}" destId="{D5729D7B-5DA0-44DE-B692-29D63163CDD9}" srcOrd="0" destOrd="0" presId="urn:microsoft.com/office/officeart/2005/8/layout/hierarchy6"/>
    <dgm:cxn modelId="{F45BA970-7139-49F9-9C43-DB2377DB8FEE}" type="presParOf" srcId="{54B89BAA-AB9D-44DC-AF9D-1ADC11FAE0BD}" destId="{C3B3C1AD-FDCC-4C21-AC53-8C9F89285819}" srcOrd="1" destOrd="0" presId="urn:microsoft.com/office/officeart/2005/8/layout/hierarchy6"/>
    <dgm:cxn modelId="{A87B7F02-2EE4-47D8-90D5-7FE0AFCC6B4C}" type="presParOf" srcId="{F368F535-6640-4B00-AA47-5B3A60D32F13}" destId="{1EEA79C9-4BE9-4A82-9348-776A2C491082}" srcOrd="2" destOrd="0" presId="urn:microsoft.com/office/officeart/2005/8/layout/hierarchy6"/>
    <dgm:cxn modelId="{F0254F0F-B1F1-4AEC-A8EC-A89DACB75052}" type="presParOf" srcId="{F368F535-6640-4B00-AA47-5B3A60D32F13}" destId="{4B8DF029-1BAB-447F-8877-D1A05A5298D9}" srcOrd="3" destOrd="0" presId="urn:microsoft.com/office/officeart/2005/8/layout/hierarchy6"/>
    <dgm:cxn modelId="{BFC4EEC7-FFEC-4B31-86FC-DAE4DDDB56C4}" type="presParOf" srcId="{4B8DF029-1BAB-447F-8877-D1A05A5298D9}" destId="{DAE0AD6F-4ADE-4F3F-80BF-670CE2F7E17E}" srcOrd="0" destOrd="0" presId="urn:microsoft.com/office/officeart/2005/8/layout/hierarchy6"/>
    <dgm:cxn modelId="{2E36B9C2-E117-4A2F-B308-876DE45EEB26}" type="presParOf" srcId="{4B8DF029-1BAB-447F-8877-D1A05A5298D9}" destId="{60A9FDBE-F446-4C51-B5BB-54AB92CA3C47}" srcOrd="1" destOrd="0" presId="urn:microsoft.com/office/officeart/2005/8/layout/hierarchy6"/>
    <dgm:cxn modelId="{91826E28-2D4A-4238-9D44-497F5F7DCF12}" type="presParOf" srcId="{F368F535-6640-4B00-AA47-5B3A60D32F13}" destId="{2E3D842F-5514-4D88-828E-2567BC224009}" srcOrd="4" destOrd="0" presId="urn:microsoft.com/office/officeart/2005/8/layout/hierarchy6"/>
    <dgm:cxn modelId="{D17B3BAC-45D8-49E6-9E02-FFC58C73AF70}" type="presParOf" srcId="{F368F535-6640-4B00-AA47-5B3A60D32F13}" destId="{B1547D79-D70E-4CBA-816E-BEFB55C7EF16}" srcOrd="5" destOrd="0" presId="urn:microsoft.com/office/officeart/2005/8/layout/hierarchy6"/>
    <dgm:cxn modelId="{81C08F24-4091-4597-BAB7-B0477B0A9984}" type="presParOf" srcId="{B1547D79-D70E-4CBA-816E-BEFB55C7EF16}" destId="{A8EB69D6-774C-445E-A743-7CFEF9A737DF}" srcOrd="0" destOrd="0" presId="urn:microsoft.com/office/officeart/2005/8/layout/hierarchy6"/>
    <dgm:cxn modelId="{01648A47-21C2-4623-9F32-3CCBB395817E}" type="presParOf" srcId="{B1547D79-D70E-4CBA-816E-BEFB55C7EF16}" destId="{3FD43568-FE9A-4FB8-AA8B-D18551165557}" srcOrd="1" destOrd="0" presId="urn:microsoft.com/office/officeart/2005/8/layout/hierarchy6"/>
    <dgm:cxn modelId="{70C04396-F7F0-405A-80C8-302D68C5740F}" type="presParOf" srcId="{3FD43568-FE9A-4FB8-AA8B-D18551165557}" destId="{5D5AEE89-9DCC-4143-8FD7-AD72EF6CE817}" srcOrd="0" destOrd="0" presId="urn:microsoft.com/office/officeart/2005/8/layout/hierarchy6"/>
    <dgm:cxn modelId="{34C14C1B-807C-4B4E-85F0-0C78FC55ACB3}" type="presParOf" srcId="{3FD43568-FE9A-4FB8-AA8B-D18551165557}" destId="{CF6CFA35-9831-4ED4-9F04-CEB7EA8F541D}" srcOrd="1" destOrd="0" presId="urn:microsoft.com/office/officeart/2005/8/layout/hierarchy6"/>
    <dgm:cxn modelId="{B2D95CE8-FE80-478A-8F7B-17B5D374B517}" type="presParOf" srcId="{CF6CFA35-9831-4ED4-9F04-CEB7EA8F541D}" destId="{C0A7F6DC-54D3-4B8F-A578-B644B9718F26}" srcOrd="0" destOrd="0" presId="urn:microsoft.com/office/officeart/2005/8/layout/hierarchy6"/>
    <dgm:cxn modelId="{0C74AD5F-8848-4BB5-947D-699A159C6750}" type="presParOf" srcId="{CF6CFA35-9831-4ED4-9F04-CEB7EA8F541D}" destId="{E2EB2A59-E823-4DB4-98A4-7EE4DC8A49A8}" srcOrd="1" destOrd="0" presId="urn:microsoft.com/office/officeart/2005/8/layout/hierarchy6"/>
    <dgm:cxn modelId="{681BA506-EAF7-4387-A38E-9E7A9C2F5827}" type="presParOf" srcId="{3FD43568-FE9A-4FB8-AA8B-D18551165557}" destId="{82E563B4-E3B6-43BE-928D-5DCD42053CDB}" srcOrd="2" destOrd="0" presId="urn:microsoft.com/office/officeart/2005/8/layout/hierarchy6"/>
    <dgm:cxn modelId="{EED3BBAC-5428-4537-AF9D-2E95259BD094}" type="presParOf" srcId="{3FD43568-FE9A-4FB8-AA8B-D18551165557}" destId="{AC87A304-24B9-49AB-8525-3471FD7D6AE8}" srcOrd="3" destOrd="0" presId="urn:microsoft.com/office/officeart/2005/8/layout/hierarchy6"/>
    <dgm:cxn modelId="{A11193E5-30B6-4B24-A8CD-0F2193B7E40B}" type="presParOf" srcId="{AC87A304-24B9-49AB-8525-3471FD7D6AE8}" destId="{3CEC19C7-3A42-46BB-9F2B-F325CBDFDABA}" srcOrd="0" destOrd="0" presId="urn:microsoft.com/office/officeart/2005/8/layout/hierarchy6"/>
    <dgm:cxn modelId="{5B426403-CB8D-4334-B88A-A2179F646969}" type="presParOf" srcId="{AC87A304-24B9-49AB-8525-3471FD7D6AE8}" destId="{A0D679A9-8FA6-4374-9515-3D269593EDB1}" srcOrd="1" destOrd="0" presId="urn:microsoft.com/office/officeart/2005/8/layout/hierarchy6"/>
    <dgm:cxn modelId="{37679A30-FA6E-47F8-B1FD-5B3ACC241744}" type="presParOf" srcId="{39284528-710D-4346-B11E-ACA3F1EB9BD4}" destId="{D6375A36-C45D-46FE-863F-25BFF1887EF7}" srcOrd="1" destOrd="0" presId="urn:microsoft.com/office/officeart/2005/8/layout/hierarchy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99AF592-F645-4134-8819-9F77F00B1D1E}" type="doc">
      <dgm:prSet loTypeId="urn:microsoft.com/office/officeart/2005/8/layout/hierarchy6" loCatId="hierarchy" qsTypeId="urn:microsoft.com/office/officeart/2005/8/quickstyle/simple1" qsCatId="simple" csTypeId="urn:microsoft.com/office/officeart/2005/8/colors/accent6_2" csCatId="accent6" phldr="1"/>
      <dgm:spPr/>
      <dgm:t>
        <a:bodyPr/>
        <a:lstStyle/>
        <a:p>
          <a:endParaRPr lang="en-US"/>
        </a:p>
      </dgm:t>
    </dgm:pt>
    <dgm:pt modelId="{C6A2F83C-078E-4ACD-8F69-FCA58E715522}">
      <dgm:prSet phldrT="[Text]" custT="1"/>
      <dgm:spPr>
        <a:noFill/>
        <a:ln>
          <a:solidFill>
            <a:srgbClr val="009900"/>
          </a:solidFill>
        </a:ln>
      </dgm:spPr>
      <dgm:t>
        <a:bodyPr/>
        <a:lstStyle/>
        <a:p>
          <a:r>
            <a:rPr lang="en-US" sz="1600" b="1" dirty="0" smtClean="0">
              <a:solidFill>
                <a:schemeClr val="tx1"/>
              </a:solidFill>
              <a:latin typeface="Candara" panose="020E0502030303020204" pitchFamily="34" charset="0"/>
            </a:rPr>
            <a:t>Corporate-Level Strategy</a:t>
          </a:r>
        </a:p>
        <a:p>
          <a:r>
            <a:rPr lang="en-US" sz="1200" dirty="0" smtClean="0">
              <a:solidFill>
                <a:schemeClr val="tx1"/>
              </a:solidFill>
              <a:latin typeface="Candara" panose="020E0502030303020204" pitchFamily="34" charset="0"/>
            </a:rPr>
            <a:t>“What business are we in?”</a:t>
          </a:r>
          <a:endParaRPr lang="en-US" sz="1200" dirty="0">
            <a:solidFill>
              <a:schemeClr val="tx1"/>
            </a:solidFill>
            <a:latin typeface="Candara" panose="020E0502030303020204" pitchFamily="34" charset="0"/>
          </a:endParaRPr>
        </a:p>
      </dgm:t>
    </dgm:pt>
    <dgm:pt modelId="{1F3B3C12-154F-4AE3-A00A-71416F6BF335}" type="parTrans" cxnId="{51A2DC4A-98DA-40E1-A3B1-93DB1E35A3C2}">
      <dgm:prSet/>
      <dgm:spPr/>
      <dgm:t>
        <a:bodyPr/>
        <a:lstStyle/>
        <a:p>
          <a:endParaRPr lang="en-US"/>
        </a:p>
      </dgm:t>
    </dgm:pt>
    <dgm:pt modelId="{1A8AF08D-5FB9-46C4-86B9-9EFDF9B7B11A}" type="sibTrans" cxnId="{51A2DC4A-98DA-40E1-A3B1-93DB1E35A3C2}">
      <dgm:prSet/>
      <dgm:spPr/>
      <dgm:t>
        <a:bodyPr/>
        <a:lstStyle/>
        <a:p>
          <a:endParaRPr lang="en-US"/>
        </a:p>
      </dgm:t>
    </dgm:pt>
    <dgm:pt modelId="{B1EC6054-A274-4969-90FE-4AC08E5A6A73}">
      <dgm:prSet phldrT="[Text]" custT="1"/>
      <dgm:spPr>
        <a:noFill/>
        <a:ln>
          <a:solidFill>
            <a:srgbClr val="009900"/>
          </a:solidFill>
        </a:ln>
      </dgm:spPr>
      <dgm:t>
        <a:bodyPr/>
        <a:lstStyle/>
        <a:p>
          <a:r>
            <a:rPr lang="en-US" sz="1600" b="1" dirty="0" smtClean="0">
              <a:solidFill>
                <a:schemeClr val="tx1"/>
              </a:solidFill>
              <a:latin typeface="Candara" panose="020E0502030303020204" pitchFamily="34" charset="0"/>
            </a:rPr>
            <a:t>Business unit 1 (competitive) Strategy</a:t>
          </a:r>
        </a:p>
        <a:p>
          <a:r>
            <a:rPr lang="en-US" sz="1200" dirty="0" smtClean="0">
              <a:solidFill>
                <a:schemeClr val="tx1"/>
              </a:solidFill>
              <a:latin typeface="Candara" panose="020E0502030303020204" pitchFamily="34" charset="0"/>
            </a:rPr>
            <a:t>“How will we compete?” </a:t>
          </a:r>
          <a:endParaRPr lang="en-US" sz="1200" dirty="0">
            <a:solidFill>
              <a:schemeClr val="tx1"/>
            </a:solidFill>
            <a:latin typeface="Candara" panose="020E0502030303020204" pitchFamily="34" charset="0"/>
          </a:endParaRPr>
        </a:p>
      </dgm:t>
    </dgm:pt>
    <dgm:pt modelId="{DD381E6E-BA20-437A-939A-4F593192CE93}" type="parTrans" cxnId="{86F9241B-ADAE-4AA9-BA4F-C0B0DEBDFB7B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180B46E1-AF31-4D90-B2FF-15E632028C40}" type="sibTrans" cxnId="{86F9241B-ADAE-4AA9-BA4F-C0B0DEBDFB7B}">
      <dgm:prSet/>
      <dgm:spPr/>
      <dgm:t>
        <a:bodyPr/>
        <a:lstStyle/>
        <a:p>
          <a:endParaRPr lang="en-US"/>
        </a:p>
      </dgm:t>
    </dgm:pt>
    <dgm:pt modelId="{99FAB4D0-7314-43EC-94FF-8D10037A5003}">
      <dgm:prSet phldrT="[Text]" custT="1"/>
      <dgm:spPr>
        <a:noFill/>
        <a:ln>
          <a:solidFill>
            <a:srgbClr val="009900"/>
          </a:solidFill>
        </a:ln>
      </dgm:spPr>
      <dgm:t>
        <a:bodyPr/>
        <a:lstStyle/>
        <a:p>
          <a:r>
            <a:rPr lang="en-US" sz="1600" b="1" dirty="0" smtClean="0">
              <a:solidFill>
                <a:schemeClr val="tx1"/>
              </a:solidFill>
              <a:latin typeface="Candara" panose="020E0502030303020204" pitchFamily="34" charset="0"/>
            </a:rPr>
            <a:t>Functional Strategy (Business 1: Sales Dept.)</a:t>
          </a:r>
        </a:p>
        <a:p>
          <a:r>
            <a:rPr lang="en-US" sz="1200" dirty="0" smtClean="0">
              <a:solidFill>
                <a:schemeClr val="tx1"/>
              </a:solidFill>
              <a:latin typeface="Candara" panose="020E0502030303020204" pitchFamily="34" charset="0"/>
            </a:rPr>
            <a:t>“How do we support the business’s competitive strategy?”</a:t>
          </a:r>
          <a:endParaRPr lang="en-US" sz="1200" dirty="0">
            <a:solidFill>
              <a:schemeClr val="tx1"/>
            </a:solidFill>
            <a:latin typeface="Candara" panose="020E0502030303020204" pitchFamily="34" charset="0"/>
          </a:endParaRPr>
        </a:p>
      </dgm:t>
    </dgm:pt>
    <dgm:pt modelId="{365F2744-BB01-48CC-B3CC-8224DFF804C2}" type="parTrans" cxnId="{EF1907E3-A52D-4A59-98B4-505F7F4B4BA8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AFC4203D-F409-481F-A1EA-36F85AAF4827}" type="sibTrans" cxnId="{EF1907E3-A52D-4A59-98B4-505F7F4B4BA8}">
      <dgm:prSet/>
      <dgm:spPr/>
      <dgm:t>
        <a:bodyPr/>
        <a:lstStyle/>
        <a:p>
          <a:endParaRPr lang="en-US"/>
        </a:p>
      </dgm:t>
    </dgm:pt>
    <dgm:pt modelId="{AA5327F6-2B05-44A9-8105-B46843B178C3}">
      <dgm:prSet phldrT="[Text]" custT="1"/>
      <dgm:spPr>
        <a:noFill/>
        <a:ln>
          <a:solidFill>
            <a:srgbClr val="009900"/>
          </a:solidFill>
        </a:ln>
      </dgm:spPr>
      <dgm:t>
        <a:bodyPr/>
        <a:lstStyle/>
        <a:p>
          <a:r>
            <a:rPr lang="en-US" sz="1600" b="1" dirty="0" smtClean="0">
              <a:solidFill>
                <a:schemeClr val="tx1"/>
              </a:solidFill>
              <a:latin typeface="Candara" panose="020E0502030303020204" pitchFamily="34" charset="0"/>
            </a:rPr>
            <a:t>Functional Strategy (Business 1: HR Dept.)</a:t>
          </a:r>
        </a:p>
        <a:p>
          <a:r>
            <a:rPr lang="en-US" sz="1200" dirty="0" smtClean="0">
              <a:solidFill>
                <a:schemeClr val="tx1"/>
              </a:solidFill>
              <a:latin typeface="Candara" panose="020E0502030303020204" pitchFamily="34" charset="0"/>
            </a:rPr>
            <a:t>“How do we support the business’s competitive strategy?”</a:t>
          </a:r>
          <a:endParaRPr lang="en-US" sz="1050" dirty="0">
            <a:solidFill>
              <a:schemeClr val="tx1"/>
            </a:solidFill>
            <a:latin typeface="Candara" panose="020E0502030303020204" pitchFamily="34" charset="0"/>
          </a:endParaRPr>
        </a:p>
      </dgm:t>
    </dgm:pt>
    <dgm:pt modelId="{DD6F351F-7282-46CD-88EC-472CBDD4842A}" type="parTrans" cxnId="{3F474E69-82A6-4267-899A-D07899A3F200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D8D7E1EF-FC73-4E06-9BC1-28A5C920B34A}" type="sibTrans" cxnId="{3F474E69-82A6-4267-899A-D07899A3F200}">
      <dgm:prSet/>
      <dgm:spPr/>
      <dgm:t>
        <a:bodyPr/>
        <a:lstStyle/>
        <a:p>
          <a:endParaRPr lang="en-US"/>
        </a:p>
      </dgm:t>
    </dgm:pt>
    <dgm:pt modelId="{82CD633B-1861-41DF-8A78-59AEBE9683B2}">
      <dgm:prSet phldrT="[Text]" custT="1"/>
      <dgm:spPr>
        <a:noFill/>
        <a:ln>
          <a:solidFill>
            <a:srgbClr val="009900"/>
          </a:solidFill>
        </a:ln>
      </dgm:spPr>
      <dgm:t>
        <a:bodyPr/>
        <a:lstStyle/>
        <a:p>
          <a:r>
            <a:rPr lang="en-US" sz="1600" b="1" dirty="0" smtClean="0">
              <a:solidFill>
                <a:schemeClr val="tx1"/>
              </a:solidFill>
              <a:latin typeface="Candara" panose="020E0502030303020204" pitchFamily="34" charset="0"/>
            </a:rPr>
            <a:t>Business unit 2 (competitive) Strategy</a:t>
          </a:r>
        </a:p>
        <a:p>
          <a:r>
            <a:rPr lang="en-US" sz="1200" dirty="0" smtClean="0">
              <a:solidFill>
                <a:schemeClr val="tx1"/>
              </a:solidFill>
              <a:latin typeface="Candara" panose="020E0502030303020204" pitchFamily="34" charset="0"/>
            </a:rPr>
            <a:t>“How will we compete?” </a:t>
          </a:r>
          <a:endParaRPr lang="en-US" sz="1050" dirty="0">
            <a:solidFill>
              <a:schemeClr val="tx1"/>
            </a:solidFill>
            <a:latin typeface="Candara" panose="020E0502030303020204" pitchFamily="34" charset="0"/>
          </a:endParaRPr>
        </a:p>
      </dgm:t>
    </dgm:pt>
    <dgm:pt modelId="{00D00F09-3E76-4CD6-B118-9128C3818717}" type="parTrans" cxnId="{35257094-198B-4369-8EB9-F8E4CF3F3A11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222CE945-4B76-4E84-A13A-1844778CBA3C}" type="sibTrans" cxnId="{35257094-198B-4369-8EB9-F8E4CF3F3A11}">
      <dgm:prSet/>
      <dgm:spPr/>
      <dgm:t>
        <a:bodyPr/>
        <a:lstStyle/>
        <a:p>
          <a:endParaRPr lang="en-US"/>
        </a:p>
      </dgm:t>
    </dgm:pt>
    <dgm:pt modelId="{FEE0FD1E-94F3-4CC4-BB8C-665D72B36C6E}">
      <dgm:prSet custT="1"/>
      <dgm:spPr>
        <a:noFill/>
        <a:ln>
          <a:solidFill>
            <a:srgbClr val="009900"/>
          </a:solidFill>
        </a:ln>
      </dgm:spPr>
      <dgm:t>
        <a:bodyPr/>
        <a:lstStyle/>
        <a:p>
          <a:r>
            <a:rPr lang="en-US" sz="1600" b="1" dirty="0" smtClean="0">
              <a:solidFill>
                <a:schemeClr val="tx1"/>
              </a:solidFill>
              <a:latin typeface="Candara" panose="020E0502030303020204" pitchFamily="34" charset="0"/>
            </a:rPr>
            <a:t>Business unit 2 (competitive) Strategy</a:t>
          </a:r>
        </a:p>
        <a:p>
          <a:r>
            <a:rPr lang="en-US" sz="1200" dirty="0" smtClean="0">
              <a:solidFill>
                <a:schemeClr val="tx1"/>
              </a:solidFill>
              <a:latin typeface="Candara" panose="020E0502030303020204" pitchFamily="34" charset="0"/>
            </a:rPr>
            <a:t>“How will we compete?” </a:t>
          </a:r>
          <a:endParaRPr lang="en-US" sz="1050" dirty="0">
            <a:solidFill>
              <a:schemeClr val="tx1"/>
            </a:solidFill>
            <a:latin typeface="Candara" panose="020E0502030303020204" pitchFamily="34" charset="0"/>
          </a:endParaRPr>
        </a:p>
      </dgm:t>
    </dgm:pt>
    <dgm:pt modelId="{01AD0A20-B74D-4E93-B0DA-ABE9D08B61B1}" type="parTrans" cxnId="{3D66F95F-8FD6-4474-A9F4-6CBC626D4864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B20B6F58-7185-4D42-841C-1D78A8FA5516}" type="sibTrans" cxnId="{3D66F95F-8FD6-4474-A9F4-6CBC626D4864}">
      <dgm:prSet/>
      <dgm:spPr/>
      <dgm:t>
        <a:bodyPr/>
        <a:lstStyle/>
        <a:p>
          <a:endParaRPr lang="en-US"/>
        </a:p>
      </dgm:t>
    </dgm:pt>
    <dgm:pt modelId="{0BA7F522-C5AF-448E-848A-8A828651CBAE}">
      <dgm:prSet custT="1"/>
      <dgm:spPr>
        <a:noFill/>
        <a:ln>
          <a:solidFill>
            <a:srgbClr val="009900"/>
          </a:solidFill>
        </a:ln>
      </dgm:spPr>
      <dgm:t>
        <a:bodyPr/>
        <a:lstStyle/>
        <a:p>
          <a:r>
            <a:rPr lang="en-US" sz="1600" b="1" dirty="0" smtClean="0">
              <a:solidFill>
                <a:schemeClr val="tx1"/>
              </a:solidFill>
              <a:latin typeface="Candara" panose="020E0502030303020204" pitchFamily="34" charset="0"/>
            </a:rPr>
            <a:t>Functional Strategy (Business 1: Production)</a:t>
          </a:r>
        </a:p>
        <a:p>
          <a:r>
            <a:rPr lang="en-US" sz="1200" dirty="0" smtClean="0">
              <a:solidFill>
                <a:schemeClr val="tx1"/>
              </a:solidFill>
              <a:latin typeface="Candara" panose="020E0502030303020204" pitchFamily="34" charset="0"/>
            </a:rPr>
            <a:t>“How do we support the business’s competitive strategy?”</a:t>
          </a:r>
          <a:endParaRPr lang="en-US" sz="1050" dirty="0">
            <a:solidFill>
              <a:schemeClr val="tx1"/>
            </a:solidFill>
            <a:latin typeface="Candara" panose="020E0502030303020204" pitchFamily="34" charset="0"/>
          </a:endParaRPr>
        </a:p>
      </dgm:t>
    </dgm:pt>
    <dgm:pt modelId="{037A3075-D9D0-47B5-9FF5-B5195B0980CF}" type="parTrans" cxnId="{1C349A3E-3358-4B94-9852-C73C03C3044D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A9834165-8BF8-4234-A23A-C9E51F63E4CC}" type="sibTrans" cxnId="{1C349A3E-3358-4B94-9852-C73C03C3044D}">
      <dgm:prSet/>
      <dgm:spPr/>
      <dgm:t>
        <a:bodyPr/>
        <a:lstStyle/>
        <a:p>
          <a:endParaRPr lang="en-US"/>
        </a:p>
      </dgm:t>
    </dgm:pt>
    <dgm:pt modelId="{39284528-710D-4346-B11E-ACA3F1EB9BD4}" type="pres">
      <dgm:prSet presAssocID="{E99AF592-F645-4134-8819-9F77F00B1D1E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E72FE28-B026-4DC9-AAB5-1A1B6045414A}" type="pres">
      <dgm:prSet presAssocID="{E99AF592-F645-4134-8819-9F77F00B1D1E}" presName="hierFlow" presStyleCnt="0"/>
      <dgm:spPr/>
    </dgm:pt>
    <dgm:pt modelId="{13D63194-4B36-4548-BEB0-AF93CD75B86A}" type="pres">
      <dgm:prSet presAssocID="{E99AF592-F645-4134-8819-9F77F00B1D1E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8A3A208A-E8EF-4CE0-AF13-0D7D065B51AE}" type="pres">
      <dgm:prSet presAssocID="{C6A2F83C-078E-4ACD-8F69-FCA58E715522}" presName="Name14" presStyleCnt="0"/>
      <dgm:spPr/>
    </dgm:pt>
    <dgm:pt modelId="{91F1CF2C-03EA-4CFB-9E21-6A2213B6BEB4}" type="pres">
      <dgm:prSet presAssocID="{C6A2F83C-078E-4ACD-8F69-FCA58E715522}" presName="level1Shape" presStyleLbl="node0" presStyleIdx="0" presStyleCnt="1" custScaleX="122447" custLinFactNeighborX="-48053" custLinFactNeighborY="45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368F535-6640-4B00-AA47-5B3A60D32F13}" type="pres">
      <dgm:prSet presAssocID="{C6A2F83C-078E-4ACD-8F69-FCA58E715522}" presName="hierChild2" presStyleCnt="0"/>
      <dgm:spPr/>
    </dgm:pt>
    <dgm:pt modelId="{17ADD177-D3D6-4FE9-8E9C-3AC5BB6D4E5C}" type="pres">
      <dgm:prSet presAssocID="{DD381E6E-BA20-437A-939A-4F593192CE93}" presName="Name19" presStyleLbl="parChTrans1D2" presStyleIdx="0" presStyleCnt="3" custScaleX="2000000"/>
      <dgm:spPr/>
      <dgm:t>
        <a:bodyPr/>
        <a:lstStyle/>
        <a:p>
          <a:endParaRPr lang="en-US"/>
        </a:p>
      </dgm:t>
    </dgm:pt>
    <dgm:pt modelId="{0F9F5827-B648-42EA-BD20-E80B3C8B071B}" type="pres">
      <dgm:prSet presAssocID="{B1EC6054-A274-4969-90FE-4AC08E5A6A73}" presName="Name21" presStyleCnt="0"/>
      <dgm:spPr/>
    </dgm:pt>
    <dgm:pt modelId="{DA1144C4-E00B-405B-9EA5-F2377C42F6DD}" type="pres">
      <dgm:prSet presAssocID="{B1EC6054-A274-4969-90FE-4AC08E5A6A73}" presName="level2Shape" presStyleLbl="node2" presStyleIdx="0" presStyleCnt="3" custScaleX="122447" custLinFactX="-22199" custLinFactNeighborX="-100000"/>
      <dgm:spPr/>
      <dgm:t>
        <a:bodyPr/>
        <a:lstStyle/>
        <a:p>
          <a:endParaRPr lang="en-US"/>
        </a:p>
      </dgm:t>
    </dgm:pt>
    <dgm:pt modelId="{F67C856D-DFAF-4905-96E7-DA5A80A761D1}" type="pres">
      <dgm:prSet presAssocID="{B1EC6054-A274-4969-90FE-4AC08E5A6A73}" presName="hierChild3" presStyleCnt="0"/>
      <dgm:spPr/>
    </dgm:pt>
    <dgm:pt modelId="{57C8F877-4C72-49B3-848C-8CA432D62E17}" type="pres">
      <dgm:prSet presAssocID="{365F2744-BB01-48CC-B3CC-8224DFF804C2}" presName="Name19" presStyleLbl="parChTrans1D3" presStyleIdx="0" presStyleCnt="3" custScaleX="2000000"/>
      <dgm:spPr/>
      <dgm:t>
        <a:bodyPr/>
        <a:lstStyle/>
        <a:p>
          <a:endParaRPr lang="en-US"/>
        </a:p>
      </dgm:t>
    </dgm:pt>
    <dgm:pt modelId="{42D0235F-3D73-49BE-9A66-2789FD3910EB}" type="pres">
      <dgm:prSet presAssocID="{99FAB4D0-7314-43EC-94FF-8D10037A5003}" presName="Name21" presStyleCnt="0"/>
      <dgm:spPr/>
    </dgm:pt>
    <dgm:pt modelId="{AC3EFFE1-0B54-4622-946C-D2333AB88543}" type="pres">
      <dgm:prSet presAssocID="{99FAB4D0-7314-43EC-94FF-8D10037A5003}" presName="level2Shape" presStyleLbl="node3" presStyleIdx="0" presStyleCnt="3" custScaleX="137124" custScaleY="90502"/>
      <dgm:spPr/>
      <dgm:t>
        <a:bodyPr/>
        <a:lstStyle/>
        <a:p>
          <a:endParaRPr lang="en-US"/>
        </a:p>
      </dgm:t>
    </dgm:pt>
    <dgm:pt modelId="{1C6EFA0A-A35A-4964-859C-CAED8BAAEC86}" type="pres">
      <dgm:prSet presAssocID="{99FAB4D0-7314-43EC-94FF-8D10037A5003}" presName="hierChild3" presStyleCnt="0"/>
      <dgm:spPr/>
    </dgm:pt>
    <dgm:pt modelId="{E403A48E-1208-40F0-B8A5-2F62AE6D2422}" type="pres">
      <dgm:prSet presAssocID="{037A3075-D9D0-47B5-9FF5-B5195B0980CF}" presName="Name19" presStyleLbl="parChTrans1D3" presStyleIdx="1" presStyleCnt="3" custScaleX="2000000"/>
      <dgm:spPr/>
      <dgm:t>
        <a:bodyPr/>
        <a:lstStyle/>
        <a:p>
          <a:endParaRPr lang="en-US"/>
        </a:p>
      </dgm:t>
    </dgm:pt>
    <dgm:pt modelId="{412B13A5-BF76-473E-B960-304C9A1E0B36}" type="pres">
      <dgm:prSet presAssocID="{0BA7F522-C5AF-448E-848A-8A828651CBAE}" presName="Name21" presStyleCnt="0"/>
      <dgm:spPr/>
    </dgm:pt>
    <dgm:pt modelId="{D866B058-DF29-4D85-A778-B362E9947710}" type="pres">
      <dgm:prSet presAssocID="{0BA7F522-C5AF-448E-848A-8A828651CBAE}" presName="level2Shape" presStyleLbl="node3" presStyleIdx="1" presStyleCnt="3" custScaleX="137335" custScaleY="98881" custLinFactNeighborX="-3239" custLinFactNeighborY="184"/>
      <dgm:spPr/>
      <dgm:t>
        <a:bodyPr/>
        <a:lstStyle/>
        <a:p>
          <a:endParaRPr lang="en-US"/>
        </a:p>
      </dgm:t>
    </dgm:pt>
    <dgm:pt modelId="{62AB7EFB-B61E-4CE7-88B7-4E51A620CAF0}" type="pres">
      <dgm:prSet presAssocID="{0BA7F522-C5AF-448E-848A-8A828651CBAE}" presName="hierChild3" presStyleCnt="0"/>
      <dgm:spPr/>
    </dgm:pt>
    <dgm:pt modelId="{1E76E8EB-CC49-4296-8DE0-F97BAEFAD0E4}" type="pres">
      <dgm:prSet presAssocID="{DD6F351F-7282-46CD-88EC-472CBDD4842A}" presName="Name19" presStyleLbl="parChTrans1D3" presStyleIdx="2" presStyleCnt="3" custScaleX="2000000"/>
      <dgm:spPr/>
      <dgm:t>
        <a:bodyPr/>
        <a:lstStyle/>
        <a:p>
          <a:endParaRPr lang="en-US"/>
        </a:p>
      </dgm:t>
    </dgm:pt>
    <dgm:pt modelId="{54B89BAA-AB9D-44DC-AF9D-1ADC11FAE0BD}" type="pres">
      <dgm:prSet presAssocID="{AA5327F6-2B05-44A9-8105-B46843B178C3}" presName="Name21" presStyleCnt="0"/>
      <dgm:spPr/>
    </dgm:pt>
    <dgm:pt modelId="{D5729D7B-5DA0-44DE-B692-29D63163CDD9}" type="pres">
      <dgm:prSet presAssocID="{AA5327F6-2B05-44A9-8105-B46843B178C3}" presName="level2Shape" presStyleLbl="node3" presStyleIdx="2" presStyleCnt="3" custScaleX="137335" custScaleY="98881" custLinFactNeighborX="4943" custLinFactNeighborY="184"/>
      <dgm:spPr/>
      <dgm:t>
        <a:bodyPr/>
        <a:lstStyle/>
        <a:p>
          <a:endParaRPr lang="en-US"/>
        </a:p>
      </dgm:t>
    </dgm:pt>
    <dgm:pt modelId="{C3B3C1AD-FDCC-4C21-AC53-8C9F89285819}" type="pres">
      <dgm:prSet presAssocID="{AA5327F6-2B05-44A9-8105-B46843B178C3}" presName="hierChild3" presStyleCnt="0"/>
      <dgm:spPr/>
    </dgm:pt>
    <dgm:pt modelId="{1EEA79C9-4BE9-4A82-9348-776A2C491082}" type="pres">
      <dgm:prSet presAssocID="{00D00F09-3E76-4CD6-B118-9128C3818717}" presName="Name19" presStyleLbl="parChTrans1D2" presStyleIdx="1" presStyleCnt="3" custScaleX="2000000"/>
      <dgm:spPr/>
      <dgm:t>
        <a:bodyPr/>
        <a:lstStyle/>
        <a:p>
          <a:endParaRPr lang="en-US"/>
        </a:p>
      </dgm:t>
    </dgm:pt>
    <dgm:pt modelId="{4B8DF029-1BAB-447F-8877-D1A05A5298D9}" type="pres">
      <dgm:prSet presAssocID="{82CD633B-1861-41DF-8A78-59AEBE9683B2}" presName="Name21" presStyleCnt="0"/>
      <dgm:spPr/>
    </dgm:pt>
    <dgm:pt modelId="{DAE0AD6F-4ADE-4F3F-80BF-670CE2F7E17E}" type="pres">
      <dgm:prSet presAssocID="{82CD633B-1861-41DF-8A78-59AEBE9683B2}" presName="level2Shape" presStyleLbl="node2" presStyleIdx="1" presStyleCnt="3" custScaleX="122447" custLinFactNeighborX="-47928" custLinFactNeighborY="850"/>
      <dgm:spPr/>
      <dgm:t>
        <a:bodyPr/>
        <a:lstStyle/>
        <a:p>
          <a:endParaRPr lang="en-US"/>
        </a:p>
      </dgm:t>
    </dgm:pt>
    <dgm:pt modelId="{60A9FDBE-F446-4C51-B5BB-54AB92CA3C47}" type="pres">
      <dgm:prSet presAssocID="{82CD633B-1861-41DF-8A78-59AEBE9683B2}" presName="hierChild3" presStyleCnt="0"/>
      <dgm:spPr/>
    </dgm:pt>
    <dgm:pt modelId="{2E3D842F-5514-4D88-828E-2567BC224009}" type="pres">
      <dgm:prSet presAssocID="{01AD0A20-B74D-4E93-B0DA-ABE9D08B61B1}" presName="Name19" presStyleLbl="parChTrans1D2" presStyleIdx="2" presStyleCnt="3" custScaleX="2000000"/>
      <dgm:spPr/>
      <dgm:t>
        <a:bodyPr/>
        <a:lstStyle/>
        <a:p>
          <a:endParaRPr lang="en-US"/>
        </a:p>
      </dgm:t>
    </dgm:pt>
    <dgm:pt modelId="{B1547D79-D70E-4CBA-816E-BEFB55C7EF16}" type="pres">
      <dgm:prSet presAssocID="{FEE0FD1E-94F3-4CC4-BB8C-665D72B36C6E}" presName="Name21" presStyleCnt="0"/>
      <dgm:spPr/>
    </dgm:pt>
    <dgm:pt modelId="{A8EB69D6-774C-445E-A743-7CFEF9A737DF}" type="pres">
      <dgm:prSet presAssocID="{FEE0FD1E-94F3-4CC4-BB8C-665D72B36C6E}" presName="level2Shape" presStyleLbl="node2" presStyleIdx="2" presStyleCnt="3" custScaleX="122447" custLinFactNeighborX="2680" custLinFactNeighborY="850"/>
      <dgm:spPr/>
      <dgm:t>
        <a:bodyPr/>
        <a:lstStyle/>
        <a:p>
          <a:endParaRPr lang="en-US"/>
        </a:p>
      </dgm:t>
    </dgm:pt>
    <dgm:pt modelId="{3FD43568-FE9A-4FB8-AA8B-D18551165557}" type="pres">
      <dgm:prSet presAssocID="{FEE0FD1E-94F3-4CC4-BB8C-665D72B36C6E}" presName="hierChild3" presStyleCnt="0"/>
      <dgm:spPr/>
    </dgm:pt>
    <dgm:pt modelId="{D6375A36-C45D-46FE-863F-25BFF1887EF7}" type="pres">
      <dgm:prSet presAssocID="{E99AF592-F645-4134-8819-9F77F00B1D1E}" presName="bgShapesFlow" presStyleCnt="0"/>
      <dgm:spPr/>
    </dgm:pt>
  </dgm:ptLst>
  <dgm:cxnLst>
    <dgm:cxn modelId="{56AC4650-BBAD-4D09-B419-89C5C01AE315}" type="presOf" srcId="{00D00F09-3E76-4CD6-B118-9128C3818717}" destId="{1EEA79C9-4BE9-4A82-9348-776A2C491082}" srcOrd="0" destOrd="0" presId="urn:microsoft.com/office/officeart/2005/8/layout/hierarchy6"/>
    <dgm:cxn modelId="{67B8FC6D-61F8-4DD6-B537-4801CABF0300}" type="presOf" srcId="{DD381E6E-BA20-437A-939A-4F593192CE93}" destId="{17ADD177-D3D6-4FE9-8E9C-3AC5BB6D4E5C}" srcOrd="0" destOrd="0" presId="urn:microsoft.com/office/officeart/2005/8/layout/hierarchy6"/>
    <dgm:cxn modelId="{86F9241B-ADAE-4AA9-BA4F-C0B0DEBDFB7B}" srcId="{C6A2F83C-078E-4ACD-8F69-FCA58E715522}" destId="{B1EC6054-A274-4969-90FE-4AC08E5A6A73}" srcOrd="0" destOrd="0" parTransId="{DD381E6E-BA20-437A-939A-4F593192CE93}" sibTransId="{180B46E1-AF31-4D90-B2FF-15E632028C40}"/>
    <dgm:cxn modelId="{3F474E69-82A6-4267-899A-D07899A3F200}" srcId="{B1EC6054-A274-4969-90FE-4AC08E5A6A73}" destId="{AA5327F6-2B05-44A9-8105-B46843B178C3}" srcOrd="2" destOrd="0" parTransId="{DD6F351F-7282-46CD-88EC-472CBDD4842A}" sibTransId="{D8D7E1EF-FC73-4E06-9BC1-28A5C920B34A}"/>
    <dgm:cxn modelId="{1C349A3E-3358-4B94-9852-C73C03C3044D}" srcId="{B1EC6054-A274-4969-90FE-4AC08E5A6A73}" destId="{0BA7F522-C5AF-448E-848A-8A828651CBAE}" srcOrd="1" destOrd="0" parTransId="{037A3075-D9D0-47B5-9FF5-B5195B0980CF}" sibTransId="{A9834165-8BF8-4234-A23A-C9E51F63E4CC}"/>
    <dgm:cxn modelId="{7E711773-F560-4BE5-AAD8-8DE7C95E0652}" type="presOf" srcId="{01AD0A20-B74D-4E93-B0DA-ABE9D08B61B1}" destId="{2E3D842F-5514-4D88-828E-2567BC224009}" srcOrd="0" destOrd="0" presId="urn:microsoft.com/office/officeart/2005/8/layout/hierarchy6"/>
    <dgm:cxn modelId="{8F70293F-FFB0-4B58-8F90-1A409394AF79}" type="presOf" srcId="{82CD633B-1861-41DF-8A78-59AEBE9683B2}" destId="{DAE0AD6F-4ADE-4F3F-80BF-670CE2F7E17E}" srcOrd="0" destOrd="0" presId="urn:microsoft.com/office/officeart/2005/8/layout/hierarchy6"/>
    <dgm:cxn modelId="{3D66F95F-8FD6-4474-A9F4-6CBC626D4864}" srcId="{C6A2F83C-078E-4ACD-8F69-FCA58E715522}" destId="{FEE0FD1E-94F3-4CC4-BB8C-665D72B36C6E}" srcOrd="2" destOrd="0" parTransId="{01AD0A20-B74D-4E93-B0DA-ABE9D08B61B1}" sibTransId="{B20B6F58-7185-4D42-841C-1D78A8FA5516}"/>
    <dgm:cxn modelId="{51A2DC4A-98DA-40E1-A3B1-93DB1E35A3C2}" srcId="{E99AF592-F645-4134-8819-9F77F00B1D1E}" destId="{C6A2F83C-078E-4ACD-8F69-FCA58E715522}" srcOrd="0" destOrd="0" parTransId="{1F3B3C12-154F-4AE3-A00A-71416F6BF335}" sibTransId="{1A8AF08D-5FB9-46C4-86B9-9EFDF9B7B11A}"/>
    <dgm:cxn modelId="{47855F5D-0078-4335-902A-4AEE20F226D8}" type="presOf" srcId="{0BA7F522-C5AF-448E-848A-8A828651CBAE}" destId="{D866B058-DF29-4D85-A778-B362E9947710}" srcOrd="0" destOrd="0" presId="urn:microsoft.com/office/officeart/2005/8/layout/hierarchy6"/>
    <dgm:cxn modelId="{C4F9E28C-67E0-49BC-8120-0F031033534A}" type="presOf" srcId="{E99AF592-F645-4134-8819-9F77F00B1D1E}" destId="{39284528-710D-4346-B11E-ACA3F1EB9BD4}" srcOrd="0" destOrd="0" presId="urn:microsoft.com/office/officeart/2005/8/layout/hierarchy6"/>
    <dgm:cxn modelId="{9069E8D0-A8D6-4BEA-8EA3-1B853BE5A069}" type="presOf" srcId="{037A3075-D9D0-47B5-9FF5-B5195B0980CF}" destId="{E403A48E-1208-40F0-B8A5-2F62AE6D2422}" srcOrd="0" destOrd="0" presId="urn:microsoft.com/office/officeart/2005/8/layout/hierarchy6"/>
    <dgm:cxn modelId="{483223F0-A7CA-4FD0-BC1A-78AEF0F970DA}" type="presOf" srcId="{365F2744-BB01-48CC-B3CC-8224DFF804C2}" destId="{57C8F877-4C72-49B3-848C-8CA432D62E17}" srcOrd="0" destOrd="0" presId="urn:microsoft.com/office/officeart/2005/8/layout/hierarchy6"/>
    <dgm:cxn modelId="{86DA88B4-C932-43BF-A815-444D975C1B37}" type="presOf" srcId="{DD6F351F-7282-46CD-88EC-472CBDD4842A}" destId="{1E76E8EB-CC49-4296-8DE0-F97BAEFAD0E4}" srcOrd="0" destOrd="0" presId="urn:microsoft.com/office/officeart/2005/8/layout/hierarchy6"/>
    <dgm:cxn modelId="{D660F79D-6398-42EB-A6C0-B4E294FFAD3B}" type="presOf" srcId="{FEE0FD1E-94F3-4CC4-BB8C-665D72B36C6E}" destId="{A8EB69D6-774C-445E-A743-7CFEF9A737DF}" srcOrd="0" destOrd="0" presId="urn:microsoft.com/office/officeart/2005/8/layout/hierarchy6"/>
    <dgm:cxn modelId="{EF1907E3-A52D-4A59-98B4-505F7F4B4BA8}" srcId="{B1EC6054-A274-4969-90FE-4AC08E5A6A73}" destId="{99FAB4D0-7314-43EC-94FF-8D10037A5003}" srcOrd="0" destOrd="0" parTransId="{365F2744-BB01-48CC-B3CC-8224DFF804C2}" sibTransId="{AFC4203D-F409-481F-A1EA-36F85AAF4827}"/>
    <dgm:cxn modelId="{2D4DC51F-E8FA-4DE4-B2C5-52093FAED9D7}" type="presOf" srcId="{AA5327F6-2B05-44A9-8105-B46843B178C3}" destId="{D5729D7B-5DA0-44DE-B692-29D63163CDD9}" srcOrd="0" destOrd="0" presId="urn:microsoft.com/office/officeart/2005/8/layout/hierarchy6"/>
    <dgm:cxn modelId="{35257094-198B-4369-8EB9-F8E4CF3F3A11}" srcId="{C6A2F83C-078E-4ACD-8F69-FCA58E715522}" destId="{82CD633B-1861-41DF-8A78-59AEBE9683B2}" srcOrd="1" destOrd="0" parTransId="{00D00F09-3E76-4CD6-B118-9128C3818717}" sibTransId="{222CE945-4B76-4E84-A13A-1844778CBA3C}"/>
    <dgm:cxn modelId="{DFD4C3FD-27BF-47F9-B050-75C4A99F5776}" type="presOf" srcId="{B1EC6054-A274-4969-90FE-4AC08E5A6A73}" destId="{DA1144C4-E00B-405B-9EA5-F2377C42F6DD}" srcOrd="0" destOrd="0" presId="urn:microsoft.com/office/officeart/2005/8/layout/hierarchy6"/>
    <dgm:cxn modelId="{0EE15B39-B6A3-4CF4-AC98-A132B26CD0FA}" type="presOf" srcId="{C6A2F83C-078E-4ACD-8F69-FCA58E715522}" destId="{91F1CF2C-03EA-4CFB-9E21-6A2213B6BEB4}" srcOrd="0" destOrd="0" presId="urn:microsoft.com/office/officeart/2005/8/layout/hierarchy6"/>
    <dgm:cxn modelId="{0572D39D-383F-412C-9A6A-627CD2E44A52}" type="presOf" srcId="{99FAB4D0-7314-43EC-94FF-8D10037A5003}" destId="{AC3EFFE1-0B54-4622-946C-D2333AB88543}" srcOrd="0" destOrd="0" presId="urn:microsoft.com/office/officeart/2005/8/layout/hierarchy6"/>
    <dgm:cxn modelId="{ABB2239A-F4D7-4D06-9629-74DBA9FE740D}" type="presParOf" srcId="{39284528-710D-4346-B11E-ACA3F1EB9BD4}" destId="{3E72FE28-B026-4DC9-AAB5-1A1B6045414A}" srcOrd="0" destOrd="0" presId="urn:microsoft.com/office/officeart/2005/8/layout/hierarchy6"/>
    <dgm:cxn modelId="{62F9154B-6537-473F-B6FF-B29788753646}" type="presParOf" srcId="{3E72FE28-B026-4DC9-AAB5-1A1B6045414A}" destId="{13D63194-4B36-4548-BEB0-AF93CD75B86A}" srcOrd="0" destOrd="0" presId="urn:microsoft.com/office/officeart/2005/8/layout/hierarchy6"/>
    <dgm:cxn modelId="{33AEA134-7B16-40F0-A64E-30AE885B6524}" type="presParOf" srcId="{13D63194-4B36-4548-BEB0-AF93CD75B86A}" destId="{8A3A208A-E8EF-4CE0-AF13-0D7D065B51AE}" srcOrd="0" destOrd="0" presId="urn:microsoft.com/office/officeart/2005/8/layout/hierarchy6"/>
    <dgm:cxn modelId="{D140AE4C-3867-4C5A-B4C2-5D1076749430}" type="presParOf" srcId="{8A3A208A-E8EF-4CE0-AF13-0D7D065B51AE}" destId="{91F1CF2C-03EA-4CFB-9E21-6A2213B6BEB4}" srcOrd="0" destOrd="0" presId="urn:microsoft.com/office/officeart/2005/8/layout/hierarchy6"/>
    <dgm:cxn modelId="{DFF4C543-0D8E-4542-85A3-002F0F78F4CB}" type="presParOf" srcId="{8A3A208A-E8EF-4CE0-AF13-0D7D065B51AE}" destId="{F368F535-6640-4B00-AA47-5B3A60D32F13}" srcOrd="1" destOrd="0" presId="urn:microsoft.com/office/officeart/2005/8/layout/hierarchy6"/>
    <dgm:cxn modelId="{B42BDB62-D3BB-40C6-9947-B74387BF4504}" type="presParOf" srcId="{F368F535-6640-4B00-AA47-5B3A60D32F13}" destId="{17ADD177-D3D6-4FE9-8E9C-3AC5BB6D4E5C}" srcOrd="0" destOrd="0" presId="urn:microsoft.com/office/officeart/2005/8/layout/hierarchy6"/>
    <dgm:cxn modelId="{28410D1A-A001-4E87-85E9-8216DD2527C4}" type="presParOf" srcId="{F368F535-6640-4B00-AA47-5B3A60D32F13}" destId="{0F9F5827-B648-42EA-BD20-E80B3C8B071B}" srcOrd="1" destOrd="0" presId="urn:microsoft.com/office/officeart/2005/8/layout/hierarchy6"/>
    <dgm:cxn modelId="{C64C9FF9-A17F-49F3-A092-072E51C5D991}" type="presParOf" srcId="{0F9F5827-B648-42EA-BD20-E80B3C8B071B}" destId="{DA1144C4-E00B-405B-9EA5-F2377C42F6DD}" srcOrd="0" destOrd="0" presId="urn:microsoft.com/office/officeart/2005/8/layout/hierarchy6"/>
    <dgm:cxn modelId="{C004C284-B9E1-4EFE-81C1-DED956F78B60}" type="presParOf" srcId="{0F9F5827-B648-42EA-BD20-E80B3C8B071B}" destId="{F67C856D-DFAF-4905-96E7-DA5A80A761D1}" srcOrd="1" destOrd="0" presId="urn:microsoft.com/office/officeart/2005/8/layout/hierarchy6"/>
    <dgm:cxn modelId="{BABC388C-7751-4473-96B1-5A04B7882CE3}" type="presParOf" srcId="{F67C856D-DFAF-4905-96E7-DA5A80A761D1}" destId="{57C8F877-4C72-49B3-848C-8CA432D62E17}" srcOrd="0" destOrd="0" presId="urn:microsoft.com/office/officeart/2005/8/layout/hierarchy6"/>
    <dgm:cxn modelId="{E13AB838-8ACE-4B2A-A8BA-6B46C733B34D}" type="presParOf" srcId="{F67C856D-DFAF-4905-96E7-DA5A80A761D1}" destId="{42D0235F-3D73-49BE-9A66-2789FD3910EB}" srcOrd="1" destOrd="0" presId="urn:microsoft.com/office/officeart/2005/8/layout/hierarchy6"/>
    <dgm:cxn modelId="{9DBB70D5-64B1-478C-8640-19BB2B7A8A18}" type="presParOf" srcId="{42D0235F-3D73-49BE-9A66-2789FD3910EB}" destId="{AC3EFFE1-0B54-4622-946C-D2333AB88543}" srcOrd="0" destOrd="0" presId="urn:microsoft.com/office/officeart/2005/8/layout/hierarchy6"/>
    <dgm:cxn modelId="{544E31C9-7A7E-438B-A50D-A0E07D18CE4B}" type="presParOf" srcId="{42D0235F-3D73-49BE-9A66-2789FD3910EB}" destId="{1C6EFA0A-A35A-4964-859C-CAED8BAAEC86}" srcOrd="1" destOrd="0" presId="urn:microsoft.com/office/officeart/2005/8/layout/hierarchy6"/>
    <dgm:cxn modelId="{C8BA3426-70B2-4361-92C3-57148BD65066}" type="presParOf" srcId="{F67C856D-DFAF-4905-96E7-DA5A80A761D1}" destId="{E403A48E-1208-40F0-B8A5-2F62AE6D2422}" srcOrd="2" destOrd="0" presId="urn:microsoft.com/office/officeart/2005/8/layout/hierarchy6"/>
    <dgm:cxn modelId="{B563C477-CAA5-4E55-840F-3054BB8CD637}" type="presParOf" srcId="{F67C856D-DFAF-4905-96E7-DA5A80A761D1}" destId="{412B13A5-BF76-473E-B960-304C9A1E0B36}" srcOrd="3" destOrd="0" presId="urn:microsoft.com/office/officeart/2005/8/layout/hierarchy6"/>
    <dgm:cxn modelId="{BADE7C2B-A6CF-4326-85FC-F327AC0D7982}" type="presParOf" srcId="{412B13A5-BF76-473E-B960-304C9A1E0B36}" destId="{D866B058-DF29-4D85-A778-B362E9947710}" srcOrd="0" destOrd="0" presId="urn:microsoft.com/office/officeart/2005/8/layout/hierarchy6"/>
    <dgm:cxn modelId="{3E845BD7-5DE3-46F0-82B0-186A8B765DDB}" type="presParOf" srcId="{412B13A5-BF76-473E-B960-304C9A1E0B36}" destId="{62AB7EFB-B61E-4CE7-88B7-4E51A620CAF0}" srcOrd="1" destOrd="0" presId="urn:microsoft.com/office/officeart/2005/8/layout/hierarchy6"/>
    <dgm:cxn modelId="{FC8336F8-739B-4280-ADC4-E6C160A3B22D}" type="presParOf" srcId="{F67C856D-DFAF-4905-96E7-DA5A80A761D1}" destId="{1E76E8EB-CC49-4296-8DE0-F97BAEFAD0E4}" srcOrd="4" destOrd="0" presId="urn:microsoft.com/office/officeart/2005/8/layout/hierarchy6"/>
    <dgm:cxn modelId="{05FC8164-A3B3-43A8-96D7-590970AA2F27}" type="presParOf" srcId="{F67C856D-DFAF-4905-96E7-DA5A80A761D1}" destId="{54B89BAA-AB9D-44DC-AF9D-1ADC11FAE0BD}" srcOrd="5" destOrd="0" presId="urn:microsoft.com/office/officeart/2005/8/layout/hierarchy6"/>
    <dgm:cxn modelId="{17CCB4BF-753E-44E2-B4B8-C28C4D9E4F06}" type="presParOf" srcId="{54B89BAA-AB9D-44DC-AF9D-1ADC11FAE0BD}" destId="{D5729D7B-5DA0-44DE-B692-29D63163CDD9}" srcOrd="0" destOrd="0" presId="urn:microsoft.com/office/officeart/2005/8/layout/hierarchy6"/>
    <dgm:cxn modelId="{644D5CC1-53D8-434B-9B98-A8AB5AE96D2F}" type="presParOf" srcId="{54B89BAA-AB9D-44DC-AF9D-1ADC11FAE0BD}" destId="{C3B3C1AD-FDCC-4C21-AC53-8C9F89285819}" srcOrd="1" destOrd="0" presId="urn:microsoft.com/office/officeart/2005/8/layout/hierarchy6"/>
    <dgm:cxn modelId="{5182B23B-3AC8-430C-B76E-A572ACF113B5}" type="presParOf" srcId="{F368F535-6640-4B00-AA47-5B3A60D32F13}" destId="{1EEA79C9-4BE9-4A82-9348-776A2C491082}" srcOrd="2" destOrd="0" presId="urn:microsoft.com/office/officeart/2005/8/layout/hierarchy6"/>
    <dgm:cxn modelId="{E5EE6B31-EFDD-4CF6-AB20-474D44E63A1A}" type="presParOf" srcId="{F368F535-6640-4B00-AA47-5B3A60D32F13}" destId="{4B8DF029-1BAB-447F-8877-D1A05A5298D9}" srcOrd="3" destOrd="0" presId="urn:microsoft.com/office/officeart/2005/8/layout/hierarchy6"/>
    <dgm:cxn modelId="{067BE573-4DBE-4416-B213-0B3975130893}" type="presParOf" srcId="{4B8DF029-1BAB-447F-8877-D1A05A5298D9}" destId="{DAE0AD6F-4ADE-4F3F-80BF-670CE2F7E17E}" srcOrd="0" destOrd="0" presId="urn:microsoft.com/office/officeart/2005/8/layout/hierarchy6"/>
    <dgm:cxn modelId="{3AD1DB28-73A0-4B7B-8C87-6F10208E62E6}" type="presParOf" srcId="{4B8DF029-1BAB-447F-8877-D1A05A5298D9}" destId="{60A9FDBE-F446-4C51-B5BB-54AB92CA3C47}" srcOrd="1" destOrd="0" presId="urn:microsoft.com/office/officeart/2005/8/layout/hierarchy6"/>
    <dgm:cxn modelId="{03EB6F27-8917-4938-B3F1-742F895D5655}" type="presParOf" srcId="{F368F535-6640-4B00-AA47-5B3A60D32F13}" destId="{2E3D842F-5514-4D88-828E-2567BC224009}" srcOrd="4" destOrd="0" presId="urn:microsoft.com/office/officeart/2005/8/layout/hierarchy6"/>
    <dgm:cxn modelId="{90074171-BF9A-4AB9-89A3-57070F9A0F1D}" type="presParOf" srcId="{F368F535-6640-4B00-AA47-5B3A60D32F13}" destId="{B1547D79-D70E-4CBA-816E-BEFB55C7EF16}" srcOrd="5" destOrd="0" presId="urn:microsoft.com/office/officeart/2005/8/layout/hierarchy6"/>
    <dgm:cxn modelId="{BDB489E8-67A2-4A69-AF22-BE1531EC3028}" type="presParOf" srcId="{B1547D79-D70E-4CBA-816E-BEFB55C7EF16}" destId="{A8EB69D6-774C-445E-A743-7CFEF9A737DF}" srcOrd="0" destOrd="0" presId="urn:microsoft.com/office/officeart/2005/8/layout/hierarchy6"/>
    <dgm:cxn modelId="{AB163128-2230-4E52-831F-F8A626491367}" type="presParOf" srcId="{B1547D79-D70E-4CBA-816E-BEFB55C7EF16}" destId="{3FD43568-FE9A-4FB8-AA8B-D18551165557}" srcOrd="1" destOrd="0" presId="urn:microsoft.com/office/officeart/2005/8/layout/hierarchy6"/>
    <dgm:cxn modelId="{B22C69D1-419B-4563-9E0D-8287EB8A4B80}" type="presParOf" srcId="{39284528-710D-4346-B11E-ACA3F1EB9BD4}" destId="{D6375A36-C45D-46FE-863F-25BFF1887EF7}" srcOrd="1" destOrd="0" presId="urn:microsoft.com/office/officeart/2005/8/layout/hierarchy6"/>
  </dgm:cxnLst>
  <dgm:bg/>
  <dgm:whole>
    <a:ln>
      <a:noFill/>
    </a:ln>
  </dgm:whole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1F1CF2C-03EA-4CFB-9E21-6A2213B6BEB4}">
      <dsp:nvSpPr>
        <dsp:cNvPr id="0" name=""/>
        <dsp:cNvSpPr/>
      </dsp:nvSpPr>
      <dsp:spPr>
        <a:xfrm>
          <a:off x="4966220" y="0"/>
          <a:ext cx="1666168" cy="1110778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solidFill>
                <a:schemeClr val="tx1"/>
              </a:solidFill>
              <a:latin typeface="Candara" panose="020E0502030303020204" pitchFamily="34" charset="0"/>
            </a:rPr>
            <a:t>President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>
              <a:solidFill>
                <a:schemeClr val="tx1"/>
              </a:solidFill>
              <a:latin typeface="Candara" panose="020E0502030303020204" pitchFamily="34" charset="0"/>
            </a:rPr>
            <a:t>“Double sales revenue to $ 20 million in fiscal year 2020”</a:t>
          </a:r>
          <a:endParaRPr lang="en-US" sz="1200" kern="1200" dirty="0">
            <a:solidFill>
              <a:schemeClr val="tx1"/>
            </a:solidFill>
            <a:latin typeface="Candara" panose="020E0502030303020204" pitchFamily="34" charset="0"/>
          </a:endParaRPr>
        </a:p>
      </dsp:txBody>
      <dsp:txXfrm>
        <a:off x="4998754" y="32534"/>
        <a:ext cx="1601100" cy="1045710"/>
      </dsp:txXfrm>
    </dsp:sp>
    <dsp:sp modelId="{17ADD177-D3D6-4FE9-8E9C-3AC5BB6D4E5C}">
      <dsp:nvSpPr>
        <dsp:cNvPr id="0" name=""/>
        <dsp:cNvSpPr/>
      </dsp:nvSpPr>
      <dsp:spPr>
        <a:xfrm>
          <a:off x="3091781" y="1110778"/>
          <a:ext cx="2707523" cy="444311"/>
        </a:xfrm>
        <a:custGeom>
          <a:avLst/>
          <a:gdLst/>
          <a:ahLst/>
          <a:cxnLst/>
          <a:rect l="0" t="0" r="0" b="0"/>
          <a:pathLst>
            <a:path>
              <a:moveTo>
                <a:pt x="2707523" y="0"/>
              </a:moveTo>
              <a:lnTo>
                <a:pt x="2707523" y="222155"/>
              </a:lnTo>
              <a:lnTo>
                <a:pt x="0" y="222155"/>
              </a:lnTo>
              <a:lnTo>
                <a:pt x="0" y="444311"/>
              </a:lnTo>
            </a:path>
          </a:pathLst>
        </a:custGeom>
        <a:noFill/>
        <a:ln w="12700" cap="flat" cmpd="sng" algn="ctr">
          <a:solidFill>
            <a:schemeClr val="accent6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A1144C4-E00B-405B-9EA5-F2377C42F6DD}">
      <dsp:nvSpPr>
        <dsp:cNvPr id="0" name=""/>
        <dsp:cNvSpPr/>
      </dsp:nvSpPr>
      <dsp:spPr>
        <a:xfrm>
          <a:off x="2258697" y="1555090"/>
          <a:ext cx="1666168" cy="1110778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solidFill>
                <a:schemeClr val="tx1"/>
              </a:solidFill>
              <a:latin typeface="Candara" panose="020E0502030303020204" pitchFamily="34" charset="0"/>
            </a:rPr>
            <a:t>Vice President of sales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>
              <a:solidFill>
                <a:schemeClr val="tx1"/>
              </a:solidFill>
              <a:latin typeface="Candara" panose="020E0502030303020204" pitchFamily="34" charset="0"/>
            </a:rPr>
            <a:t>“Double sales in East, West, and South Regions” </a:t>
          </a:r>
          <a:endParaRPr lang="en-US" sz="1200" kern="1200" dirty="0">
            <a:solidFill>
              <a:schemeClr val="tx1"/>
            </a:solidFill>
            <a:latin typeface="Candara" panose="020E0502030303020204" pitchFamily="34" charset="0"/>
          </a:endParaRPr>
        </a:p>
      </dsp:txBody>
      <dsp:txXfrm>
        <a:off x="2291231" y="1587624"/>
        <a:ext cx="1601100" cy="1045710"/>
      </dsp:txXfrm>
    </dsp:sp>
    <dsp:sp modelId="{57C8F877-4C72-49B3-848C-8CA432D62E17}">
      <dsp:nvSpPr>
        <dsp:cNvPr id="0" name=""/>
        <dsp:cNvSpPr/>
      </dsp:nvSpPr>
      <dsp:spPr>
        <a:xfrm>
          <a:off x="925763" y="2665868"/>
          <a:ext cx="2166018" cy="444311"/>
        </a:xfrm>
        <a:custGeom>
          <a:avLst/>
          <a:gdLst/>
          <a:ahLst/>
          <a:cxnLst/>
          <a:rect l="0" t="0" r="0" b="0"/>
          <a:pathLst>
            <a:path>
              <a:moveTo>
                <a:pt x="2166018" y="0"/>
              </a:moveTo>
              <a:lnTo>
                <a:pt x="2166018" y="222155"/>
              </a:lnTo>
              <a:lnTo>
                <a:pt x="0" y="222155"/>
              </a:lnTo>
              <a:lnTo>
                <a:pt x="0" y="444311"/>
              </a:lnTo>
            </a:path>
          </a:pathLst>
        </a:custGeom>
        <a:noFill/>
        <a:ln w="127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C3EFFE1-0B54-4622-946C-D2333AB88543}">
      <dsp:nvSpPr>
        <dsp:cNvPr id="0" name=""/>
        <dsp:cNvSpPr/>
      </dsp:nvSpPr>
      <dsp:spPr>
        <a:xfrm>
          <a:off x="92678" y="3110180"/>
          <a:ext cx="1666168" cy="1110778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solidFill>
                <a:schemeClr val="tx1"/>
              </a:solidFill>
              <a:latin typeface="Candara" panose="020E0502030303020204" pitchFamily="34" charset="0"/>
            </a:rPr>
            <a:t>Sales Manager, South Region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>
              <a:solidFill>
                <a:schemeClr val="tx1"/>
              </a:solidFill>
              <a:latin typeface="Candara" panose="020E0502030303020204" pitchFamily="34" charset="0"/>
            </a:rPr>
            <a:t>“Hire 4 new salespeople, add 18 customers”</a:t>
          </a:r>
          <a:endParaRPr lang="en-US" sz="1200" kern="1200" dirty="0">
            <a:solidFill>
              <a:schemeClr val="tx1"/>
            </a:solidFill>
            <a:latin typeface="Candara" panose="020E0502030303020204" pitchFamily="34" charset="0"/>
          </a:endParaRPr>
        </a:p>
      </dsp:txBody>
      <dsp:txXfrm>
        <a:off x="125212" y="3142714"/>
        <a:ext cx="1601100" cy="1045710"/>
      </dsp:txXfrm>
    </dsp:sp>
    <dsp:sp modelId="{E403A48E-1208-40F0-B8A5-2F62AE6D2422}">
      <dsp:nvSpPr>
        <dsp:cNvPr id="0" name=""/>
        <dsp:cNvSpPr/>
      </dsp:nvSpPr>
      <dsp:spPr>
        <a:xfrm>
          <a:off x="3046061" y="2665868"/>
          <a:ext cx="91440" cy="44431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44311"/>
              </a:lnTo>
            </a:path>
          </a:pathLst>
        </a:custGeom>
        <a:noFill/>
        <a:ln w="127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866B058-DF29-4D85-A778-B362E9947710}">
      <dsp:nvSpPr>
        <dsp:cNvPr id="0" name=""/>
        <dsp:cNvSpPr/>
      </dsp:nvSpPr>
      <dsp:spPr>
        <a:xfrm>
          <a:off x="2258697" y="3110180"/>
          <a:ext cx="1666168" cy="1110778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solidFill>
                <a:schemeClr val="tx1"/>
              </a:solidFill>
              <a:latin typeface="Candara" panose="020E0502030303020204" pitchFamily="34" charset="0"/>
            </a:rPr>
            <a:t>Sales Manager, East Region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>
              <a:solidFill>
                <a:schemeClr val="tx1"/>
              </a:solidFill>
              <a:latin typeface="Candara" panose="020E0502030303020204" pitchFamily="34" charset="0"/>
            </a:rPr>
            <a:t>“Triple sales to government agencies”</a:t>
          </a:r>
          <a:endParaRPr lang="en-US" sz="1200" kern="1200" dirty="0">
            <a:solidFill>
              <a:schemeClr val="tx1"/>
            </a:solidFill>
            <a:latin typeface="Candara" panose="020E0502030303020204" pitchFamily="34" charset="0"/>
          </a:endParaRPr>
        </a:p>
      </dsp:txBody>
      <dsp:txXfrm>
        <a:off x="2291231" y="3142714"/>
        <a:ext cx="1601100" cy="1045710"/>
      </dsp:txXfrm>
    </dsp:sp>
    <dsp:sp modelId="{1E76E8EB-CC49-4296-8DE0-F97BAEFAD0E4}">
      <dsp:nvSpPr>
        <dsp:cNvPr id="0" name=""/>
        <dsp:cNvSpPr/>
      </dsp:nvSpPr>
      <dsp:spPr>
        <a:xfrm>
          <a:off x="3091781" y="2665868"/>
          <a:ext cx="2166018" cy="44431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2155"/>
              </a:lnTo>
              <a:lnTo>
                <a:pt x="2166018" y="222155"/>
              </a:lnTo>
              <a:lnTo>
                <a:pt x="2166018" y="444311"/>
              </a:lnTo>
            </a:path>
          </a:pathLst>
        </a:custGeom>
        <a:noFill/>
        <a:ln w="127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5729D7B-5DA0-44DE-B692-29D63163CDD9}">
      <dsp:nvSpPr>
        <dsp:cNvPr id="0" name=""/>
        <dsp:cNvSpPr/>
      </dsp:nvSpPr>
      <dsp:spPr>
        <a:xfrm>
          <a:off x="4424715" y="3110180"/>
          <a:ext cx="1666168" cy="1110778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solidFill>
                <a:schemeClr val="tx1"/>
              </a:solidFill>
              <a:latin typeface="Candara" panose="020E0502030303020204" pitchFamily="34" charset="0"/>
            </a:rPr>
            <a:t>Sales Manager, West Region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>
              <a:solidFill>
                <a:schemeClr val="tx1"/>
              </a:solidFill>
              <a:latin typeface="Candara" panose="020E0502030303020204" pitchFamily="34" charset="0"/>
            </a:rPr>
            <a:t>“Move 5 salespeople to California market”</a:t>
          </a:r>
          <a:endParaRPr lang="en-US" sz="1200" kern="1200" dirty="0">
            <a:solidFill>
              <a:schemeClr val="tx1"/>
            </a:solidFill>
            <a:latin typeface="Candara" panose="020E0502030303020204" pitchFamily="34" charset="0"/>
          </a:endParaRPr>
        </a:p>
      </dsp:txBody>
      <dsp:txXfrm>
        <a:off x="4457249" y="3142714"/>
        <a:ext cx="1601100" cy="1045710"/>
      </dsp:txXfrm>
    </dsp:sp>
    <dsp:sp modelId="{1EEA79C9-4BE9-4A82-9348-776A2C491082}">
      <dsp:nvSpPr>
        <dsp:cNvPr id="0" name=""/>
        <dsp:cNvSpPr/>
      </dsp:nvSpPr>
      <dsp:spPr>
        <a:xfrm>
          <a:off x="5750585" y="1110778"/>
          <a:ext cx="91440" cy="444311"/>
        </a:xfrm>
        <a:custGeom>
          <a:avLst/>
          <a:gdLst/>
          <a:ahLst/>
          <a:cxnLst/>
          <a:rect l="0" t="0" r="0" b="0"/>
          <a:pathLst>
            <a:path>
              <a:moveTo>
                <a:pt x="48719" y="0"/>
              </a:moveTo>
              <a:lnTo>
                <a:pt x="48719" y="222155"/>
              </a:lnTo>
              <a:lnTo>
                <a:pt x="45720" y="222155"/>
              </a:lnTo>
              <a:lnTo>
                <a:pt x="45720" y="444311"/>
              </a:lnTo>
            </a:path>
          </a:pathLst>
        </a:custGeom>
        <a:noFill/>
        <a:ln w="12700" cap="flat" cmpd="sng" algn="ctr">
          <a:solidFill>
            <a:schemeClr val="accent6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AE0AD6F-4ADE-4F3F-80BF-670CE2F7E17E}">
      <dsp:nvSpPr>
        <dsp:cNvPr id="0" name=""/>
        <dsp:cNvSpPr/>
      </dsp:nvSpPr>
      <dsp:spPr>
        <a:xfrm>
          <a:off x="4963221" y="1555090"/>
          <a:ext cx="1666168" cy="1110778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solidFill>
                <a:schemeClr val="tx1"/>
              </a:solidFill>
              <a:latin typeface="Candara" panose="020E0502030303020204" pitchFamily="34" charset="0"/>
            </a:rPr>
            <a:t>Vice President of Production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>
              <a:solidFill>
                <a:schemeClr val="tx1"/>
              </a:solidFill>
              <a:latin typeface="Candara" panose="020E0502030303020204" pitchFamily="34" charset="0"/>
            </a:rPr>
            <a:t>“Add one new production line at plant” </a:t>
          </a:r>
          <a:endParaRPr lang="en-US" sz="1200" kern="1200" dirty="0">
            <a:solidFill>
              <a:schemeClr val="tx1"/>
            </a:solidFill>
            <a:latin typeface="Candara" panose="020E0502030303020204" pitchFamily="34" charset="0"/>
          </a:endParaRPr>
        </a:p>
      </dsp:txBody>
      <dsp:txXfrm>
        <a:off x="4995755" y="1587624"/>
        <a:ext cx="1601100" cy="1045710"/>
      </dsp:txXfrm>
    </dsp:sp>
    <dsp:sp modelId="{2E3D842F-5514-4D88-828E-2567BC224009}">
      <dsp:nvSpPr>
        <dsp:cNvPr id="0" name=""/>
        <dsp:cNvSpPr/>
      </dsp:nvSpPr>
      <dsp:spPr>
        <a:xfrm>
          <a:off x="5799304" y="1110778"/>
          <a:ext cx="2707523" cy="44431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2155"/>
              </a:lnTo>
              <a:lnTo>
                <a:pt x="2707523" y="222155"/>
              </a:lnTo>
              <a:lnTo>
                <a:pt x="2707523" y="444311"/>
              </a:lnTo>
            </a:path>
          </a:pathLst>
        </a:custGeom>
        <a:noFill/>
        <a:ln w="12700" cap="flat" cmpd="sng" algn="ctr">
          <a:solidFill>
            <a:schemeClr val="accent6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8EB69D6-774C-445E-A743-7CFEF9A737DF}">
      <dsp:nvSpPr>
        <dsp:cNvPr id="0" name=""/>
        <dsp:cNvSpPr/>
      </dsp:nvSpPr>
      <dsp:spPr>
        <a:xfrm>
          <a:off x="7673743" y="1555090"/>
          <a:ext cx="1666168" cy="1110778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solidFill>
                <a:schemeClr val="tx1"/>
              </a:solidFill>
              <a:latin typeface="Candara" panose="020E0502030303020204" pitchFamily="34" charset="0"/>
            </a:rPr>
            <a:t>Vice President of HR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>
              <a:solidFill>
                <a:schemeClr val="tx1"/>
              </a:solidFill>
              <a:latin typeface="Candara" panose="020E0502030303020204" pitchFamily="34" charset="0"/>
            </a:rPr>
            <a:t>“Add, train 6 Salespeople” </a:t>
          </a:r>
          <a:endParaRPr lang="en-US" sz="1200" kern="1200" dirty="0">
            <a:solidFill>
              <a:schemeClr val="tx1"/>
            </a:solidFill>
            <a:latin typeface="Candara" panose="020E0502030303020204" pitchFamily="34" charset="0"/>
          </a:endParaRPr>
        </a:p>
      </dsp:txBody>
      <dsp:txXfrm>
        <a:off x="7706277" y="1587624"/>
        <a:ext cx="1601100" cy="1045710"/>
      </dsp:txXfrm>
    </dsp:sp>
    <dsp:sp modelId="{5D5AEE89-9DCC-4143-8FD7-AD72EF6CE817}">
      <dsp:nvSpPr>
        <dsp:cNvPr id="0" name=""/>
        <dsp:cNvSpPr/>
      </dsp:nvSpPr>
      <dsp:spPr>
        <a:xfrm>
          <a:off x="7423818" y="2665868"/>
          <a:ext cx="1083009" cy="444311"/>
        </a:xfrm>
        <a:custGeom>
          <a:avLst/>
          <a:gdLst/>
          <a:ahLst/>
          <a:cxnLst/>
          <a:rect l="0" t="0" r="0" b="0"/>
          <a:pathLst>
            <a:path>
              <a:moveTo>
                <a:pt x="1083009" y="0"/>
              </a:moveTo>
              <a:lnTo>
                <a:pt x="1083009" y="222155"/>
              </a:lnTo>
              <a:lnTo>
                <a:pt x="0" y="222155"/>
              </a:lnTo>
              <a:lnTo>
                <a:pt x="0" y="444311"/>
              </a:lnTo>
            </a:path>
          </a:pathLst>
        </a:custGeom>
        <a:noFill/>
        <a:ln w="127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0A7F6DC-54D3-4B8F-A578-B644B9718F26}">
      <dsp:nvSpPr>
        <dsp:cNvPr id="0" name=""/>
        <dsp:cNvSpPr/>
      </dsp:nvSpPr>
      <dsp:spPr>
        <a:xfrm>
          <a:off x="6590734" y="3110180"/>
          <a:ext cx="1666168" cy="1110778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solidFill>
                <a:schemeClr val="tx1"/>
              </a:solidFill>
              <a:latin typeface="Candara" panose="020E0502030303020204" pitchFamily="34" charset="0"/>
            </a:rPr>
            <a:t>Recruiting Manager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>
              <a:solidFill>
                <a:schemeClr val="tx1"/>
              </a:solidFill>
              <a:latin typeface="Candara" panose="020E0502030303020204" pitchFamily="34" charset="0"/>
            </a:rPr>
            <a:t>“Identify and attract 20 good sales candidates”</a:t>
          </a:r>
          <a:endParaRPr lang="en-US" sz="1200" kern="1200" dirty="0">
            <a:solidFill>
              <a:schemeClr val="tx1"/>
            </a:solidFill>
            <a:latin typeface="Candara" panose="020E0502030303020204" pitchFamily="34" charset="0"/>
          </a:endParaRPr>
        </a:p>
      </dsp:txBody>
      <dsp:txXfrm>
        <a:off x="6623268" y="3142714"/>
        <a:ext cx="1601100" cy="1045710"/>
      </dsp:txXfrm>
    </dsp:sp>
    <dsp:sp modelId="{82E563B4-E3B6-43BE-928D-5DCD42053CDB}">
      <dsp:nvSpPr>
        <dsp:cNvPr id="0" name=""/>
        <dsp:cNvSpPr/>
      </dsp:nvSpPr>
      <dsp:spPr>
        <a:xfrm>
          <a:off x="8506827" y="2665868"/>
          <a:ext cx="1083009" cy="44431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2155"/>
              </a:lnTo>
              <a:lnTo>
                <a:pt x="1083009" y="222155"/>
              </a:lnTo>
              <a:lnTo>
                <a:pt x="1083009" y="444311"/>
              </a:lnTo>
            </a:path>
          </a:pathLst>
        </a:custGeom>
        <a:noFill/>
        <a:ln w="127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CEC19C7-3A42-46BB-9F2B-F325CBDFDABA}">
      <dsp:nvSpPr>
        <dsp:cNvPr id="0" name=""/>
        <dsp:cNvSpPr/>
      </dsp:nvSpPr>
      <dsp:spPr>
        <a:xfrm>
          <a:off x="8756752" y="3110180"/>
          <a:ext cx="1666168" cy="1110778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solidFill>
                <a:schemeClr val="tx1"/>
              </a:solidFill>
              <a:latin typeface="Candara" panose="020E0502030303020204" pitchFamily="34" charset="0"/>
            </a:rPr>
            <a:t>Training Manger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>
              <a:solidFill>
                <a:schemeClr val="tx1"/>
              </a:solidFill>
              <a:latin typeface="Candara" panose="020E0502030303020204" pitchFamily="34" charset="0"/>
            </a:rPr>
            <a:t>“Train 6 new salespeople and retrain all others within 4 months”</a:t>
          </a:r>
          <a:endParaRPr lang="en-US" sz="1200" kern="1200" dirty="0">
            <a:solidFill>
              <a:schemeClr val="tx1"/>
            </a:solidFill>
            <a:latin typeface="Candara" panose="020E0502030303020204" pitchFamily="34" charset="0"/>
          </a:endParaRPr>
        </a:p>
      </dsp:txBody>
      <dsp:txXfrm>
        <a:off x="8789286" y="3142714"/>
        <a:ext cx="1601100" cy="104571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1F1CF2C-03EA-4CFB-9E21-6A2213B6BEB4}">
      <dsp:nvSpPr>
        <dsp:cNvPr id="0" name=""/>
        <dsp:cNvSpPr/>
      </dsp:nvSpPr>
      <dsp:spPr>
        <a:xfrm>
          <a:off x="4892041" y="10178"/>
          <a:ext cx="2041320" cy="1111403"/>
        </a:xfrm>
        <a:prstGeom prst="roundRect">
          <a:avLst>
            <a:gd name="adj" fmla="val 10000"/>
          </a:avLst>
        </a:prstGeom>
        <a:noFill/>
        <a:ln w="12700" cap="flat" cmpd="sng" algn="ctr">
          <a:solidFill>
            <a:srgbClr val="0099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solidFill>
                <a:schemeClr val="tx1"/>
              </a:solidFill>
              <a:latin typeface="Candara" panose="020E0502030303020204" pitchFamily="34" charset="0"/>
            </a:rPr>
            <a:t>Corporate-Level Strategy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>
              <a:solidFill>
                <a:schemeClr val="tx1"/>
              </a:solidFill>
              <a:latin typeface="Candara" panose="020E0502030303020204" pitchFamily="34" charset="0"/>
            </a:rPr>
            <a:t>“What business are we in?”</a:t>
          </a:r>
          <a:endParaRPr lang="en-US" sz="1200" kern="1200" dirty="0">
            <a:solidFill>
              <a:schemeClr val="tx1"/>
            </a:solidFill>
            <a:latin typeface="Candara" panose="020E0502030303020204" pitchFamily="34" charset="0"/>
          </a:endParaRPr>
        </a:p>
      </dsp:txBody>
      <dsp:txXfrm>
        <a:off x="4924593" y="42730"/>
        <a:ext cx="1976216" cy="1046299"/>
      </dsp:txXfrm>
    </dsp:sp>
    <dsp:sp modelId="{17ADD177-D3D6-4FE9-8E9C-3AC5BB6D4E5C}">
      <dsp:nvSpPr>
        <dsp:cNvPr id="0" name=""/>
        <dsp:cNvSpPr/>
      </dsp:nvSpPr>
      <dsp:spPr>
        <a:xfrm>
          <a:off x="2135156" y="1121582"/>
          <a:ext cx="3777544" cy="439515"/>
        </a:xfrm>
        <a:custGeom>
          <a:avLst/>
          <a:gdLst/>
          <a:ahLst/>
          <a:cxnLst/>
          <a:rect l="0" t="0" r="0" b="0"/>
          <a:pathLst>
            <a:path>
              <a:moveTo>
                <a:pt x="3777544" y="0"/>
              </a:moveTo>
              <a:lnTo>
                <a:pt x="3777544" y="219757"/>
              </a:lnTo>
              <a:lnTo>
                <a:pt x="0" y="219757"/>
              </a:lnTo>
              <a:lnTo>
                <a:pt x="0" y="439515"/>
              </a:lnTo>
            </a:path>
          </a:pathLst>
        </a:custGeom>
        <a:noFill/>
        <a:ln w="12700" cap="flat" cmpd="sng" algn="ctr">
          <a:solidFill>
            <a:schemeClr val="accent6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A1144C4-E00B-405B-9EA5-F2377C42F6DD}">
      <dsp:nvSpPr>
        <dsp:cNvPr id="0" name=""/>
        <dsp:cNvSpPr/>
      </dsp:nvSpPr>
      <dsp:spPr>
        <a:xfrm>
          <a:off x="1114496" y="1561097"/>
          <a:ext cx="2041320" cy="1111403"/>
        </a:xfrm>
        <a:prstGeom prst="roundRect">
          <a:avLst>
            <a:gd name="adj" fmla="val 10000"/>
          </a:avLst>
        </a:prstGeom>
        <a:noFill/>
        <a:ln w="12700" cap="flat" cmpd="sng" algn="ctr">
          <a:solidFill>
            <a:srgbClr val="0099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solidFill>
                <a:schemeClr val="tx1"/>
              </a:solidFill>
              <a:latin typeface="Candara" panose="020E0502030303020204" pitchFamily="34" charset="0"/>
            </a:rPr>
            <a:t>Business unit 1 (competitive) Strategy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>
              <a:solidFill>
                <a:schemeClr val="tx1"/>
              </a:solidFill>
              <a:latin typeface="Candara" panose="020E0502030303020204" pitchFamily="34" charset="0"/>
            </a:rPr>
            <a:t>“How will we compete?” </a:t>
          </a:r>
          <a:endParaRPr lang="en-US" sz="1200" kern="1200" dirty="0">
            <a:solidFill>
              <a:schemeClr val="tx1"/>
            </a:solidFill>
            <a:latin typeface="Candara" panose="020E0502030303020204" pitchFamily="34" charset="0"/>
          </a:endParaRPr>
        </a:p>
      </dsp:txBody>
      <dsp:txXfrm>
        <a:off x="1147048" y="1593649"/>
        <a:ext cx="1976216" cy="1046299"/>
      </dsp:txXfrm>
    </dsp:sp>
    <dsp:sp modelId="{57C8F877-4C72-49B3-848C-8CA432D62E17}">
      <dsp:nvSpPr>
        <dsp:cNvPr id="0" name=""/>
        <dsp:cNvSpPr/>
      </dsp:nvSpPr>
      <dsp:spPr>
        <a:xfrm>
          <a:off x="1382691" y="2672501"/>
          <a:ext cx="752464" cy="444561"/>
        </a:xfrm>
        <a:custGeom>
          <a:avLst/>
          <a:gdLst/>
          <a:ahLst/>
          <a:cxnLst/>
          <a:rect l="0" t="0" r="0" b="0"/>
          <a:pathLst>
            <a:path>
              <a:moveTo>
                <a:pt x="752464" y="0"/>
              </a:moveTo>
              <a:lnTo>
                <a:pt x="752464" y="222280"/>
              </a:lnTo>
              <a:lnTo>
                <a:pt x="0" y="222280"/>
              </a:lnTo>
              <a:lnTo>
                <a:pt x="0" y="444561"/>
              </a:lnTo>
            </a:path>
          </a:pathLst>
        </a:custGeom>
        <a:noFill/>
        <a:ln w="127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C3EFFE1-0B54-4622-946C-D2333AB88543}">
      <dsp:nvSpPr>
        <dsp:cNvPr id="0" name=""/>
        <dsp:cNvSpPr/>
      </dsp:nvSpPr>
      <dsp:spPr>
        <a:xfrm>
          <a:off x="239690" y="3117063"/>
          <a:ext cx="2286002" cy="1005842"/>
        </a:xfrm>
        <a:prstGeom prst="roundRect">
          <a:avLst>
            <a:gd name="adj" fmla="val 10000"/>
          </a:avLst>
        </a:prstGeom>
        <a:noFill/>
        <a:ln w="12700" cap="flat" cmpd="sng" algn="ctr">
          <a:solidFill>
            <a:srgbClr val="0099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solidFill>
                <a:schemeClr val="tx1"/>
              </a:solidFill>
              <a:latin typeface="Candara" panose="020E0502030303020204" pitchFamily="34" charset="0"/>
            </a:rPr>
            <a:t>Functional Strategy (Business 1: Sales Dept.)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>
              <a:solidFill>
                <a:schemeClr val="tx1"/>
              </a:solidFill>
              <a:latin typeface="Candara" panose="020E0502030303020204" pitchFamily="34" charset="0"/>
            </a:rPr>
            <a:t>“How do we support the business’s competitive strategy?”</a:t>
          </a:r>
          <a:endParaRPr lang="en-US" sz="1200" kern="1200" dirty="0">
            <a:solidFill>
              <a:schemeClr val="tx1"/>
            </a:solidFill>
            <a:latin typeface="Candara" panose="020E0502030303020204" pitchFamily="34" charset="0"/>
          </a:endParaRPr>
        </a:p>
      </dsp:txBody>
      <dsp:txXfrm>
        <a:off x="269150" y="3146523"/>
        <a:ext cx="2227082" cy="946922"/>
      </dsp:txXfrm>
    </dsp:sp>
    <dsp:sp modelId="{E403A48E-1208-40F0-B8A5-2F62AE6D2422}">
      <dsp:nvSpPr>
        <dsp:cNvPr id="0" name=""/>
        <dsp:cNvSpPr/>
      </dsp:nvSpPr>
      <dsp:spPr>
        <a:xfrm>
          <a:off x="2135156" y="2672501"/>
          <a:ext cx="1981430" cy="44660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3303"/>
              </a:lnTo>
              <a:lnTo>
                <a:pt x="1981430" y="223303"/>
              </a:lnTo>
              <a:lnTo>
                <a:pt x="1981430" y="446606"/>
              </a:lnTo>
            </a:path>
          </a:pathLst>
        </a:custGeom>
        <a:noFill/>
        <a:ln w="127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866B058-DF29-4D85-A778-B362E9947710}">
      <dsp:nvSpPr>
        <dsp:cNvPr id="0" name=""/>
        <dsp:cNvSpPr/>
      </dsp:nvSpPr>
      <dsp:spPr>
        <a:xfrm>
          <a:off x="2971827" y="3119108"/>
          <a:ext cx="2289519" cy="1098967"/>
        </a:xfrm>
        <a:prstGeom prst="roundRect">
          <a:avLst>
            <a:gd name="adj" fmla="val 10000"/>
          </a:avLst>
        </a:prstGeom>
        <a:noFill/>
        <a:ln w="12700" cap="flat" cmpd="sng" algn="ctr">
          <a:solidFill>
            <a:srgbClr val="0099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solidFill>
                <a:schemeClr val="tx1"/>
              </a:solidFill>
              <a:latin typeface="Candara" panose="020E0502030303020204" pitchFamily="34" charset="0"/>
            </a:rPr>
            <a:t>Functional Strategy (Business 1: Production)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>
              <a:solidFill>
                <a:schemeClr val="tx1"/>
              </a:solidFill>
              <a:latin typeface="Candara" panose="020E0502030303020204" pitchFamily="34" charset="0"/>
            </a:rPr>
            <a:t>“How do we support the business’s competitive strategy?”</a:t>
          </a:r>
          <a:endParaRPr lang="en-US" sz="1050" kern="1200" dirty="0">
            <a:solidFill>
              <a:schemeClr val="tx1"/>
            </a:solidFill>
            <a:latin typeface="Candara" panose="020E0502030303020204" pitchFamily="34" charset="0"/>
          </a:endParaRPr>
        </a:p>
      </dsp:txBody>
      <dsp:txXfrm>
        <a:off x="3004015" y="3151296"/>
        <a:ext cx="2225143" cy="1034591"/>
      </dsp:txXfrm>
    </dsp:sp>
    <dsp:sp modelId="{1E76E8EB-CC49-4296-8DE0-F97BAEFAD0E4}">
      <dsp:nvSpPr>
        <dsp:cNvPr id="0" name=""/>
        <dsp:cNvSpPr/>
      </dsp:nvSpPr>
      <dsp:spPr>
        <a:xfrm>
          <a:off x="2135156" y="2672501"/>
          <a:ext cx="4907484" cy="44660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3303"/>
              </a:lnTo>
              <a:lnTo>
                <a:pt x="4907484" y="223303"/>
              </a:lnTo>
              <a:lnTo>
                <a:pt x="4907484" y="446606"/>
              </a:lnTo>
            </a:path>
          </a:pathLst>
        </a:custGeom>
        <a:noFill/>
        <a:ln w="127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5729D7B-5DA0-44DE-B692-29D63163CDD9}">
      <dsp:nvSpPr>
        <dsp:cNvPr id="0" name=""/>
        <dsp:cNvSpPr/>
      </dsp:nvSpPr>
      <dsp:spPr>
        <a:xfrm>
          <a:off x="5897881" y="3119108"/>
          <a:ext cx="2289519" cy="1098967"/>
        </a:xfrm>
        <a:prstGeom prst="roundRect">
          <a:avLst>
            <a:gd name="adj" fmla="val 10000"/>
          </a:avLst>
        </a:prstGeom>
        <a:noFill/>
        <a:ln w="12700" cap="flat" cmpd="sng" algn="ctr">
          <a:solidFill>
            <a:srgbClr val="0099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solidFill>
                <a:schemeClr val="tx1"/>
              </a:solidFill>
              <a:latin typeface="Candara" panose="020E0502030303020204" pitchFamily="34" charset="0"/>
            </a:rPr>
            <a:t>Functional Strategy (Business 1: HR Dept.)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>
              <a:solidFill>
                <a:schemeClr val="tx1"/>
              </a:solidFill>
              <a:latin typeface="Candara" panose="020E0502030303020204" pitchFamily="34" charset="0"/>
            </a:rPr>
            <a:t>“How do we support the business’s competitive strategy?”</a:t>
          </a:r>
          <a:endParaRPr lang="en-US" sz="1050" kern="1200" dirty="0">
            <a:solidFill>
              <a:schemeClr val="tx1"/>
            </a:solidFill>
            <a:latin typeface="Candara" panose="020E0502030303020204" pitchFamily="34" charset="0"/>
          </a:endParaRPr>
        </a:p>
      </dsp:txBody>
      <dsp:txXfrm>
        <a:off x="5930069" y="3151296"/>
        <a:ext cx="2225143" cy="1034591"/>
      </dsp:txXfrm>
    </dsp:sp>
    <dsp:sp modelId="{1EEA79C9-4BE9-4A82-9348-776A2C491082}">
      <dsp:nvSpPr>
        <dsp:cNvPr id="0" name=""/>
        <dsp:cNvSpPr/>
      </dsp:nvSpPr>
      <dsp:spPr>
        <a:xfrm>
          <a:off x="5866981" y="1121582"/>
          <a:ext cx="91440" cy="44896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24481"/>
              </a:lnTo>
              <a:lnTo>
                <a:pt x="47803" y="224481"/>
              </a:lnTo>
              <a:lnTo>
                <a:pt x="47803" y="448962"/>
              </a:lnTo>
            </a:path>
          </a:pathLst>
        </a:custGeom>
        <a:noFill/>
        <a:ln w="12700" cap="flat" cmpd="sng" algn="ctr">
          <a:solidFill>
            <a:schemeClr val="accent6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AE0AD6F-4ADE-4F3F-80BF-670CE2F7E17E}">
      <dsp:nvSpPr>
        <dsp:cNvPr id="0" name=""/>
        <dsp:cNvSpPr/>
      </dsp:nvSpPr>
      <dsp:spPr>
        <a:xfrm>
          <a:off x="4894125" y="1570544"/>
          <a:ext cx="2041320" cy="1111403"/>
        </a:xfrm>
        <a:prstGeom prst="roundRect">
          <a:avLst>
            <a:gd name="adj" fmla="val 10000"/>
          </a:avLst>
        </a:prstGeom>
        <a:noFill/>
        <a:ln w="12700" cap="flat" cmpd="sng" algn="ctr">
          <a:solidFill>
            <a:srgbClr val="0099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solidFill>
                <a:schemeClr val="tx1"/>
              </a:solidFill>
              <a:latin typeface="Candara" panose="020E0502030303020204" pitchFamily="34" charset="0"/>
            </a:rPr>
            <a:t>Business unit 2 (competitive) Strategy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>
              <a:solidFill>
                <a:schemeClr val="tx1"/>
              </a:solidFill>
              <a:latin typeface="Candara" panose="020E0502030303020204" pitchFamily="34" charset="0"/>
            </a:rPr>
            <a:t>“How will we compete?” </a:t>
          </a:r>
          <a:endParaRPr lang="en-US" sz="1050" kern="1200" dirty="0">
            <a:solidFill>
              <a:schemeClr val="tx1"/>
            </a:solidFill>
            <a:latin typeface="Candara" panose="020E0502030303020204" pitchFamily="34" charset="0"/>
          </a:endParaRPr>
        </a:p>
      </dsp:txBody>
      <dsp:txXfrm>
        <a:off x="4926677" y="1603096"/>
        <a:ext cx="1976216" cy="1046299"/>
      </dsp:txXfrm>
    </dsp:sp>
    <dsp:sp modelId="{2E3D842F-5514-4D88-828E-2567BC224009}">
      <dsp:nvSpPr>
        <dsp:cNvPr id="0" name=""/>
        <dsp:cNvSpPr/>
      </dsp:nvSpPr>
      <dsp:spPr>
        <a:xfrm>
          <a:off x="5912701" y="1121582"/>
          <a:ext cx="3387225" cy="44896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4481"/>
              </a:lnTo>
              <a:lnTo>
                <a:pt x="3387225" y="224481"/>
              </a:lnTo>
              <a:lnTo>
                <a:pt x="3387225" y="448962"/>
              </a:lnTo>
            </a:path>
          </a:pathLst>
        </a:custGeom>
        <a:noFill/>
        <a:ln w="12700" cap="flat" cmpd="sng" algn="ctr">
          <a:solidFill>
            <a:schemeClr val="accent6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8EB69D6-774C-445E-A743-7CFEF9A737DF}">
      <dsp:nvSpPr>
        <dsp:cNvPr id="0" name=""/>
        <dsp:cNvSpPr/>
      </dsp:nvSpPr>
      <dsp:spPr>
        <a:xfrm>
          <a:off x="8279266" y="1570544"/>
          <a:ext cx="2041320" cy="1111403"/>
        </a:xfrm>
        <a:prstGeom prst="roundRect">
          <a:avLst>
            <a:gd name="adj" fmla="val 10000"/>
          </a:avLst>
        </a:prstGeom>
        <a:noFill/>
        <a:ln w="12700" cap="flat" cmpd="sng" algn="ctr">
          <a:solidFill>
            <a:srgbClr val="0099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solidFill>
                <a:schemeClr val="tx1"/>
              </a:solidFill>
              <a:latin typeface="Candara" panose="020E0502030303020204" pitchFamily="34" charset="0"/>
            </a:rPr>
            <a:t>Business unit 2 (competitive) Strategy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>
              <a:solidFill>
                <a:schemeClr val="tx1"/>
              </a:solidFill>
              <a:latin typeface="Candara" panose="020E0502030303020204" pitchFamily="34" charset="0"/>
            </a:rPr>
            <a:t>“How will we compete?” </a:t>
          </a:r>
          <a:endParaRPr lang="en-US" sz="1050" kern="1200" dirty="0">
            <a:solidFill>
              <a:schemeClr val="tx1"/>
            </a:solidFill>
            <a:latin typeface="Candara" panose="020E0502030303020204" pitchFamily="34" charset="0"/>
          </a:endParaRPr>
        </a:p>
      </dsp:txBody>
      <dsp:txXfrm>
        <a:off x="8311818" y="1603096"/>
        <a:ext cx="1976216" cy="104629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6">
  <dgm:title val=""/>
  <dgm:desc val=""/>
  <dgm:catLst>
    <dgm:cat type="hierarchy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>
      <dgm:param type="vertAlign" val="mid"/>
      <dgm:param type="horzAlign" val="ctr"/>
    </dgm:alg>
    <dgm:shape xmlns:r="http://schemas.openxmlformats.org/officeDocument/2006/relationships" r:blip="">
      <dgm:adjLst/>
    </dgm:shape>
    <dgm:presOf/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 refType="w" fact="0.3"/>
              <dgm:constr type="t" for="ch" forName="hierFlow"/>
              <dgm:constr type="r" for="ch" forName="hierFlow" refType="w" fact="0.98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/>
              <dgm:constr type="r" for="ch" forName="hierFlow" refType="w" fact="0.7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w" for="des" forName="level1Shape" refType="w"/>
          <dgm:constr type="h" for="des" forName="level1Shape" refType="w" refFor="des" refForName="level1Shape" fact="0.66667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h" refFor="des" refForName="level1Shape" op="equ" fact="0.4"/>
          <dgm:constr type="sibSp" for="des" forName="hierChild1" refType="w" refFor="des" refForName="level1Shape" op="equ" fact="0.3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h" refFor="des" refForName="level1Shape" op="equ"/>
          <dgm:constr type="userB" for="des" refType="sp" refFor="des" op="equ"/>
          <dgm:constr type="h" for="des" forName="firstBuf" refType="h" refFor="des" refForName="level1Shape" fact="0.1"/>
        </dgm:constrLst>
      </dgm:else>
    </dgm:choose>
    <dgm:ruleLst/>
    <dgm:layoutNode name="hierFlow">
      <dgm:alg type="lin">
        <dgm:param type="linDir" val="fromT"/>
        <dgm:param type="nodeVertAlign" val="t"/>
        <dgm:param type="vertAlign" val="t"/>
        <dgm:param type="nodeHorzAlign" val="ctr"/>
        <dgm:param type="fallback" val="2D"/>
      </dgm:alg>
      <dgm:shape xmlns:r="http://schemas.openxmlformats.org/officeDocument/2006/relationships" r:blip="">
        <dgm:adjLst/>
      </dgm:shape>
      <dgm:presOf/>
      <dgm:constrLst/>
      <dgm:ruleLst/>
      <dgm:choose name="Name6">
        <dgm:if name="Name7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8"/>
      </dgm:choose>
      <dgm:layoutNode name="hierChild1">
        <dgm:varLst>
          <dgm:chPref val="1"/>
          <dgm:animOne val="branch"/>
          <dgm:animLvl val="lvl"/>
        </dgm:varLst>
        <dgm:choose name="Name9">
          <dgm:if name="Name10" func="var" arg="dir" op="equ" val="norm">
            <dgm:alg type="hierChild">
              <dgm:param type="linDir" val="fromL"/>
              <dgm:param type="vertAlign" val="t"/>
            </dgm:alg>
          </dgm:if>
          <dgm:else name="Name11">
            <dgm:alg type="hierChild">
              <dgm:param type="linDir" val="fromR"/>
              <dgm:param type="vertAlign" val="t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primFontSz" for="des" ptType="node" op="equ"/>
        </dgm:constrLst>
        <dgm:ruleLst/>
        <dgm:forEach name="Name12" axis="ch" cnt="3">
          <dgm:forEach name="Name13" axis="self" ptType="node">
            <dgm:layoutNode name="Name14">
              <dgm:alg type="hierRoot"/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primFontSz" val="65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15">
                  <dgm:if name="Name16" func="var" arg="dir" op="equ" val="norm">
                    <dgm:alg type="hierChild">
                      <dgm:param type="linDir" val="fromL"/>
                    </dgm:alg>
                  </dgm:if>
                  <dgm:else name="Name17">
                    <dgm:alg type="hierChild">
                      <dgm:param type="linDir" val="from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18" axis="self" ptType="parTrans" cnt="1">
                    <dgm:layoutNode name="Name19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bCtr"/>
                        <dgm:param type="endPts" val="tCtr"/>
                      </dgm:alg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1"/>
                        <dgm:constr type="begPad"/>
                        <dgm:constr type="endPad"/>
                      </dgm:constrLst>
                      <dgm:ruleLst/>
                    </dgm:layoutNode>
                  </dgm:forEach>
                  <dgm:forEach name="Name20" axis="self" ptType="node">
                    <dgm:layoutNode name="Name21">
                      <dgm:alg type="hierRoot"/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primFontSz" val="65"/>
                          <dgm:constr type="tMarg" refType="primFontSz" fact="0.3"/>
                          <dgm:constr type="bMarg" refType="primFontSz" fact="0.3"/>
                          <dgm:constr type="lMarg" refType="primFontSz" fact="0.3"/>
                          <dgm:constr type="r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22">
                          <dgm:if name="Name23" func="var" arg="dir" op="equ" val="norm">
                            <dgm:alg type="hierChild">
                              <dgm:param type="linDir" val="fromL"/>
                            </dgm:alg>
                          </dgm:if>
                          <dgm:else name="Name24">
                            <dgm:alg type="hierChild">
                              <dgm:param type="linDir" val="from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25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alg type="lin">
        <dgm:param type="linDir" val="fromT"/>
        <dgm:param type="nodeVertAlign" val="t"/>
        <dgm:param type="vertAlign" val="t"/>
        <dgm:param type="nodeHorzAlign" val="ctr"/>
      </dgm:alg>
      <dgm:shape xmlns:r="http://schemas.openxmlformats.org/officeDocument/2006/relationships" r:blip="">
        <dgm:adjLst/>
      </dgm:shape>
      <dgm:presOf/>
      <dgm:constrLst>
        <dgm:constr type="userB"/>
        <dgm:constr type="w" for="ch" forName="rectComp" refType="w"/>
        <dgm:constr type="h" for="ch" forName="rectComp" refType="h"/>
        <dgm:constr type="w" for="des" forName="bgRect" refType="w"/>
        <dgm:constr type="primFontSz" for="des" forName="bgRectTx" op="equ"/>
      </dgm:constrLst>
      <dgm:ruleLst/>
      <dgm:forEach name="Name26" axis="ch" ptType="node" st="2">
        <dgm:layoutNode name="rectComp">
          <dgm:alg type="composite">
            <dgm:param type="vertAlign" val="t"/>
            <dgm:param type="horzAlign" val="ctr"/>
          </dgm:alg>
          <dgm:shape xmlns:r="http://schemas.openxmlformats.org/officeDocument/2006/relationships" r:blip="">
            <dgm:adjLst/>
          </dgm:shape>
          <dgm:presOf/>
          <dgm:choose name="Name27">
            <dgm:if name="Name28" func="var" arg="dir" op="equ" val="norm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l" for="ch" forName="bgRectTx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if>
            <dgm:else name="Name29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r" for="ch" forName="bgRectTx" refType="w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else>
          </dgm:choose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presOf axis="desOrSelf" ptType="node"/>
            <dgm:shape xmlns:r="http://schemas.openxmlformats.org/officeDocument/2006/relationships" type="rect" r:blip="" zOrderOff="-999" hideGeom="1">
              <dgm:adjLst/>
            </dgm:shape>
            <dgm:constrLst>
              <dgm:constr type="primFontSz" val="65"/>
            </dgm:constrLst>
            <dgm:ruleLst>
              <dgm:rule type="primFontSz" val="5" fact="NaN" max="NaN"/>
            </dgm:ruleLst>
          </dgm:layoutNode>
        </dgm:layoutNode>
        <dgm:choose name="Name30">
          <dgm:if name="Name31" axis="self" ptType="node" func="revPos" op="gte" val="2">
            <dgm:layoutNode name="spComp">
              <dgm:alg type="composite">
                <dgm:param type="vertAlign" val="t"/>
                <dgm:param type="horzAlign" val="ctr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vSp"/>
                <dgm:constr type="t" for="ch" forName="vSp"/>
                <dgm:constr type="h" for="ch" forName="vSp" refType="userB"/>
                <dgm:constr type="hOff" for="ch" forName="vSp" refType="userA" fact="-0.2"/>
              </dgm:constrLst>
              <dgm:ruleLst/>
              <dgm:layoutNode name="v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32"/>
        </dgm:choose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6">
  <dgm:title val=""/>
  <dgm:desc val=""/>
  <dgm:catLst>
    <dgm:cat type="hierarchy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>
      <dgm:param type="vertAlign" val="mid"/>
      <dgm:param type="horzAlign" val="ctr"/>
    </dgm:alg>
    <dgm:shape xmlns:r="http://schemas.openxmlformats.org/officeDocument/2006/relationships" r:blip="">
      <dgm:adjLst/>
    </dgm:shape>
    <dgm:presOf/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 refType="w" fact="0.3"/>
              <dgm:constr type="t" for="ch" forName="hierFlow"/>
              <dgm:constr type="r" for="ch" forName="hierFlow" refType="w" fact="0.98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/>
              <dgm:constr type="r" for="ch" forName="hierFlow" refType="w" fact="0.7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w" for="des" forName="level1Shape" refType="w"/>
          <dgm:constr type="h" for="des" forName="level1Shape" refType="w" refFor="des" refForName="level1Shape" fact="0.66667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h" refFor="des" refForName="level1Shape" op="equ" fact="0.4"/>
          <dgm:constr type="sibSp" for="des" forName="hierChild1" refType="w" refFor="des" refForName="level1Shape" op="equ" fact="0.3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h" refFor="des" refForName="level1Shape" op="equ"/>
          <dgm:constr type="userB" for="des" refType="sp" refFor="des" op="equ"/>
          <dgm:constr type="h" for="des" forName="firstBuf" refType="h" refFor="des" refForName="level1Shape" fact="0.1"/>
        </dgm:constrLst>
      </dgm:else>
    </dgm:choose>
    <dgm:ruleLst/>
    <dgm:layoutNode name="hierFlow">
      <dgm:alg type="lin">
        <dgm:param type="linDir" val="fromT"/>
        <dgm:param type="nodeVertAlign" val="t"/>
        <dgm:param type="vertAlign" val="t"/>
        <dgm:param type="nodeHorzAlign" val="ctr"/>
        <dgm:param type="fallback" val="2D"/>
      </dgm:alg>
      <dgm:shape xmlns:r="http://schemas.openxmlformats.org/officeDocument/2006/relationships" r:blip="">
        <dgm:adjLst/>
      </dgm:shape>
      <dgm:presOf/>
      <dgm:constrLst/>
      <dgm:ruleLst/>
      <dgm:choose name="Name6">
        <dgm:if name="Name7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8"/>
      </dgm:choose>
      <dgm:layoutNode name="hierChild1">
        <dgm:varLst>
          <dgm:chPref val="1"/>
          <dgm:animOne val="branch"/>
          <dgm:animLvl val="lvl"/>
        </dgm:varLst>
        <dgm:choose name="Name9">
          <dgm:if name="Name10" func="var" arg="dir" op="equ" val="norm">
            <dgm:alg type="hierChild">
              <dgm:param type="linDir" val="fromL"/>
              <dgm:param type="vertAlign" val="t"/>
            </dgm:alg>
          </dgm:if>
          <dgm:else name="Name11">
            <dgm:alg type="hierChild">
              <dgm:param type="linDir" val="fromR"/>
              <dgm:param type="vertAlign" val="t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primFontSz" for="des" ptType="node" op="equ"/>
        </dgm:constrLst>
        <dgm:ruleLst/>
        <dgm:forEach name="Name12" axis="ch" cnt="3">
          <dgm:forEach name="Name13" axis="self" ptType="node">
            <dgm:layoutNode name="Name14">
              <dgm:alg type="hierRoot"/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primFontSz" val="65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15">
                  <dgm:if name="Name16" func="var" arg="dir" op="equ" val="norm">
                    <dgm:alg type="hierChild">
                      <dgm:param type="linDir" val="fromL"/>
                    </dgm:alg>
                  </dgm:if>
                  <dgm:else name="Name17">
                    <dgm:alg type="hierChild">
                      <dgm:param type="linDir" val="from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18" axis="self" ptType="parTrans" cnt="1">
                    <dgm:layoutNode name="Name19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bCtr"/>
                        <dgm:param type="endPts" val="tCtr"/>
                      </dgm:alg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1"/>
                        <dgm:constr type="begPad"/>
                        <dgm:constr type="endPad"/>
                      </dgm:constrLst>
                      <dgm:ruleLst/>
                    </dgm:layoutNode>
                  </dgm:forEach>
                  <dgm:forEach name="Name20" axis="self" ptType="node">
                    <dgm:layoutNode name="Name21">
                      <dgm:alg type="hierRoot"/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primFontSz" val="65"/>
                          <dgm:constr type="tMarg" refType="primFontSz" fact="0.3"/>
                          <dgm:constr type="bMarg" refType="primFontSz" fact="0.3"/>
                          <dgm:constr type="lMarg" refType="primFontSz" fact="0.3"/>
                          <dgm:constr type="r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22">
                          <dgm:if name="Name23" func="var" arg="dir" op="equ" val="norm">
                            <dgm:alg type="hierChild">
                              <dgm:param type="linDir" val="fromL"/>
                            </dgm:alg>
                          </dgm:if>
                          <dgm:else name="Name24">
                            <dgm:alg type="hierChild">
                              <dgm:param type="linDir" val="from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25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alg type="lin">
        <dgm:param type="linDir" val="fromT"/>
        <dgm:param type="nodeVertAlign" val="t"/>
        <dgm:param type="vertAlign" val="t"/>
        <dgm:param type="nodeHorzAlign" val="ctr"/>
      </dgm:alg>
      <dgm:shape xmlns:r="http://schemas.openxmlformats.org/officeDocument/2006/relationships" r:blip="">
        <dgm:adjLst/>
      </dgm:shape>
      <dgm:presOf/>
      <dgm:constrLst>
        <dgm:constr type="userB"/>
        <dgm:constr type="w" for="ch" forName="rectComp" refType="w"/>
        <dgm:constr type="h" for="ch" forName="rectComp" refType="h"/>
        <dgm:constr type="w" for="des" forName="bgRect" refType="w"/>
        <dgm:constr type="primFontSz" for="des" forName="bgRectTx" op="equ"/>
      </dgm:constrLst>
      <dgm:ruleLst/>
      <dgm:forEach name="Name26" axis="ch" ptType="node" st="2">
        <dgm:layoutNode name="rectComp">
          <dgm:alg type="composite">
            <dgm:param type="vertAlign" val="t"/>
            <dgm:param type="horzAlign" val="ctr"/>
          </dgm:alg>
          <dgm:shape xmlns:r="http://schemas.openxmlformats.org/officeDocument/2006/relationships" r:blip="">
            <dgm:adjLst/>
          </dgm:shape>
          <dgm:presOf/>
          <dgm:choose name="Name27">
            <dgm:if name="Name28" func="var" arg="dir" op="equ" val="norm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l" for="ch" forName="bgRectTx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if>
            <dgm:else name="Name29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r" for="ch" forName="bgRectTx" refType="w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else>
          </dgm:choose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presOf axis="desOrSelf" ptType="node"/>
            <dgm:shape xmlns:r="http://schemas.openxmlformats.org/officeDocument/2006/relationships" type="rect" r:blip="" zOrderOff="-999" hideGeom="1">
              <dgm:adjLst/>
            </dgm:shape>
            <dgm:constrLst>
              <dgm:constr type="primFontSz" val="65"/>
            </dgm:constrLst>
            <dgm:ruleLst>
              <dgm:rule type="primFontSz" val="5" fact="NaN" max="NaN"/>
            </dgm:ruleLst>
          </dgm:layoutNode>
        </dgm:layoutNode>
        <dgm:choose name="Name30">
          <dgm:if name="Name31" axis="self" ptType="node" func="revPos" op="gte" val="2">
            <dgm:layoutNode name="spComp">
              <dgm:alg type="composite">
                <dgm:param type="vertAlign" val="t"/>
                <dgm:param type="horzAlign" val="ctr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vSp"/>
                <dgm:constr type="t" for="ch" forName="vSp"/>
                <dgm:constr type="h" for="ch" forName="vSp" refType="userB"/>
                <dgm:constr type="hOff" for="ch" forName="vSp" refType="userA" fact="-0.2"/>
              </dgm:constrLst>
              <dgm:ruleLst/>
              <dgm:layoutNode name="v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32"/>
        </dgm:choos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5138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665" tIns="46333" rIns="92665" bIns="46333" numCol="1" anchor="t" anchorCtr="0" compatLnSpc="1">
            <a:prstTxWarp prst="textNoShape">
              <a:avLst/>
            </a:prstTxWarp>
          </a:bodyPr>
          <a:lstStyle>
            <a:lvl1pPr defTabSz="927100" eaLnBrk="1" hangingPunct="1">
              <a:defRPr sz="1200" smtClean="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29063" y="0"/>
            <a:ext cx="3005137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665" tIns="46333" rIns="92665" bIns="46333" numCol="1" anchor="t" anchorCtr="0" compatLnSpc="1">
            <a:prstTxWarp prst="textNoShape">
              <a:avLst/>
            </a:prstTxWarp>
          </a:bodyPr>
          <a:lstStyle>
            <a:lvl1pPr algn="r" defTabSz="927100" eaLnBrk="1" hangingPunct="1">
              <a:defRPr sz="1200" smtClean="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65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0150"/>
            <a:ext cx="3005138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665" tIns="46333" rIns="92665" bIns="46333" numCol="1" anchor="b" anchorCtr="0" compatLnSpc="1">
            <a:prstTxWarp prst="textNoShape">
              <a:avLst/>
            </a:prstTxWarp>
          </a:bodyPr>
          <a:lstStyle>
            <a:lvl1pPr defTabSz="927100" eaLnBrk="1" hangingPunct="1">
              <a:defRPr sz="1200" smtClean="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65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29063" y="8820150"/>
            <a:ext cx="3005137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665" tIns="46333" rIns="92665" bIns="46333" numCol="1" anchor="b" anchorCtr="0" compatLnSpc="1">
            <a:prstTxWarp prst="textNoShape">
              <a:avLst/>
            </a:prstTxWarp>
          </a:bodyPr>
          <a:lstStyle>
            <a:lvl1pPr algn="r" defTabSz="927100" eaLnBrk="1" hangingPunct="1">
              <a:defRPr sz="1200" smtClean="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9F27938B-AFD3-4F7E-B537-933F75595D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30962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5138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665" tIns="46333" rIns="92665" bIns="46333" numCol="1" anchor="t" anchorCtr="0" compatLnSpc="1">
            <a:prstTxWarp prst="textNoShape">
              <a:avLst/>
            </a:prstTxWarp>
          </a:bodyPr>
          <a:lstStyle>
            <a:lvl1pPr defTabSz="927100" eaLnBrk="1" hangingPunct="1">
              <a:defRPr sz="1200" smtClean="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29063" y="0"/>
            <a:ext cx="3005137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665" tIns="46333" rIns="92665" bIns="46333" numCol="1" anchor="t" anchorCtr="0" compatLnSpc="1">
            <a:prstTxWarp prst="textNoShape">
              <a:avLst/>
            </a:prstTxWarp>
          </a:bodyPr>
          <a:lstStyle>
            <a:lvl1pPr algn="r" defTabSz="927100" eaLnBrk="1" hangingPunct="1">
              <a:defRPr sz="1200" smtClean="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73063" y="696913"/>
            <a:ext cx="6188075" cy="34813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3925" y="4410075"/>
            <a:ext cx="5086350" cy="417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665" tIns="46333" rIns="92665" bIns="4633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0150"/>
            <a:ext cx="3005138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665" tIns="46333" rIns="92665" bIns="46333" numCol="1" anchor="b" anchorCtr="0" compatLnSpc="1">
            <a:prstTxWarp prst="textNoShape">
              <a:avLst/>
            </a:prstTxWarp>
          </a:bodyPr>
          <a:lstStyle>
            <a:lvl1pPr defTabSz="927100" eaLnBrk="1" hangingPunct="1">
              <a:defRPr sz="1200" smtClean="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29063" y="8820150"/>
            <a:ext cx="3005137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665" tIns="46333" rIns="92665" bIns="46333" numCol="1" anchor="b" anchorCtr="0" compatLnSpc="1">
            <a:prstTxWarp prst="textNoShape">
              <a:avLst/>
            </a:prstTxWarp>
          </a:bodyPr>
          <a:lstStyle>
            <a:lvl1pPr algn="r" defTabSz="927100" eaLnBrk="1" hangingPunct="1">
              <a:defRPr sz="1200" smtClean="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F499B126-8A7F-4DAE-94F1-A2DA01F5D5B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336127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87313" y="744538"/>
            <a:ext cx="6619875" cy="3724275"/>
          </a:xfrm>
          <a:ln/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271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271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271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271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271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271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271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271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271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8B8B4FF1-6BE2-48A5-BFD0-BEF18A0D7E6D}" type="slidenum">
              <a:rPr lang="en-GB" sz="1200">
                <a:latin typeface="Times New Roman" panose="02020603050405020304" pitchFamily="18" charset="0"/>
              </a:rPr>
              <a:pPr/>
              <a:t>1</a:t>
            </a:fld>
            <a:endParaRPr lang="en-GB" sz="120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79154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271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271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271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271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271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271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271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271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271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39C282CA-118B-4F86-84BE-FA66C2481BDD}" type="slidenum">
              <a:rPr lang="en-US" sz="1200">
                <a:latin typeface="Times New Roman" panose="02020603050405020304" pitchFamily="18" charset="0"/>
              </a:rPr>
              <a:pPr/>
              <a:t>2</a:t>
            </a:fld>
            <a:endParaRPr lang="en-US" sz="1200">
              <a:latin typeface="Times New Roman" panose="02020603050405020304" pitchFamily="18" charset="0"/>
            </a:endParaRPr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06844461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386CAC0-0F9B-4235-9536-8DF7CFD6AE43}" type="slidenum">
              <a:rPr lang="en-US"/>
              <a:pPr/>
              <a:t>3</a:t>
            </a:fld>
            <a:endParaRPr lang="en-US"/>
          </a:p>
        </p:txBody>
      </p:sp>
      <p:sp>
        <p:nvSpPr>
          <p:cNvPr id="8192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056852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Q</a:t>
            </a:r>
            <a:r>
              <a:rPr lang="en-US" baseline="0" dirty="0" smtClean="0"/>
              <a:t> 1. Explain with examples each of the seven steps in the strategic Planning process.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499B126-8A7F-4DAE-94F1-A2DA01F5D5BA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108913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D17B9E9-C6B1-4F89-8E5E-BD8D1263DB4F}" type="slidenum">
              <a:rPr lang="en-US"/>
              <a:pPr/>
              <a:t>8</a:t>
            </a:fld>
            <a:endParaRPr lang="en-US"/>
          </a:p>
        </p:txBody>
      </p:sp>
      <p:sp>
        <p:nvSpPr>
          <p:cNvPr id="8212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1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1. Vision statements usually describe in broad terms.</a:t>
            </a:r>
            <a:r>
              <a:rPr lang="en-US" baseline="0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772512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1. Functional strategy: Strategy that identifies</a:t>
            </a:r>
            <a:r>
              <a:rPr lang="en-US" baseline="0" dirty="0" smtClean="0"/>
              <a:t> the broad activities that each department will pursue in order to help the business accomplish its competitive goals.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499B126-8A7F-4DAE-94F1-A2DA01F5D5BA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243670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1. Describe</a:t>
            </a:r>
            <a:r>
              <a:rPr lang="en-US" baseline="0" dirty="0" smtClean="0"/>
              <a:t> the three important strategic human resource management tools.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499B126-8A7F-4DAE-94F1-A2DA01F5D5BA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65405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350"/>
          </a:p>
        </p:txBody>
      </p:sp>
      <p:cxnSp>
        <p:nvCxnSpPr>
          <p:cNvPr id="5" name="Straight Connector 4"/>
          <p:cNvCxnSpPr/>
          <p:nvPr/>
        </p:nvCxnSpPr>
        <p:spPr>
          <a:xfrm>
            <a:off x="368300" y="0"/>
            <a:ext cx="0" cy="6858000"/>
          </a:xfrm>
          <a:prstGeom prst="line">
            <a:avLst/>
          </a:prstGeom>
          <a:ln w="28575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120650" y="0"/>
            <a:ext cx="0" cy="6858000"/>
          </a:xfrm>
          <a:prstGeom prst="line">
            <a:avLst/>
          </a:prstGeom>
          <a:ln w="28575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247650" y="0"/>
            <a:ext cx="0" cy="6858000"/>
          </a:xfrm>
          <a:prstGeom prst="line">
            <a:avLst/>
          </a:prstGeom>
          <a:ln w="28575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127"/>
          <p:cNvSpPr>
            <a:spLocks noChangeArrowheads="1"/>
          </p:cNvSpPr>
          <p:nvPr userDrawn="1"/>
        </p:nvSpPr>
        <p:spPr bwMode="white">
          <a:xfrm>
            <a:off x="852488" y="2332038"/>
            <a:ext cx="2012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8080"/>
              </a:buClr>
              <a:defRPr sz="240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341313" indent="119063" algn="ctr">
              <a:spcBef>
                <a:spcPct val="20000"/>
              </a:spcBef>
              <a:buClr>
                <a:srgbClr val="336699"/>
              </a:buClr>
              <a:buSzPct val="90000"/>
              <a:buFont typeface="Wingdings" panose="05000000000000000000" pitchFamily="2" charset="2"/>
              <a:defRPr sz="2400">
                <a:solidFill>
                  <a:srgbClr val="CC66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2pPr>
            <a:lvl3pPr marL="739775" indent="119063" algn="ctr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</a:defRPr>
            </a:lvl3pPr>
            <a:lvl4pPr marL="1089025" indent="119063" algn="ctr">
              <a:spcBef>
                <a:spcPct val="20000"/>
              </a:spcBef>
              <a:buClr>
                <a:schemeClr val="bg2"/>
              </a:buClr>
              <a:defRPr sz="2000" i="1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</a:defRPr>
            </a:lvl4pPr>
            <a:lvl5pPr marL="1484313" indent="60325" algn="ctr">
              <a:spcBef>
                <a:spcPct val="20000"/>
              </a:spcBef>
              <a:buClr>
                <a:schemeClr val="bg2"/>
              </a:buClr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</a:defRPr>
            </a:lvl5pPr>
            <a:lvl6pPr marL="1941513" indent="60325" algn="ctr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</a:defRPr>
            </a:lvl6pPr>
            <a:lvl7pPr marL="2398713" indent="60325" algn="ctr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</a:defRPr>
            </a:lvl7pPr>
            <a:lvl8pPr marL="2855913" indent="60325" algn="ctr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</a:defRPr>
            </a:lvl8pPr>
            <a:lvl9pPr marL="3313113" indent="60325" algn="ctr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smtClean="0"/>
              <a:t>1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0200" y="1800226"/>
            <a:ext cx="9144000" cy="1208088"/>
          </a:xfrm>
          <a:solidFill>
            <a:srgbClr val="009900">
              <a:alpha val="74902"/>
            </a:srgbClr>
          </a:solidFill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txBody>
          <a:bodyPr anchor="b">
            <a:normAutofit/>
          </a:bodyPr>
          <a:lstStyle>
            <a:lvl1pPr algn="ctr">
              <a:defRPr sz="3038">
                <a:latin typeface="Candara" panose="020E050203030302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54302" y="3565526"/>
            <a:ext cx="6769100" cy="1044574"/>
          </a:xfrm>
        </p:spPr>
        <p:txBody>
          <a:bodyPr/>
          <a:lstStyle>
            <a:lvl1pPr marL="0" indent="0" algn="ctr">
              <a:buNone/>
              <a:defRPr sz="1350">
                <a:latin typeface="Candara" panose="020E0502030303020204" pitchFamily="34" charset="0"/>
              </a:defRPr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1346200" cy="365125"/>
          </a:xfrm>
        </p:spPr>
        <p:txBody>
          <a:bodyPr/>
          <a:lstStyle>
            <a:lvl1pPr>
              <a:defRPr smtClean="0">
                <a:latin typeface="Candara" panose="020E0502030303020204" pitchFamily="34" charset="0"/>
              </a:defRPr>
            </a:lvl1pPr>
          </a:lstStyle>
          <a:p>
            <a:pPr>
              <a:defRPr/>
            </a:pPr>
            <a:fld id="{0B31FC23-ACCB-4F9A-B68E-5EDBAD92E87E}" type="datetime1">
              <a:rPr lang="en-US" smtClean="0"/>
              <a:t>3/28/2016</a:t>
            </a:fld>
            <a:endParaRPr lang="en-US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54300" y="6356350"/>
            <a:ext cx="7264400" cy="365125"/>
          </a:xfrm>
        </p:spPr>
        <p:txBody>
          <a:bodyPr/>
          <a:lstStyle>
            <a:lvl1pPr>
              <a:defRPr smtClean="0">
                <a:latin typeface="Candara" panose="020E0502030303020204" pitchFamily="34" charset="0"/>
              </a:defRPr>
            </a:lvl1pPr>
          </a:lstStyle>
          <a:p>
            <a:pPr>
              <a:defRPr/>
            </a:pPr>
            <a:r>
              <a:rPr lang="en-US"/>
              <a:t>Prepared &amp; Presented by Md. Mahbubul Alam, PhD</a:t>
            </a:r>
            <a:endParaRPr lang="en-US" dirty="0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147300" y="6356350"/>
            <a:ext cx="1206500" cy="365125"/>
          </a:xfrm>
        </p:spPr>
        <p:txBody>
          <a:bodyPr/>
          <a:lstStyle>
            <a:lvl1pPr>
              <a:defRPr>
                <a:latin typeface="Candara" panose="020E0502030303020204" pitchFamily="34" charset="0"/>
              </a:defRPr>
            </a:lvl1pPr>
          </a:lstStyle>
          <a:p>
            <a:pPr>
              <a:defRPr/>
            </a:pPr>
            <a:fld id="{E72E1162-F85A-4D6F-B77E-7DBD3FB5232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9671588"/>
      </p:ext>
    </p:extLst>
  </p:cSld>
  <p:clrMapOvr>
    <a:masterClrMapping/>
  </p:clrMapOvr>
  <p:transition>
    <p:rand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9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37E272D-DAD8-487B-AE33-77C30BD0C808}" type="datetime1">
              <a:rPr lang="en-US" smtClean="0"/>
              <a:t>3/28/2016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/>
              <a:t>Prepared &amp; Presented by Md. Mahbubul Alam, PhD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/>
              <a:t>1–</a:t>
            </a:r>
            <a:fld id="{2DE8E017-8D9D-4AB8-96C2-AE1CC250D42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0947688"/>
      </p:ext>
    </p:extLst>
  </p:cSld>
  <p:clrMapOvr>
    <a:masterClrMapping/>
  </p:clrMapOvr>
  <p:transition>
    <p:rand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35D986F-27FE-447F-8155-2E116C16221A}" type="datetime1">
              <a:rPr lang="en-US" smtClean="0"/>
              <a:t>3/28/2016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/>
              <a:t>Prepared &amp; Presented by Md. Mahbubul Alam, PhD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/>
              <a:t>1–</a:t>
            </a:r>
            <a:fld id="{C2E80A36-6590-4144-8EA2-C4AD67D4CC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98366"/>
      </p:ext>
    </p:extLst>
  </p:cSld>
  <p:clrMapOvr>
    <a:masterClrMapping/>
  </p:clrMapOvr>
  <p:transition>
    <p:random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2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C6370ED-6AD4-4CA1-992D-8AC21055C5B4}" type="datetime1">
              <a:rPr lang="en-US" smtClean="0"/>
              <a:t>3/28/2016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/>
              <a:t>Prepared &amp; Presented by Md. Mahbubul Alam, PhD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/>
              <a:t>1–</a:t>
            </a:r>
            <a:fld id="{76FC2977-2A8D-4CD9-8FBD-032DD90FAB2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2440143"/>
      </p:ext>
    </p:extLst>
  </p:cSld>
  <p:clrMapOvr>
    <a:masterClrMapping/>
  </p:clrMapOvr>
  <p:transition>
    <p:rand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0" y="1409700"/>
            <a:ext cx="12192000" cy="365125"/>
          </a:xfrm>
          <a:prstGeom prst="rect">
            <a:avLst/>
          </a:prstGeom>
          <a:solidFill>
            <a:srgbClr val="009900">
              <a:alpha val="74902"/>
            </a:srgbClr>
          </a:solidFill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lIns="51435" tIns="25718" rIns="51435" bIns="25718" anchor="b">
            <a:normAutofit fontScale="850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400" kern="1200">
                <a:solidFill>
                  <a:schemeClr val="tx1"/>
                </a:solidFill>
                <a:latin typeface="Candara" panose="020E0502030303020204" pitchFamily="34" charset="0"/>
                <a:ea typeface="+mj-ea"/>
                <a:cs typeface="+mj-cs"/>
              </a:defRPr>
            </a:lvl1pPr>
          </a:lstStyle>
          <a:p>
            <a:pPr>
              <a:defRPr/>
            </a:pPr>
            <a:endParaRPr lang="en-US" sz="3038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368300" y="0"/>
            <a:ext cx="0" cy="6858000"/>
          </a:xfrm>
          <a:prstGeom prst="line">
            <a:avLst/>
          </a:prstGeom>
          <a:ln w="28575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120650" y="0"/>
            <a:ext cx="0" cy="6858000"/>
          </a:xfrm>
          <a:prstGeom prst="line">
            <a:avLst/>
          </a:prstGeom>
          <a:ln w="28575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247650" y="0"/>
            <a:ext cx="0" cy="6858000"/>
          </a:xfrm>
          <a:prstGeom prst="line">
            <a:avLst/>
          </a:prstGeom>
          <a:ln w="28575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2" y="365126"/>
            <a:ext cx="10390060" cy="864234"/>
          </a:xfrm>
        </p:spPr>
        <p:txBody>
          <a:bodyPr>
            <a:normAutofit/>
          </a:bodyPr>
          <a:lstStyle>
            <a:lvl1pPr>
              <a:defRPr sz="2025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955801"/>
            <a:ext cx="10515600" cy="4221162"/>
          </a:xfrm>
        </p:spPr>
        <p:txBody>
          <a:bodyPr/>
          <a:lstStyle>
            <a:lvl1pPr>
              <a:defRPr>
                <a:latin typeface="Candara" panose="020E0502030303020204" pitchFamily="34" charset="0"/>
              </a:defRPr>
            </a:lvl1pPr>
            <a:lvl2pPr>
              <a:defRPr>
                <a:latin typeface="Candara" panose="020E0502030303020204" pitchFamily="34" charset="0"/>
              </a:defRPr>
            </a:lvl2pPr>
            <a:lvl3pPr>
              <a:defRPr>
                <a:latin typeface="Candara" panose="020E0502030303020204" pitchFamily="34" charset="0"/>
              </a:defRPr>
            </a:lvl3pPr>
            <a:lvl4pPr>
              <a:defRPr>
                <a:latin typeface="Candara" panose="020E0502030303020204" pitchFamily="34" charset="0"/>
              </a:defRPr>
            </a:lvl4pPr>
            <a:lvl5pPr>
              <a:defRPr>
                <a:latin typeface="Candara" panose="020E0502030303020204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latin typeface="Candara" panose="020E0502030303020204" pitchFamily="34" charset="0"/>
              </a:defRPr>
            </a:lvl1pPr>
          </a:lstStyle>
          <a:p>
            <a:pPr>
              <a:defRPr/>
            </a:pPr>
            <a:fld id="{31E503AD-2839-4D1B-8B5D-FB70F7BE959E}" type="datetime1">
              <a:rPr lang="en-US" smtClean="0"/>
              <a:t>3/28/2016</a:t>
            </a:fld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450098" y="6356350"/>
            <a:ext cx="4114800" cy="365125"/>
          </a:xfrm>
        </p:spPr>
        <p:txBody>
          <a:bodyPr/>
          <a:lstStyle>
            <a:lvl1pPr>
              <a:defRPr smtClean="0">
                <a:latin typeface="Candara" panose="020E0502030303020204" pitchFamily="34" charset="0"/>
              </a:defRPr>
            </a:lvl1pPr>
          </a:lstStyle>
          <a:p>
            <a:pPr>
              <a:defRPr/>
            </a:pPr>
            <a:r>
              <a:rPr lang="en-US"/>
              <a:t>Prepared &amp; Presented by Md. Mahbubul Alam, PhD</a:t>
            </a:r>
            <a:endParaRPr lang="en-US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52100" y="6356350"/>
            <a:ext cx="901700" cy="365125"/>
          </a:xfrm>
        </p:spPr>
        <p:txBody>
          <a:bodyPr/>
          <a:lstStyle>
            <a:lvl1pPr>
              <a:defRPr>
                <a:latin typeface="Candara" panose="020E0502030303020204" pitchFamily="34" charset="0"/>
              </a:defRPr>
            </a:lvl1pPr>
          </a:lstStyle>
          <a:p>
            <a:pPr>
              <a:defRPr/>
            </a:pPr>
            <a:fld id="{8338DFCE-4EC9-4856-AF47-77806423B75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8227566"/>
      </p:ext>
    </p:extLst>
  </p:cSld>
  <p:clrMapOvr>
    <a:masterClrMapping/>
  </p:clrMapOvr>
  <p:transition>
    <p:rand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0" y="1333500"/>
            <a:ext cx="12192000" cy="365125"/>
          </a:xfrm>
          <a:prstGeom prst="rect">
            <a:avLst/>
          </a:prstGeom>
          <a:solidFill>
            <a:srgbClr val="009900">
              <a:alpha val="74902"/>
            </a:srgbClr>
          </a:solidFill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lIns="51435" tIns="25718" rIns="51435" bIns="25718" anchor="b">
            <a:normAutofit fontScale="850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400" kern="1200">
                <a:solidFill>
                  <a:schemeClr val="tx1"/>
                </a:solidFill>
                <a:latin typeface="Candara" panose="020E0502030303020204" pitchFamily="34" charset="0"/>
                <a:ea typeface="+mj-ea"/>
                <a:cs typeface="+mj-cs"/>
              </a:defRPr>
            </a:lvl1pPr>
          </a:lstStyle>
          <a:p>
            <a:pPr>
              <a:defRPr/>
            </a:pPr>
            <a:endParaRPr lang="en-US" sz="3038" dirty="0"/>
          </a:p>
        </p:txBody>
      </p:sp>
      <p:cxnSp>
        <p:nvCxnSpPr>
          <p:cNvPr id="6" name="Straight Connector 5"/>
          <p:cNvCxnSpPr/>
          <p:nvPr/>
        </p:nvCxnSpPr>
        <p:spPr>
          <a:xfrm>
            <a:off x="368300" y="0"/>
            <a:ext cx="0" cy="6858000"/>
          </a:xfrm>
          <a:prstGeom prst="line">
            <a:avLst/>
          </a:prstGeom>
          <a:ln w="28575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120650" y="0"/>
            <a:ext cx="0" cy="6858000"/>
          </a:xfrm>
          <a:prstGeom prst="line">
            <a:avLst/>
          </a:prstGeom>
          <a:ln w="28575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247650" y="0"/>
            <a:ext cx="0" cy="6858000"/>
          </a:xfrm>
          <a:prstGeom prst="line">
            <a:avLst/>
          </a:prstGeom>
          <a:ln w="28575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9"/>
            <a:ext cx="10326560" cy="809625"/>
          </a:xfrm>
        </p:spPr>
        <p:txBody>
          <a:bodyPr>
            <a:normAutofit/>
          </a:bodyPr>
          <a:lstStyle>
            <a:lvl1pPr>
              <a:defRPr sz="2025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>
          <a:xfrm>
            <a:off x="952500" y="1838960"/>
            <a:ext cx="4927600" cy="4307840"/>
          </a:xfrm>
        </p:spPr>
        <p:txBody>
          <a:bodyPr/>
          <a:lstStyle>
            <a:lvl1pPr>
              <a:defRPr>
                <a:latin typeface="Candara" panose="020E0502030303020204" pitchFamily="34" charset="0"/>
              </a:defRPr>
            </a:lvl1pPr>
            <a:lvl2pPr>
              <a:defRPr>
                <a:latin typeface="Candara" panose="020E0502030303020204" pitchFamily="34" charset="0"/>
              </a:defRPr>
            </a:lvl2pPr>
            <a:lvl3pPr>
              <a:defRPr>
                <a:latin typeface="Candara" panose="020E0502030303020204" pitchFamily="34" charset="0"/>
              </a:defRPr>
            </a:lvl3pPr>
            <a:lvl4pPr>
              <a:defRPr>
                <a:latin typeface="Candara" panose="020E0502030303020204" pitchFamily="34" charset="0"/>
              </a:defRPr>
            </a:lvl4pPr>
            <a:lvl5pPr>
              <a:defRPr>
                <a:latin typeface="Candara" panose="020E0502030303020204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4"/>
          </p:nvPr>
        </p:nvSpPr>
        <p:spPr>
          <a:xfrm>
            <a:off x="6527800" y="1838960"/>
            <a:ext cx="4826000" cy="4282440"/>
          </a:xfrm>
        </p:spPr>
        <p:txBody>
          <a:bodyPr/>
          <a:lstStyle>
            <a:lvl1pPr>
              <a:defRPr>
                <a:latin typeface="Candara" panose="020E0502030303020204" pitchFamily="34" charset="0"/>
              </a:defRPr>
            </a:lvl1pPr>
            <a:lvl2pPr>
              <a:defRPr>
                <a:latin typeface="Candara" panose="020E0502030303020204" pitchFamily="34" charset="0"/>
              </a:defRPr>
            </a:lvl2pPr>
            <a:lvl3pPr>
              <a:defRPr>
                <a:latin typeface="Candara" panose="020E0502030303020204" pitchFamily="34" charset="0"/>
              </a:defRPr>
            </a:lvl3pPr>
            <a:lvl4pPr>
              <a:defRPr>
                <a:latin typeface="Candara" panose="020E0502030303020204" pitchFamily="34" charset="0"/>
              </a:defRPr>
            </a:lvl4pPr>
            <a:lvl5pPr>
              <a:defRPr>
                <a:latin typeface="Candara" panose="020E0502030303020204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Date Placeholder 15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5853F50-78D4-481A-B925-D945F4C0F36C}" type="datetime1">
              <a:rPr lang="en-US" smtClean="0"/>
              <a:t>3/28/2016</a:t>
            </a:fld>
            <a:endParaRPr lang="en-US"/>
          </a:p>
        </p:txBody>
      </p:sp>
      <p:sp>
        <p:nvSpPr>
          <p:cNvPr id="12" name="Footer Placeholder 16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/>
              <a:t>Prepared &amp; Presented by Md. Mahbubul Alam, PhD</a:t>
            </a:r>
          </a:p>
        </p:txBody>
      </p:sp>
      <p:sp>
        <p:nvSpPr>
          <p:cNvPr id="13" name="Slide Number Placeholder 17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E2E35B-14C1-41BC-8F6E-AFAFB25C8E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33685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2"/>
            <a:ext cx="10515600" cy="2852737"/>
          </a:xfrm>
        </p:spPr>
        <p:txBody>
          <a:bodyPr anchor="b"/>
          <a:lstStyle>
            <a:lvl1pPr>
              <a:defRPr sz="3375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7"/>
            <a:ext cx="10515600" cy="1500187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9C93D6-4244-44B7-887E-6275B609646B}" type="datetime1">
              <a:rPr lang="en-US" smtClean="0"/>
              <a:t>3/28/2016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Prepared &amp; Presented by Md. Mahbubul Alam, PhD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B270D6-15F5-481A-89F2-1091AFF9C5B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5101481"/>
      </p:ext>
    </p:extLst>
  </p:cSld>
  <p:clrMapOvr>
    <a:masterClrMapping/>
  </p:clrMapOvr>
  <p:transition>
    <p:rand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5508FE-A904-448F-9864-9C6443676ADB}" type="datetime1">
              <a:rPr lang="en-US" smtClean="0"/>
              <a:t>3/28/2016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Prepared &amp; Presented by Md. Mahbubul Alam, PhD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19CA95-8E67-4A7E-B72C-B8584583658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2971057"/>
      </p:ext>
    </p:extLst>
  </p:cSld>
  <p:clrMapOvr>
    <a:masterClrMapping/>
  </p:clrMapOvr>
  <p:transition>
    <p:rand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9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2" y="1681163"/>
            <a:ext cx="5183188" cy="823912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2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409CF6B-E2A6-4C2F-BD36-AF237E41BA1D}" type="datetime1">
              <a:rPr lang="en-US" smtClean="0"/>
              <a:t>3/28/2016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/>
              <a:t>Prepared &amp; Presented by Md. Mahbubul Alam, PhD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/>
              <a:t>1–</a:t>
            </a:r>
            <a:fld id="{64DF22A0-7D6C-46D7-B882-305897F8FD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3179788"/>
      </p:ext>
    </p:extLst>
  </p:cSld>
  <p:clrMapOvr>
    <a:masterClrMapping/>
  </p:clrMapOvr>
  <p:transition>
    <p:rand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9D9FD40-7C6D-412C-8174-069E4CA49433}" type="datetime1">
              <a:rPr lang="en-US" smtClean="0"/>
              <a:t>3/28/2016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/>
              <a:t>Prepared &amp; Presented by Md. Mahbubul Alam, PhD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/>
              <a:t>1–</a:t>
            </a:r>
            <a:fld id="{BC1D2FDE-9EE5-424D-B85B-D1ACC4150A6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8719186"/>
      </p:ext>
    </p:extLst>
  </p:cSld>
  <p:clrMapOvr>
    <a:masterClrMapping/>
  </p:clrMapOvr>
  <p:transition>
    <p:rand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4825A55-D4DB-4BC1-A295-9F30E0484468}" type="datetime1">
              <a:rPr lang="en-US" smtClean="0"/>
              <a:t>3/28/2016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/>
              <a:t>Prepared &amp; Presented by Md. Mahbubul Alam, PhD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/>
              <a:t>1–</a:t>
            </a:r>
            <a:fld id="{0E060AE0-8CC8-4220-86A8-E694D230680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2924730"/>
      </p:ext>
    </p:extLst>
  </p:cSld>
  <p:clrMapOvr>
    <a:masterClrMapping/>
  </p:clrMapOvr>
  <p:transition>
    <p:rand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9"/>
            <a:ext cx="6172200" cy="4873625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70AE36C-CFC1-49A8-85F6-AF1E0EE20B9B}" type="datetime1">
              <a:rPr lang="en-US" smtClean="0"/>
              <a:t>3/28/2016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/>
              <a:t>Prepared &amp; Presented by Md. Mahbubul Alam, PhD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/>
              <a:t>1–</a:t>
            </a:r>
            <a:fld id="{C9B3B4F0-0330-4AEF-9713-C85F9A8A9D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7793646"/>
      </p:ext>
    </p:extLst>
  </p:cSld>
  <p:clrMapOvr>
    <a:masterClrMapping/>
  </p:clrMapOvr>
  <p:transition>
    <p:rand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hangingPunct="1">
              <a:defRPr sz="675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E8EF4D43-511C-40A3-869C-B58A3F05F930}" type="datetime1">
              <a:rPr lang="en-US" smtClean="0"/>
              <a:t>3/28/2016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92903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hangingPunct="1">
              <a:defRPr sz="675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en-US"/>
              <a:t>Prepared &amp; Presented by Md. Mahbubul Alam, PhD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hangingPunct="1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4512410C-CDFC-40D3-AA0E-E4C3F8CCF5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4" r:id="rId4"/>
    <p:sldLayoutId id="2147483685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  <p:sldLayoutId id="2147483695" r:id="rId12"/>
  </p:sldLayoutIdLst>
  <p:transition>
    <p:random/>
  </p:transition>
  <p:timing>
    <p:tnLst>
      <p:par>
        <p:cTn id="1" dur="indefinite" restart="never" nodeType="tmRoot"/>
      </p:par>
    </p:tnLst>
  </p:timing>
  <p:hf hdr="0"/>
  <p:txStyles>
    <p:titleStyle>
      <a:lvl1pPr algn="l" defTabSz="514350" rtl="0" fontAlgn="base">
        <a:lnSpc>
          <a:spcPct val="90000"/>
        </a:lnSpc>
        <a:spcBef>
          <a:spcPct val="0"/>
        </a:spcBef>
        <a:spcAft>
          <a:spcPct val="0"/>
        </a:spcAft>
        <a:defRPr sz="2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514350" rtl="0" fontAlgn="base">
        <a:lnSpc>
          <a:spcPct val="90000"/>
        </a:lnSpc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alibri Light" panose="020F0302020204030204" pitchFamily="34" charset="0"/>
        </a:defRPr>
      </a:lvl2pPr>
      <a:lvl3pPr algn="l" defTabSz="514350" rtl="0" fontAlgn="base">
        <a:lnSpc>
          <a:spcPct val="90000"/>
        </a:lnSpc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alibri Light" panose="020F0302020204030204" pitchFamily="34" charset="0"/>
        </a:defRPr>
      </a:lvl3pPr>
      <a:lvl4pPr algn="l" defTabSz="514350" rtl="0" fontAlgn="base">
        <a:lnSpc>
          <a:spcPct val="90000"/>
        </a:lnSpc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alibri Light" panose="020F0302020204030204" pitchFamily="34" charset="0"/>
        </a:defRPr>
      </a:lvl4pPr>
      <a:lvl5pPr algn="l" defTabSz="514350" rtl="0" fontAlgn="base">
        <a:lnSpc>
          <a:spcPct val="90000"/>
        </a:lnSpc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alibri Light" panose="020F0302020204030204" pitchFamily="34" charset="0"/>
        </a:defRPr>
      </a:lvl5pPr>
      <a:lvl6pPr marL="342900" algn="l" defTabSz="51435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475">
          <a:solidFill>
            <a:schemeClr val="tx1"/>
          </a:solidFill>
          <a:latin typeface="Calibri Light" panose="020F0302020204030204" pitchFamily="34" charset="0"/>
        </a:defRPr>
      </a:lvl6pPr>
      <a:lvl7pPr marL="685800" algn="l" defTabSz="51435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475">
          <a:solidFill>
            <a:schemeClr val="tx1"/>
          </a:solidFill>
          <a:latin typeface="Calibri Light" panose="020F0302020204030204" pitchFamily="34" charset="0"/>
        </a:defRPr>
      </a:lvl7pPr>
      <a:lvl8pPr marL="1028700" algn="l" defTabSz="51435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475">
          <a:solidFill>
            <a:schemeClr val="tx1"/>
          </a:solidFill>
          <a:latin typeface="Calibri Light" panose="020F0302020204030204" pitchFamily="34" charset="0"/>
        </a:defRPr>
      </a:lvl8pPr>
      <a:lvl9pPr marL="1371600" algn="l" defTabSz="51435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475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128588" indent="-128588" algn="l" defTabSz="514350" rtl="0" fontAlgn="base">
        <a:lnSpc>
          <a:spcPct val="90000"/>
        </a:lnSpc>
        <a:spcBef>
          <a:spcPts val="563"/>
        </a:spcBef>
        <a:spcAft>
          <a:spcPct val="0"/>
        </a:spcAft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385763" indent="-128588" algn="l" defTabSz="514350" rtl="0" fontAlgn="base">
        <a:lnSpc>
          <a:spcPct val="90000"/>
        </a:lnSpc>
        <a:spcBef>
          <a:spcPts val="2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642938" indent="-128588" algn="l" defTabSz="514350" rtl="0" fontAlgn="base">
        <a:lnSpc>
          <a:spcPct val="90000"/>
        </a:lnSpc>
        <a:spcBef>
          <a:spcPts val="275"/>
        </a:spcBef>
        <a:spcAft>
          <a:spcPct val="0"/>
        </a:spcAft>
        <a:buFont typeface="Arial" panose="020B0604020202020204" pitchFamily="34" charset="0"/>
        <a:buChar char="•"/>
        <a:defRPr sz="1100" kern="1200">
          <a:solidFill>
            <a:schemeClr val="tx1"/>
          </a:solidFill>
          <a:latin typeface="+mn-lt"/>
          <a:ea typeface="+mn-ea"/>
          <a:cs typeface="+mn-cs"/>
        </a:defRPr>
      </a:lvl3pPr>
      <a:lvl4pPr marL="900113" indent="-128588" algn="l" defTabSz="514350" rtl="0" fontAlgn="base">
        <a:lnSpc>
          <a:spcPct val="90000"/>
        </a:lnSpc>
        <a:spcBef>
          <a:spcPts val="275"/>
        </a:spcBef>
        <a:spcAft>
          <a:spcPct val="0"/>
        </a:spcAft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4pPr>
      <a:lvl5pPr marL="1157288" indent="-128588" algn="l" defTabSz="514350" rtl="0" fontAlgn="base">
        <a:lnSpc>
          <a:spcPct val="90000"/>
        </a:lnSpc>
        <a:spcBef>
          <a:spcPts val="275"/>
        </a:spcBef>
        <a:spcAft>
          <a:spcPct val="0"/>
        </a:spcAft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5pPr>
      <a:lvl6pPr marL="14144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8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4"/>
          <p:cNvSpPr>
            <a:spLocks noGrp="1" noChangeArrowheads="1"/>
          </p:cNvSpPr>
          <p:nvPr>
            <p:ph type="ctrTitle"/>
          </p:nvPr>
        </p:nvSpPr>
        <p:spPr>
          <a:xfrm>
            <a:off x="1600200" y="1874537"/>
            <a:ext cx="9144000" cy="1463023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GB" sz="20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AEIS: 607</a:t>
            </a:r>
            <a:r>
              <a:rPr lang="en-GB" sz="20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GB" sz="20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sz="28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Lecture 2</a:t>
            </a:r>
            <a:r>
              <a:rPr lang="en-GB" sz="28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r>
              <a:rPr lang="en-GB" sz="36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GB" sz="36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sz="36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HRM Strategy And Analysis</a:t>
            </a:r>
            <a:endParaRPr lang="en-GB" sz="4000" b="1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339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2787650" y="4617707"/>
            <a:ext cx="6769100" cy="1044575"/>
          </a:xfrm>
        </p:spPr>
        <p:txBody>
          <a:bodyPr/>
          <a:lstStyle/>
          <a:p>
            <a:r>
              <a:rPr lang="en-GB" sz="2000" b="1" dirty="0" smtClean="0"/>
              <a:t>Md. </a:t>
            </a:r>
            <a:r>
              <a:rPr lang="en-GB" sz="2000" b="1" dirty="0" err="1" smtClean="0"/>
              <a:t>Mahbubul</a:t>
            </a:r>
            <a:r>
              <a:rPr lang="en-GB" sz="2000" b="1" dirty="0" smtClean="0"/>
              <a:t> </a:t>
            </a:r>
            <a:r>
              <a:rPr lang="en-GB" sz="2000" b="1" dirty="0" err="1" smtClean="0"/>
              <a:t>Alam</a:t>
            </a:r>
            <a:r>
              <a:rPr lang="en-GB" sz="2000" b="1" dirty="0" smtClean="0"/>
              <a:t>, PhD</a:t>
            </a:r>
          </a:p>
          <a:p>
            <a:r>
              <a:rPr lang="en-GB" sz="2000" dirty="0" smtClean="0"/>
              <a:t>Associate Professor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23FA98A-730E-475F-9BEA-DB9E4A8AC376}" type="datetime1">
              <a:rPr lang="en-US" smtClean="0"/>
              <a:t>3/28/2016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Prepared &amp; Presented by Md. Mahbubul Alam, PhD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72E1162-F85A-4D6F-B77E-7DBD3FB52321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Corporate Strategy: Types</a:t>
            </a:r>
            <a:endParaRPr lang="en-US" sz="36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1E503AD-2839-4D1B-8B5D-FB70F7BE959E}" type="datetime1">
              <a:rPr lang="en-US" smtClean="0"/>
              <a:t>3/28/2016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Prepared &amp; Presented by Md. Mahbubul Alam, PhD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338DFCE-4EC9-4856-AF47-77806423B759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  <p:grpSp>
        <p:nvGrpSpPr>
          <p:cNvPr id="7" name="Group 12"/>
          <p:cNvGrpSpPr>
            <a:grpSpLocks/>
          </p:cNvGrpSpPr>
          <p:nvPr/>
        </p:nvGrpSpPr>
        <p:grpSpPr bwMode="auto">
          <a:xfrm>
            <a:off x="975416" y="2057416"/>
            <a:ext cx="10424046" cy="2560292"/>
            <a:chOff x="496" y="1008"/>
            <a:chExt cx="4781" cy="1958"/>
          </a:xfrm>
        </p:grpSpPr>
        <p:sp>
          <p:nvSpPr>
            <p:cNvPr id="8" name="Text Box 3" descr="Brown01"/>
            <p:cNvSpPr txBox="1">
              <a:spLocks noChangeArrowheads="1"/>
            </p:cNvSpPr>
            <p:nvPr/>
          </p:nvSpPr>
          <p:spPr bwMode="blackWhite">
            <a:xfrm>
              <a:off x="496" y="2275"/>
              <a:ext cx="1042" cy="691"/>
            </a:xfrm>
            <a:prstGeom prst="rect">
              <a:avLst/>
            </a:prstGeom>
            <a:blipFill dpi="0" rotWithShape="1">
              <a:blip r:embed="rId2"/>
              <a:srcRect/>
              <a:stretch>
                <a:fillRect/>
              </a:stretch>
            </a:blip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17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07763" dir="2700000" algn="ctr" rotWithShape="0">
                      <a:srgbClr val="C0C0C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anchor="ctr" anchorCtr="1"/>
            <a:lstStyle/>
            <a:p>
              <a:pPr algn="ctr">
                <a:spcBef>
                  <a:spcPct val="50000"/>
                </a:spcBef>
              </a:pPr>
              <a:r>
                <a:rPr lang="en-US" sz="1600" b="1" dirty="0">
                  <a:latin typeface="Candara" panose="020E0502030303020204" pitchFamily="34" charset="0"/>
                </a:rPr>
                <a:t>Diversification Strategy </a:t>
              </a:r>
            </a:p>
          </p:txBody>
        </p:sp>
        <p:sp>
          <p:nvSpPr>
            <p:cNvPr id="9" name="Text Box 4" descr="DKblue01"/>
            <p:cNvSpPr txBox="1">
              <a:spLocks noChangeArrowheads="1"/>
            </p:cNvSpPr>
            <p:nvPr/>
          </p:nvSpPr>
          <p:spPr bwMode="blackWhite">
            <a:xfrm>
              <a:off x="4235" y="2275"/>
              <a:ext cx="1042" cy="691"/>
            </a:xfrm>
            <a:prstGeom prst="rect">
              <a:avLst/>
            </a:prstGeom>
            <a:blipFill dpi="0" rotWithShape="0">
              <a:blip r:embed="rId3"/>
              <a:srcRect/>
              <a:stretch>
                <a:fillRect/>
              </a:stretch>
            </a:blip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17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07763" dir="2700000" algn="ctr" rotWithShape="0">
                      <a:srgbClr val="C0C0C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anchor="ctr" anchorCtr="1"/>
            <a:lstStyle/>
            <a:p>
              <a:pPr algn="ctr">
                <a:spcBef>
                  <a:spcPct val="50000"/>
                </a:spcBef>
              </a:pPr>
              <a:r>
                <a:rPr lang="en-US" sz="1600" b="1" dirty="0">
                  <a:latin typeface="Candara" panose="020E0502030303020204" pitchFamily="34" charset="0"/>
                </a:rPr>
                <a:t>Geographic Expansion Strategy</a:t>
              </a:r>
            </a:p>
          </p:txBody>
        </p:sp>
        <p:sp>
          <p:nvSpPr>
            <p:cNvPr id="10" name="Text Box 5" descr="Pink02"/>
            <p:cNvSpPr txBox="1">
              <a:spLocks noChangeArrowheads="1"/>
            </p:cNvSpPr>
            <p:nvPr/>
          </p:nvSpPr>
          <p:spPr bwMode="blackWhite">
            <a:xfrm>
              <a:off x="1742" y="2275"/>
              <a:ext cx="1042" cy="691"/>
            </a:xfrm>
            <a:prstGeom prst="rect">
              <a:avLst/>
            </a:prstGeom>
            <a:blipFill dpi="0" rotWithShape="1">
              <a:blip r:embed="rId4"/>
              <a:srcRect/>
              <a:stretch>
                <a:fillRect/>
              </a:stretch>
            </a:blip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17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07763" dir="2700000" algn="ctr" rotWithShape="0">
                      <a:srgbClr val="C0C0C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anchor="ctr" anchorCtr="1"/>
            <a:lstStyle/>
            <a:p>
              <a:pPr algn="ctr">
                <a:spcBef>
                  <a:spcPct val="50000"/>
                </a:spcBef>
              </a:pPr>
              <a:r>
                <a:rPr lang="en-US" sz="1600" b="1" dirty="0">
                  <a:latin typeface="Candara" panose="020E0502030303020204" pitchFamily="34" charset="0"/>
                </a:rPr>
                <a:t>Vertical Integration Strategy </a:t>
              </a:r>
            </a:p>
          </p:txBody>
        </p:sp>
        <p:sp>
          <p:nvSpPr>
            <p:cNvPr id="11" name="Oval 6" descr="Orange01"/>
            <p:cNvSpPr>
              <a:spLocks noChangeArrowheads="1"/>
            </p:cNvSpPr>
            <p:nvPr/>
          </p:nvSpPr>
          <p:spPr bwMode="blackWhite">
            <a:xfrm>
              <a:off x="1895" y="1008"/>
              <a:ext cx="1958" cy="663"/>
            </a:xfrm>
            <a:prstGeom prst="ellipse">
              <a:avLst/>
            </a:prstGeom>
            <a:blipFill dpi="0" rotWithShape="1">
              <a:blip r:embed="rId5"/>
              <a:srcRect/>
              <a:stretch>
                <a:fillRect/>
              </a:stretch>
            </a:blipFill>
            <a:ln w="9525">
              <a:solidFill>
                <a:srgbClr val="FFCC99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107763" dir="2700000" algn="ctr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anchor="ctr" anchorCtr="1"/>
            <a:lstStyle/>
            <a:p>
              <a:pPr algn="ctr"/>
              <a:r>
                <a:rPr lang="en-US" sz="2000" b="1" dirty="0">
                  <a:latin typeface="Candara" panose="020E0502030303020204" pitchFamily="34" charset="0"/>
                </a:rPr>
                <a:t>Corporate-Level Strategies</a:t>
              </a:r>
            </a:p>
          </p:txBody>
        </p:sp>
        <p:sp>
          <p:nvSpPr>
            <p:cNvPr id="12" name="Text Box 7" descr="Green01"/>
            <p:cNvSpPr txBox="1">
              <a:spLocks noChangeArrowheads="1"/>
            </p:cNvSpPr>
            <p:nvPr/>
          </p:nvSpPr>
          <p:spPr bwMode="blackWhite">
            <a:xfrm>
              <a:off x="2988" y="2275"/>
              <a:ext cx="1042" cy="691"/>
            </a:xfrm>
            <a:prstGeom prst="rect">
              <a:avLst/>
            </a:prstGeom>
            <a:blipFill dpi="0" rotWithShape="0">
              <a:blip r:embed="rId6"/>
              <a:srcRect/>
              <a:stretch>
                <a:fillRect/>
              </a:stretch>
            </a:blip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17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07763" dir="2700000" algn="ctr" rotWithShape="0">
                      <a:srgbClr val="C0C0C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anchor="ctr" anchorCtr="1"/>
            <a:lstStyle/>
            <a:p>
              <a:pPr algn="ctr">
                <a:spcBef>
                  <a:spcPct val="50000"/>
                </a:spcBef>
              </a:pPr>
              <a:r>
                <a:rPr lang="en-US" sz="1600" b="1" dirty="0">
                  <a:latin typeface="Candara" panose="020E0502030303020204" pitchFamily="34" charset="0"/>
                </a:rPr>
                <a:t>Consolidation</a:t>
              </a:r>
              <a:br>
                <a:rPr lang="en-US" sz="1600" b="1" dirty="0">
                  <a:latin typeface="Candara" panose="020E0502030303020204" pitchFamily="34" charset="0"/>
                </a:rPr>
              </a:br>
              <a:r>
                <a:rPr lang="en-US" sz="1600" b="1" dirty="0">
                  <a:latin typeface="Candara" panose="020E0502030303020204" pitchFamily="34" charset="0"/>
                </a:rPr>
                <a:t>Strategy</a:t>
              </a:r>
            </a:p>
          </p:txBody>
        </p:sp>
        <p:cxnSp>
          <p:nvCxnSpPr>
            <p:cNvPr id="13" name="AutoShape 8"/>
            <p:cNvCxnSpPr>
              <a:cxnSpLocks noChangeShapeType="1"/>
              <a:stCxn id="11" idx="4"/>
              <a:endCxn id="8" idx="0"/>
            </p:cNvCxnSpPr>
            <p:nvPr/>
          </p:nvCxnSpPr>
          <p:spPr bwMode="auto">
            <a:xfrm rot="5400000">
              <a:off x="1644" y="1044"/>
              <a:ext cx="604" cy="1857"/>
            </a:xfrm>
            <a:prstGeom prst="bentConnector3">
              <a:avLst>
                <a:gd name="adj1" fmla="val 49833"/>
              </a:avLst>
            </a:prstGeom>
            <a:noFill/>
            <a:ln w="38100">
              <a:solidFill>
                <a:srgbClr val="008000"/>
              </a:solidFill>
              <a:miter lim="800000"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4" name="AutoShape 9"/>
            <p:cNvCxnSpPr>
              <a:cxnSpLocks noChangeShapeType="1"/>
              <a:stCxn id="11" idx="4"/>
              <a:endCxn id="10" idx="0"/>
            </p:cNvCxnSpPr>
            <p:nvPr/>
          </p:nvCxnSpPr>
          <p:spPr bwMode="auto">
            <a:xfrm rot="5400000">
              <a:off x="2267" y="1667"/>
              <a:ext cx="604" cy="611"/>
            </a:xfrm>
            <a:prstGeom prst="bentConnector3">
              <a:avLst>
                <a:gd name="adj1" fmla="val 49833"/>
              </a:avLst>
            </a:prstGeom>
            <a:noFill/>
            <a:ln w="38100">
              <a:solidFill>
                <a:srgbClr val="008000"/>
              </a:solidFill>
              <a:miter lim="800000"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5" name="AutoShape 10"/>
            <p:cNvCxnSpPr>
              <a:cxnSpLocks noChangeShapeType="1"/>
              <a:stCxn id="11" idx="4"/>
              <a:endCxn id="9" idx="0"/>
            </p:cNvCxnSpPr>
            <p:nvPr/>
          </p:nvCxnSpPr>
          <p:spPr bwMode="auto">
            <a:xfrm rot="16200000" flipH="1">
              <a:off x="3513" y="1032"/>
              <a:ext cx="604" cy="1882"/>
            </a:xfrm>
            <a:prstGeom prst="bentConnector3">
              <a:avLst>
                <a:gd name="adj1" fmla="val 49833"/>
              </a:avLst>
            </a:prstGeom>
            <a:noFill/>
            <a:ln w="38100">
              <a:solidFill>
                <a:srgbClr val="008000"/>
              </a:solidFill>
              <a:miter lim="800000"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6" name="AutoShape 11"/>
            <p:cNvCxnSpPr>
              <a:cxnSpLocks noChangeShapeType="1"/>
              <a:stCxn id="11" idx="4"/>
              <a:endCxn id="12" idx="0"/>
            </p:cNvCxnSpPr>
            <p:nvPr/>
          </p:nvCxnSpPr>
          <p:spPr bwMode="auto">
            <a:xfrm rot="16200000" flipH="1">
              <a:off x="2890" y="1655"/>
              <a:ext cx="604" cy="635"/>
            </a:xfrm>
            <a:prstGeom prst="bentConnector3">
              <a:avLst>
                <a:gd name="adj1" fmla="val 49833"/>
              </a:avLst>
            </a:prstGeom>
            <a:noFill/>
            <a:ln w="38100">
              <a:solidFill>
                <a:srgbClr val="008000"/>
              </a:solidFill>
              <a:miter lim="800000"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sp>
        <p:nvSpPr>
          <p:cNvPr id="17" name="Rounded Rectangle 16"/>
          <p:cNvSpPr/>
          <p:nvPr/>
        </p:nvSpPr>
        <p:spPr>
          <a:xfrm>
            <a:off x="8490932" y="2057416"/>
            <a:ext cx="3383243" cy="1005828"/>
          </a:xfrm>
          <a:prstGeom prst="roundRect">
            <a:avLst/>
          </a:prstGeom>
          <a:noFill/>
          <a:ln>
            <a:solidFill>
              <a:srgbClr val="009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 smtClean="0">
                <a:solidFill>
                  <a:schemeClr val="tx1"/>
                </a:solidFill>
                <a:latin typeface="Candara" panose="020E0502030303020204" pitchFamily="34" charset="0"/>
              </a:rPr>
              <a:t>Identifies the portfolio of businesses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 smtClean="0">
                <a:solidFill>
                  <a:schemeClr val="tx1"/>
                </a:solidFill>
                <a:latin typeface="Candara" panose="020E0502030303020204" pitchFamily="34" charset="0"/>
              </a:rPr>
              <a:t>Comprise the company and how these businesses relate to each other. </a:t>
            </a:r>
            <a:endParaRPr lang="en-US" sz="1400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975417" y="4709146"/>
            <a:ext cx="2271880" cy="1737341"/>
          </a:xfrm>
          <a:prstGeom prst="roundRect">
            <a:avLst/>
          </a:prstGeom>
          <a:noFill/>
          <a:ln>
            <a:solidFill>
              <a:srgbClr val="009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 smtClean="0">
                <a:solidFill>
                  <a:schemeClr val="tx1"/>
                </a:solidFill>
                <a:latin typeface="Candara" panose="020E0502030303020204" pitchFamily="34" charset="0"/>
              </a:rPr>
              <a:t>Concentration (single business)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 smtClean="0">
                <a:solidFill>
                  <a:schemeClr val="tx1"/>
                </a:solidFill>
                <a:latin typeface="Candara" panose="020E0502030303020204" pitchFamily="34" charset="0"/>
              </a:rPr>
              <a:t>Diversification (multiple business)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 smtClean="0">
                <a:solidFill>
                  <a:schemeClr val="tx1"/>
                </a:solidFill>
                <a:latin typeface="Candara" panose="020E0502030303020204" pitchFamily="34" charset="0"/>
              </a:rPr>
              <a:t>Related vs. conglomerate diversification</a:t>
            </a:r>
            <a:endParaRPr lang="en-US" sz="1400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3732681" y="4709146"/>
            <a:ext cx="2271880" cy="1737341"/>
          </a:xfrm>
          <a:prstGeom prst="roundRect">
            <a:avLst/>
          </a:prstGeom>
          <a:noFill/>
          <a:ln>
            <a:solidFill>
              <a:srgbClr val="009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 smtClean="0">
                <a:solidFill>
                  <a:schemeClr val="tx1"/>
                </a:solidFill>
                <a:latin typeface="Candara" panose="020E0502030303020204" pitchFamily="34" charset="0"/>
              </a:rPr>
              <a:t>Producing own raw materials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 smtClean="0">
                <a:solidFill>
                  <a:schemeClr val="tx1"/>
                </a:solidFill>
                <a:latin typeface="Candara" panose="020E0502030303020204" pitchFamily="34" charset="0"/>
              </a:rPr>
              <a:t>Selling its products direct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 smtClean="0">
                <a:solidFill>
                  <a:schemeClr val="tx1"/>
                </a:solidFill>
                <a:latin typeface="Candara" panose="020E0502030303020204" pitchFamily="34" charset="0"/>
              </a:rPr>
              <a:t>e.g., Apple</a:t>
            </a:r>
            <a:endParaRPr lang="en-US" sz="1400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6475851" y="4709146"/>
            <a:ext cx="2271880" cy="1737341"/>
          </a:xfrm>
          <a:prstGeom prst="roundRect">
            <a:avLst/>
          </a:prstGeom>
          <a:noFill/>
          <a:ln>
            <a:solidFill>
              <a:srgbClr val="009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 smtClean="0">
                <a:solidFill>
                  <a:schemeClr val="tx1"/>
                </a:solidFill>
                <a:latin typeface="Candara" panose="020E0502030303020204" pitchFamily="34" charset="0"/>
              </a:rPr>
              <a:t>Reducing the size of the business</a:t>
            </a:r>
            <a:endParaRPr lang="en-US" sz="1400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  <p:sp>
        <p:nvSpPr>
          <p:cNvPr id="21" name="Rounded Rectangle 20"/>
          <p:cNvSpPr/>
          <p:nvPr/>
        </p:nvSpPr>
        <p:spPr>
          <a:xfrm>
            <a:off x="9127582" y="4709146"/>
            <a:ext cx="2271880" cy="1737341"/>
          </a:xfrm>
          <a:prstGeom prst="roundRect">
            <a:avLst/>
          </a:prstGeom>
          <a:noFill/>
          <a:ln>
            <a:solidFill>
              <a:srgbClr val="009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 smtClean="0">
                <a:solidFill>
                  <a:schemeClr val="tx1"/>
                </a:solidFill>
                <a:latin typeface="Candara" panose="020E0502030303020204" pitchFamily="34" charset="0"/>
              </a:rPr>
              <a:t>Company grows by entering new territorial markets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 smtClean="0">
                <a:solidFill>
                  <a:schemeClr val="tx1"/>
                </a:solidFill>
                <a:latin typeface="Candara" panose="020E0502030303020204" pitchFamily="34" charset="0"/>
              </a:rPr>
              <a:t>Taking the business abroad.</a:t>
            </a:r>
            <a:endParaRPr lang="en-US" sz="1400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7642800"/>
      </p:ext>
    </p:extLst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8" grpId="0" animBg="1"/>
      <p:bldP spid="19" grpId="0" animBg="1"/>
      <p:bldP spid="20" grpId="0" animBg="1"/>
      <p:bldP spid="21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Business Unit Level Strategy: Types</a:t>
            </a:r>
            <a:endParaRPr lang="en-US" sz="36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1E503AD-2839-4D1B-8B5D-FB70F7BE959E}" type="datetime1">
              <a:rPr lang="en-US" smtClean="0"/>
              <a:t>3/28/2016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Prepared &amp; Presented by Md. Mahbubul Alam, PhD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338DFCE-4EC9-4856-AF47-77806423B759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  <p:grpSp>
        <p:nvGrpSpPr>
          <p:cNvPr id="7" name="Group 15"/>
          <p:cNvGrpSpPr>
            <a:grpSpLocks/>
          </p:cNvGrpSpPr>
          <p:nvPr/>
        </p:nvGrpSpPr>
        <p:grpSpPr bwMode="auto">
          <a:xfrm>
            <a:off x="1037219" y="2148854"/>
            <a:ext cx="10362243" cy="3840438"/>
            <a:chOff x="749" y="893"/>
            <a:chExt cx="4262" cy="2016"/>
          </a:xfrm>
        </p:grpSpPr>
        <p:sp>
          <p:nvSpPr>
            <p:cNvPr id="8" name="Text Box 4" descr="Brown01"/>
            <p:cNvSpPr txBox="1">
              <a:spLocks noChangeArrowheads="1"/>
            </p:cNvSpPr>
            <p:nvPr/>
          </p:nvSpPr>
          <p:spPr bwMode="blackWhite">
            <a:xfrm>
              <a:off x="749" y="2237"/>
              <a:ext cx="1243" cy="672"/>
            </a:xfrm>
            <a:prstGeom prst="rect">
              <a:avLst/>
            </a:prstGeom>
            <a:blipFill dpi="0" rotWithShape="1">
              <a:blip r:embed="rId2"/>
              <a:srcRect/>
              <a:stretch>
                <a:fillRect/>
              </a:stretch>
            </a:blip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17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07763" dir="2700000" algn="ctr" rotWithShape="0">
                      <a:srgbClr val="C0C0C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anchor="ctr" anchorCtr="1"/>
            <a:lstStyle/>
            <a:p>
              <a:pPr algn="ctr">
                <a:spcBef>
                  <a:spcPct val="50000"/>
                </a:spcBef>
              </a:pPr>
              <a:r>
                <a:rPr lang="en-US" sz="1800" b="1" dirty="0">
                  <a:latin typeface="Candara" panose="020E0502030303020204" pitchFamily="34" charset="0"/>
                </a:rPr>
                <a:t>Cost Leadership</a:t>
              </a:r>
            </a:p>
          </p:txBody>
        </p:sp>
        <p:sp>
          <p:nvSpPr>
            <p:cNvPr id="9" name="Text Box 5" descr="DKblue01"/>
            <p:cNvSpPr txBox="1">
              <a:spLocks noChangeArrowheads="1"/>
            </p:cNvSpPr>
            <p:nvPr/>
          </p:nvSpPr>
          <p:spPr bwMode="blackWhite">
            <a:xfrm>
              <a:off x="3768" y="2237"/>
              <a:ext cx="1243" cy="672"/>
            </a:xfrm>
            <a:prstGeom prst="rect">
              <a:avLst/>
            </a:prstGeom>
            <a:blipFill dpi="0" rotWithShape="0">
              <a:blip r:embed="rId3"/>
              <a:srcRect/>
              <a:stretch>
                <a:fillRect/>
              </a:stretch>
            </a:blip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17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07763" dir="2700000" algn="ctr" rotWithShape="0">
                      <a:srgbClr val="C0C0C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anchor="ctr" anchorCtr="1"/>
            <a:lstStyle/>
            <a:p>
              <a:pPr algn="ctr">
                <a:spcBef>
                  <a:spcPct val="50000"/>
                </a:spcBef>
              </a:pPr>
              <a:r>
                <a:rPr lang="en-US" sz="1800" b="1" dirty="0">
                  <a:latin typeface="Candara" panose="020E0502030303020204" pitchFamily="34" charset="0"/>
                </a:rPr>
                <a:t>Focus/Niche</a:t>
              </a:r>
            </a:p>
          </p:txBody>
        </p:sp>
        <p:sp>
          <p:nvSpPr>
            <p:cNvPr id="10" name="Oval 7" descr="Orange01"/>
            <p:cNvSpPr>
              <a:spLocks noChangeArrowheads="1"/>
            </p:cNvSpPr>
            <p:nvPr/>
          </p:nvSpPr>
          <p:spPr bwMode="blackWhite">
            <a:xfrm>
              <a:off x="1705" y="893"/>
              <a:ext cx="2336" cy="757"/>
            </a:xfrm>
            <a:prstGeom prst="ellipse">
              <a:avLst/>
            </a:prstGeom>
            <a:blipFill dpi="0" rotWithShape="1">
              <a:blip r:embed="rId4"/>
              <a:srcRect/>
              <a:stretch>
                <a:fillRect/>
              </a:stretch>
            </a:blipFill>
            <a:ln w="9525">
              <a:solidFill>
                <a:srgbClr val="FFCC99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107763" dir="2700000" algn="ctr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lIns="0" rIns="0" anchor="ctr" anchorCtr="1"/>
            <a:lstStyle/>
            <a:p>
              <a:pPr algn="ctr"/>
              <a:r>
                <a:rPr lang="en-US" sz="2000" b="1" dirty="0">
                  <a:latin typeface="Candara" panose="020E0502030303020204" pitchFamily="34" charset="0"/>
                </a:rPr>
                <a:t>Business-Level/</a:t>
              </a:r>
              <a:br>
                <a:rPr lang="en-US" sz="2000" b="1" dirty="0">
                  <a:latin typeface="Candara" panose="020E0502030303020204" pitchFamily="34" charset="0"/>
                </a:rPr>
              </a:br>
              <a:r>
                <a:rPr lang="en-US" sz="2000" b="1" dirty="0">
                  <a:latin typeface="Candara" panose="020E0502030303020204" pitchFamily="34" charset="0"/>
                </a:rPr>
                <a:t>Competitive Strategies</a:t>
              </a:r>
            </a:p>
          </p:txBody>
        </p:sp>
        <p:sp>
          <p:nvSpPr>
            <p:cNvPr id="11" name="Text Box 8" descr="Green01"/>
            <p:cNvSpPr txBox="1">
              <a:spLocks noChangeArrowheads="1"/>
            </p:cNvSpPr>
            <p:nvPr/>
          </p:nvSpPr>
          <p:spPr bwMode="blackWhite">
            <a:xfrm>
              <a:off x="2252" y="2237"/>
              <a:ext cx="1243" cy="672"/>
            </a:xfrm>
            <a:prstGeom prst="rect">
              <a:avLst/>
            </a:prstGeom>
            <a:blipFill dpi="0" rotWithShape="0">
              <a:blip r:embed="rId5"/>
              <a:srcRect/>
              <a:stretch>
                <a:fillRect/>
              </a:stretch>
            </a:blip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17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07763" dir="2700000" algn="ctr" rotWithShape="0">
                      <a:srgbClr val="C0C0C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anchor="ctr" anchorCtr="1"/>
            <a:lstStyle/>
            <a:p>
              <a:pPr algn="ctr">
                <a:spcBef>
                  <a:spcPct val="50000"/>
                </a:spcBef>
              </a:pPr>
              <a:r>
                <a:rPr lang="en-US" sz="1800" b="1" dirty="0">
                  <a:latin typeface="Candara" panose="020E0502030303020204" pitchFamily="34" charset="0"/>
                </a:rPr>
                <a:t>Differentiation</a:t>
              </a:r>
            </a:p>
          </p:txBody>
        </p:sp>
        <p:cxnSp>
          <p:nvCxnSpPr>
            <p:cNvPr id="12" name="AutoShape 9"/>
            <p:cNvCxnSpPr>
              <a:cxnSpLocks noChangeShapeType="1"/>
              <a:stCxn id="10" idx="4"/>
              <a:endCxn id="8" idx="0"/>
            </p:cNvCxnSpPr>
            <p:nvPr/>
          </p:nvCxnSpPr>
          <p:spPr bwMode="auto">
            <a:xfrm rot="5400000">
              <a:off x="1828" y="1193"/>
              <a:ext cx="587" cy="1502"/>
            </a:xfrm>
            <a:prstGeom prst="bentConnector3">
              <a:avLst>
                <a:gd name="adj1" fmla="val 50000"/>
              </a:avLst>
            </a:prstGeom>
            <a:noFill/>
            <a:ln w="38100">
              <a:solidFill>
                <a:srgbClr val="008000"/>
              </a:solidFill>
              <a:miter lim="800000"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3" name="AutoShape 11"/>
            <p:cNvCxnSpPr>
              <a:cxnSpLocks noChangeShapeType="1"/>
              <a:stCxn id="10" idx="4"/>
              <a:endCxn id="9" idx="0"/>
            </p:cNvCxnSpPr>
            <p:nvPr/>
          </p:nvCxnSpPr>
          <p:spPr bwMode="auto">
            <a:xfrm rot="16200000" flipH="1">
              <a:off x="3337" y="1186"/>
              <a:ext cx="587" cy="1516"/>
            </a:xfrm>
            <a:prstGeom prst="bentConnector3">
              <a:avLst>
                <a:gd name="adj1" fmla="val 50000"/>
              </a:avLst>
            </a:prstGeom>
            <a:noFill/>
            <a:ln w="38100">
              <a:solidFill>
                <a:srgbClr val="008000"/>
              </a:solidFill>
              <a:miter lim="800000"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4" name="AutoShape 14"/>
            <p:cNvCxnSpPr>
              <a:cxnSpLocks noChangeShapeType="1"/>
              <a:stCxn id="10" idx="4"/>
              <a:endCxn id="11" idx="0"/>
            </p:cNvCxnSpPr>
            <p:nvPr/>
          </p:nvCxnSpPr>
          <p:spPr bwMode="auto">
            <a:xfrm>
              <a:off x="2873" y="1650"/>
              <a:ext cx="1" cy="587"/>
            </a:xfrm>
            <a:prstGeom prst="straightConnector1">
              <a:avLst/>
            </a:prstGeom>
            <a:noFill/>
            <a:ln w="38100">
              <a:solidFill>
                <a:srgbClr val="008000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</p:spTree>
    <p:extLst>
      <p:ext uri="{BB962C8B-B14F-4D97-AF65-F5344CB8AC3E}">
        <p14:creationId xmlns:p14="http://schemas.microsoft.com/office/powerpoint/2010/main" val="2881800681"/>
      </p:ext>
    </p:extLst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Strategic Fit		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7472" lvl="1" indent="-347472">
              <a:lnSpc>
                <a:spcPct val="100000"/>
              </a:lnSpc>
              <a:spcBef>
                <a:spcPts val="600"/>
              </a:spcBef>
              <a:buClr>
                <a:schemeClr val="accent6">
                  <a:lumMod val="75000"/>
                </a:schemeClr>
              </a:buClr>
            </a:pPr>
            <a:r>
              <a:rPr lang="en-US" sz="2000" b="1" i="1" dirty="0"/>
              <a:t>The “Fit” Point of View  (Porter)</a:t>
            </a:r>
          </a:p>
          <a:p>
            <a:pPr marL="604647" lvl="2" indent="-347472">
              <a:lnSpc>
                <a:spcPct val="100000"/>
              </a:lnSpc>
              <a:spcBef>
                <a:spcPts val="600"/>
              </a:spcBef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v"/>
            </a:pPr>
            <a:r>
              <a:rPr lang="en-US" sz="2000" dirty="0" smtClean="0"/>
              <a:t>All </a:t>
            </a:r>
            <a:r>
              <a:rPr lang="en-US" sz="2000" dirty="0"/>
              <a:t>of the firm’s activities must be tailored to or fit   the chosen strategy such that the firm’s </a:t>
            </a:r>
            <a:r>
              <a:rPr lang="en-US" sz="2000" b="1" i="1" dirty="0"/>
              <a:t>functional strategies support its corporate and competitive strategies</a:t>
            </a:r>
            <a:r>
              <a:rPr lang="en-US" sz="2000" b="1" i="1" dirty="0" smtClean="0"/>
              <a:t>.</a:t>
            </a:r>
          </a:p>
          <a:p>
            <a:pPr marL="347472" lvl="1" indent="-347472">
              <a:lnSpc>
                <a:spcPct val="100000"/>
              </a:lnSpc>
              <a:spcBef>
                <a:spcPts val="600"/>
              </a:spcBef>
              <a:buClr>
                <a:schemeClr val="accent6">
                  <a:lumMod val="75000"/>
                </a:schemeClr>
              </a:buClr>
            </a:pPr>
            <a:endParaRPr lang="en-US" sz="2000" dirty="0" smtClean="0"/>
          </a:p>
          <a:p>
            <a:pPr marL="347472" lvl="1" indent="-347472">
              <a:lnSpc>
                <a:spcPct val="100000"/>
              </a:lnSpc>
              <a:spcBef>
                <a:spcPts val="600"/>
              </a:spcBef>
              <a:buClr>
                <a:schemeClr val="accent6">
                  <a:lumMod val="75000"/>
                </a:schemeClr>
              </a:buClr>
            </a:pPr>
            <a:r>
              <a:rPr lang="en-US" sz="2000" b="1" i="1" dirty="0"/>
              <a:t>Functional strategy: </a:t>
            </a:r>
            <a:endParaRPr lang="en-US" sz="2000" b="1" i="1" dirty="0" smtClean="0"/>
          </a:p>
          <a:p>
            <a:pPr marL="604647" lvl="2" indent="-347472">
              <a:lnSpc>
                <a:spcPct val="100000"/>
              </a:lnSpc>
              <a:spcBef>
                <a:spcPts val="600"/>
              </a:spcBef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v"/>
            </a:pPr>
            <a:r>
              <a:rPr lang="en-US" sz="2000" dirty="0" smtClean="0"/>
              <a:t>Strategy </a:t>
            </a:r>
            <a:r>
              <a:rPr lang="en-US" sz="2000" dirty="0"/>
              <a:t>that identifies the </a:t>
            </a:r>
            <a:r>
              <a:rPr lang="en-US" sz="2000" b="1" i="1" dirty="0"/>
              <a:t>broad activities </a:t>
            </a:r>
            <a:r>
              <a:rPr lang="en-US" sz="2000" dirty="0"/>
              <a:t>that each department will pursue in order to help the business accomplish its competitive </a:t>
            </a:r>
            <a:r>
              <a:rPr lang="en-US" sz="2000" dirty="0" smtClean="0"/>
              <a:t>goals.</a:t>
            </a:r>
            <a:endParaRPr lang="en-US" sz="2000" b="1" i="1" dirty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1E503AD-2839-4D1B-8B5D-FB70F7BE959E}" type="datetime1">
              <a:rPr lang="en-US" smtClean="0"/>
              <a:t>3/28/2016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Prepared &amp; Presented by Md. Mahbubul Alam, PhD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338DFCE-4EC9-4856-AF47-77806423B759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7362763"/>
      </p:ext>
    </p:extLst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Strategic Human Resource Management (SHRM)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7472" indent="-347472">
              <a:lnSpc>
                <a:spcPct val="100000"/>
              </a:lnSpc>
              <a:spcBef>
                <a:spcPts val="600"/>
              </a:spcBef>
              <a:buClr>
                <a:schemeClr val="accent6">
                  <a:lumMod val="75000"/>
                </a:schemeClr>
              </a:buClr>
            </a:pPr>
            <a:r>
              <a:rPr lang="en-US" sz="2000" b="1" i="1" dirty="0" smtClean="0"/>
              <a:t>Formulating and executing human resource policies and practices </a:t>
            </a:r>
            <a:r>
              <a:rPr lang="en-US" sz="2000" dirty="0" smtClean="0"/>
              <a:t>that produce the employee competencies and behaviors the company needs to achieve its strategic aims. </a:t>
            </a:r>
          </a:p>
          <a:p>
            <a:pPr marL="347472" indent="-347472">
              <a:lnSpc>
                <a:spcPct val="100000"/>
              </a:lnSpc>
              <a:spcBef>
                <a:spcPts val="600"/>
              </a:spcBef>
              <a:buClr>
                <a:schemeClr val="accent6">
                  <a:lumMod val="75000"/>
                </a:schemeClr>
              </a:buClr>
            </a:pPr>
            <a:r>
              <a:rPr lang="en-US" sz="2000" b="1" i="1" dirty="0" smtClean="0"/>
              <a:t>Linking HRM with strategic goals and objectives </a:t>
            </a:r>
            <a:r>
              <a:rPr lang="en-US" sz="2000" dirty="0" smtClean="0"/>
              <a:t>in order to improve business performance and develop organizational cultures that foster innovation and flexibility. </a:t>
            </a:r>
          </a:p>
          <a:p>
            <a:pPr marL="347472" indent="-347472">
              <a:lnSpc>
                <a:spcPct val="100000"/>
              </a:lnSpc>
              <a:spcBef>
                <a:spcPts val="600"/>
              </a:spcBef>
              <a:buClr>
                <a:schemeClr val="accent6">
                  <a:lumMod val="75000"/>
                </a:schemeClr>
              </a:buClr>
            </a:pPr>
            <a:r>
              <a:rPr lang="en-US" sz="2000" dirty="0" smtClean="0"/>
              <a:t>Basic idea -&gt; </a:t>
            </a:r>
            <a:r>
              <a:rPr lang="en-US" sz="2000" b="1" i="1" dirty="0" smtClean="0"/>
              <a:t>produce employee skills and behaviors</a:t>
            </a:r>
            <a:r>
              <a:rPr lang="en-US" sz="2000" dirty="0" smtClean="0"/>
              <a:t>. </a:t>
            </a:r>
            <a:endParaRPr lang="en-US" sz="20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1E503AD-2839-4D1B-8B5D-FB70F7BE959E}" type="datetime1">
              <a:rPr lang="en-US" smtClean="0"/>
              <a:t>3/28/2016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Prepared &amp; Presented by Md. Mahbubul Alam, PhD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338DFCE-4EC9-4856-AF47-77806423B759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2319543"/>
      </p:ext>
    </p:extLst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Linking HR Strategy and Corporate Strategy</a:t>
            </a:r>
            <a:endParaRPr lang="en-US" sz="3200" dirty="0"/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96205" y="1874537"/>
            <a:ext cx="6405624" cy="4194453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1E503AD-2839-4D1B-8B5D-FB70F7BE959E}" type="datetime1">
              <a:rPr lang="en-US" smtClean="0"/>
              <a:t>3/28/2016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Prepared &amp; Presented by Md. Mahbubul Alam, PhD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338DFCE-4EC9-4856-AF47-77806423B759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93268" y="1797925"/>
            <a:ext cx="4496553" cy="4131989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861078" y="5966448"/>
            <a:ext cx="460752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latin typeface="Candara" panose="020E0502030303020204" pitchFamily="34" charset="0"/>
              </a:rPr>
              <a:t>Linking HR Strategy and the company’s strategic plans</a:t>
            </a:r>
            <a:endParaRPr lang="en-US" sz="1400" b="1" dirty="0">
              <a:latin typeface="Candara" panose="020E0502030303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467585" y="5897853"/>
            <a:ext cx="4297633" cy="3194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latin typeface="Candara" panose="020E0502030303020204" pitchFamily="34" charset="0"/>
              </a:rPr>
              <a:t>The Practices Behaviors Strategy pyramid</a:t>
            </a:r>
            <a:endParaRPr lang="en-US" sz="1400" b="1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7616762"/>
      </p:ext>
    </p:extLst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/>
              <a:t>Creating the Strategic Human </a:t>
            </a:r>
            <a:r>
              <a:rPr lang="en-US" sz="3200" dirty="0" smtClean="0"/>
              <a:t>Resource Management </a:t>
            </a:r>
            <a:r>
              <a:rPr lang="en-US" sz="3200" dirty="0"/>
              <a:t>System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1E503AD-2839-4D1B-8B5D-FB70F7BE959E}" type="datetime1">
              <a:rPr lang="en-US" smtClean="0"/>
              <a:t>3/28/2016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Prepared &amp; Presented by Md. Mahbubul Alam, PhD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338DFCE-4EC9-4856-AF47-77806423B759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  <p:grpSp>
        <p:nvGrpSpPr>
          <p:cNvPr id="7" name="Group 19"/>
          <p:cNvGrpSpPr>
            <a:grpSpLocks/>
          </p:cNvGrpSpPr>
          <p:nvPr/>
        </p:nvGrpSpPr>
        <p:grpSpPr bwMode="auto">
          <a:xfrm>
            <a:off x="2039712" y="2331732"/>
            <a:ext cx="8412388" cy="3840438"/>
            <a:chOff x="749" y="1238"/>
            <a:chExt cx="4262" cy="1901"/>
          </a:xfrm>
        </p:grpSpPr>
        <p:sp>
          <p:nvSpPr>
            <p:cNvPr id="8" name="Text Box 12" descr="Brown01"/>
            <p:cNvSpPr txBox="1">
              <a:spLocks noChangeArrowheads="1"/>
            </p:cNvSpPr>
            <p:nvPr/>
          </p:nvSpPr>
          <p:spPr bwMode="blackWhite">
            <a:xfrm>
              <a:off x="749" y="2467"/>
              <a:ext cx="1243" cy="672"/>
            </a:xfrm>
            <a:prstGeom prst="rect">
              <a:avLst/>
            </a:prstGeom>
            <a:blipFill dpi="0" rotWithShape="1">
              <a:blip r:embed="rId2"/>
              <a:srcRect/>
              <a:stretch>
                <a:fillRect/>
              </a:stretch>
            </a:blip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17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07763" dir="2700000" algn="ctr" rotWithShape="0">
                      <a:srgbClr val="C0C0C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anchor="ctr" anchorCtr="1"/>
            <a:lstStyle/>
            <a:p>
              <a:pPr algn="ctr">
                <a:spcBef>
                  <a:spcPct val="50000"/>
                </a:spcBef>
              </a:pPr>
              <a:r>
                <a:rPr lang="en-US" sz="1800" b="1" dirty="0">
                  <a:latin typeface="Candara" panose="020E0502030303020204" pitchFamily="34" charset="0"/>
                </a:rPr>
                <a:t>Human Resource Professionals</a:t>
              </a:r>
            </a:p>
          </p:txBody>
        </p:sp>
        <p:sp>
          <p:nvSpPr>
            <p:cNvPr id="9" name="Text Box 13" descr="DKblue01"/>
            <p:cNvSpPr txBox="1">
              <a:spLocks noChangeArrowheads="1"/>
            </p:cNvSpPr>
            <p:nvPr/>
          </p:nvSpPr>
          <p:spPr bwMode="blackWhite">
            <a:xfrm>
              <a:off x="3768" y="2467"/>
              <a:ext cx="1243" cy="672"/>
            </a:xfrm>
            <a:prstGeom prst="rect">
              <a:avLst/>
            </a:prstGeom>
            <a:blipFill dpi="0" rotWithShape="0">
              <a:blip r:embed="rId3"/>
              <a:srcRect/>
              <a:stretch>
                <a:fillRect/>
              </a:stretch>
            </a:blip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17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07763" dir="2700000" algn="ctr" rotWithShape="0">
                      <a:srgbClr val="C0C0C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anchor="ctr" anchorCtr="1"/>
            <a:lstStyle/>
            <a:p>
              <a:pPr algn="ctr">
                <a:spcBef>
                  <a:spcPct val="50000"/>
                </a:spcBef>
              </a:pPr>
              <a:r>
                <a:rPr lang="en-US" sz="1800" b="1" dirty="0">
                  <a:latin typeface="Candara" panose="020E0502030303020204" pitchFamily="34" charset="0"/>
                </a:rPr>
                <a:t>Employee Behaviors and Competencies</a:t>
              </a:r>
            </a:p>
          </p:txBody>
        </p:sp>
        <p:sp>
          <p:nvSpPr>
            <p:cNvPr id="10" name="Oval 14" descr="Orange01"/>
            <p:cNvSpPr>
              <a:spLocks noChangeArrowheads="1"/>
            </p:cNvSpPr>
            <p:nvPr/>
          </p:nvSpPr>
          <p:spPr bwMode="blackWhite">
            <a:xfrm>
              <a:off x="1613" y="1238"/>
              <a:ext cx="2520" cy="642"/>
            </a:xfrm>
            <a:prstGeom prst="ellipse">
              <a:avLst/>
            </a:prstGeom>
            <a:blipFill dpi="0" rotWithShape="1">
              <a:blip r:embed="rId4"/>
              <a:srcRect/>
              <a:stretch>
                <a:fillRect/>
              </a:stretch>
            </a:blipFill>
            <a:ln w="9525">
              <a:solidFill>
                <a:srgbClr val="FFCC99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107763" dir="2700000" algn="ctr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lIns="0" rIns="0" anchor="ctr" anchorCtr="1"/>
            <a:lstStyle/>
            <a:p>
              <a:pPr algn="ctr"/>
              <a:r>
                <a:rPr lang="en-US" sz="2000" b="1" dirty="0">
                  <a:latin typeface="Candara" panose="020E0502030303020204" pitchFamily="34" charset="0"/>
                </a:rPr>
                <a:t>Components of a Strategic HRM System</a:t>
              </a:r>
            </a:p>
          </p:txBody>
        </p:sp>
        <p:sp>
          <p:nvSpPr>
            <p:cNvPr id="11" name="Text Box 15" descr="Green01"/>
            <p:cNvSpPr txBox="1">
              <a:spLocks noChangeArrowheads="1"/>
            </p:cNvSpPr>
            <p:nvPr/>
          </p:nvSpPr>
          <p:spPr bwMode="blackWhite">
            <a:xfrm>
              <a:off x="2252" y="2467"/>
              <a:ext cx="1243" cy="672"/>
            </a:xfrm>
            <a:prstGeom prst="rect">
              <a:avLst/>
            </a:prstGeom>
            <a:blipFill dpi="0" rotWithShape="0">
              <a:blip r:embed="rId5"/>
              <a:srcRect/>
              <a:stretch>
                <a:fillRect/>
              </a:stretch>
            </a:blip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17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07763" dir="2700000" algn="ctr" rotWithShape="0">
                      <a:srgbClr val="C0C0C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anchor="ctr" anchorCtr="1"/>
            <a:lstStyle/>
            <a:p>
              <a:pPr algn="ctr">
                <a:spcBef>
                  <a:spcPct val="50000"/>
                </a:spcBef>
              </a:pPr>
              <a:r>
                <a:rPr lang="en-US" sz="1800" b="1" dirty="0">
                  <a:latin typeface="Candara" panose="020E0502030303020204" pitchFamily="34" charset="0"/>
                </a:rPr>
                <a:t>Human Resource Policies and Practices</a:t>
              </a:r>
            </a:p>
          </p:txBody>
        </p:sp>
        <p:cxnSp>
          <p:nvCxnSpPr>
            <p:cNvPr id="12" name="AutoShape 16"/>
            <p:cNvCxnSpPr>
              <a:cxnSpLocks noChangeShapeType="1"/>
              <a:stCxn id="10" idx="4"/>
              <a:endCxn id="8" idx="0"/>
            </p:cNvCxnSpPr>
            <p:nvPr/>
          </p:nvCxnSpPr>
          <p:spPr bwMode="auto">
            <a:xfrm rot="5400000">
              <a:off x="1828" y="1423"/>
              <a:ext cx="587" cy="1502"/>
            </a:xfrm>
            <a:prstGeom prst="bentConnector3">
              <a:avLst>
                <a:gd name="adj1" fmla="val 49917"/>
              </a:avLst>
            </a:prstGeom>
            <a:noFill/>
            <a:ln w="38100">
              <a:solidFill>
                <a:srgbClr val="008000"/>
              </a:solidFill>
              <a:miter lim="800000"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3" name="AutoShape 17"/>
            <p:cNvCxnSpPr>
              <a:cxnSpLocks noChangeShapeType="1"/>
              <a:stCxn id="10" idx="4"/>
              <a:endCxn id="9" idx="0"/>
            </p:cNvCxnSpPr>
            <p:nvPr/>
          </p:nvCxnSpPr>
          <p:spPr bwMode="auto">
            <a:xfrm rot="16200000" flipH="1">
              <a:off x="3338" y="1415"/>
              <a:ext cx="587" cy="1517"/>
            </a:xfrm>
            <a:prstGeom prst="bentConnector3">
              <a:avLst>
                <a:gd name="adj1" fmla="val 49917"/>
              </a:avLst>
            </a:prstGeom>
            <a:noFill/>
            <a:ln w="38100">
              <a:solidFill>
                <a:srgbClr val="008000"/>
              </a:solidFill>
              <a:miter lim="800000"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4" name="AutoShape 18"/>
            <p:cNvCxnSpPr>
              <a:cxnSpLocks noChangeShapeType="1"/>
              <a:stCxn id="10" idx="4"/>
              <a:endCxn id="11" idx="0"/>
            </p:cNvCxnSpPr>
            <p:nvPr/>
          </p:nvCxnSpPr>
          <p:spPr bwMode="auto">
            <a:xfrm>
              <a:off x="2873" y="1880"/>
              <a:ext cx="1" cy="587"/>
            </a:xfrm>
            <a:prstGeom prst="straightConnector1">
              <a:avLst/>
            </a:prstGeom>
            <a:noFill/>
            <a:ln w="38100">
              <a:solidFill>
                <a:srgbClr val="008000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</p:spTree>
    <p:extLst>
      <p:ext uri="{BB962C8B-B14F-4D97-AF65-F5344CB8AC3E}">
        <p14:creationId xmlns:p14="http://schemas.microsoft.com/office/powerpoint/2010/main" val="595273174"/>
      </p:ext>
    </p:extLst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Strategic Human Resource Management </a:t>
            </a:r>
            <a:r>
              <a:rPr lang="en-US" sz="3600" dirty="0" smtClean="0"/>
              <a:t>Tools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955800"/>
            <a:ext cx="10515600" cy="4400549"/>
          </a:xfrm>
        </p:spPr>
        <p:txBody>
          <a:bodyPr/>
          <a:lstStyle/>
          <a:p>
            <a:pPr marL="347472" indent="-347472">
              <a:lnSpc>
                <a:spcPct val="100000"/>
              </a:lnSpc>
              <a:spcBef>
                <a:spcPts val="600"/>
              </a:spcBef>
              <a:buClr>
                <a:schemeClr val="accent6">
                  <a:lumMod val="75000"/>
                </a:schemeClr>
              </a:buClr>
              <a:buFont typeface="+mj-lt"/>
              <a:buAutoNum type="arabicPeriod"/>
            </a:pPr>
            <a:r>
              <a:rPr lang="en-US" sz="2000" b="1" i="1" dirty="0" smtClean="0"/>
              <a:t>Strategy Map</a:t>
            </a:r>
          </a:p>
          <a:p>
            <a:pPr marL="603504" lvl="1" indent="-347472">
              <a:lnSpc>
                <a:spcPct val="100000"/>
              </a:lnSpc>
              <a:spcBef>
                <a:spcPts val="600"/>
              </a:spcBef>
              <a:buClr>
                <a:schemeClr val="accent6">
                  <a:lumMod val="75000"/>
                </a:schemeClr>
              </a:buClr>
              <a:buFont typeface="Courier New" panose="02070309020205020404" pitchFamily="49" charset="0"/>
              <a:buChar char="o"/>
            </a:pPr>
            <a:r>
              <a:rPr lang="en-US" sz="2000" dirty="0" smtClean="0"/>
              <a:t>Provide </a:t>
            </a:r>
            <a:r>
              <a:rPr lang="en-US" sz="2000" b="1" i="1" dirty="0" smtClean="0"/>
              <a:t>an overview (“big picture”) of how each department’s performance contributes </a:t>
            </a:r>
            <a:r>
              <a:rPr lang="en-US" sz="2000" dirty="0" smtClean="0"/>
              <a:t>to achieving the company’s overall strategic goals. </a:t>
            </a:r>
          </a:p>
          <a:p>
            <a:pPr marL="603504" lvl="1" indent="-347472">
              <a:lnSpc>
                <a:spcPct val="100000"/>
              </a:lnSpc>
              <a:spcBef>
                <a:spcPts val="600"/>
              </a:spcBef>
              <a:buClr>
                <a:schemeClr val="accent6">
                  <a:lumMod val="75000"/>
                </a:schemeClr>
              </a:buClr>
              <a:buFont typeface="Courier New" panose="02070309020205020404" pitchFamily="49" charset="0"/>
              <a:buChar char="o"/>
            </a:pPr>
            <a:r>
              <a:rPr lang="en-US" sz="2000" dirty="0" smtClean="0"/>
              <a:t>Helps the manager understand his/her department’s role. </a:t>
            </a:r>
          </a:p>
          <a:p>
            <a:pPr marL="603504" lvl="1" indent="-347472">
              <a:lnSpc>
                <a:spcPct val="100000"/>
              </a:lnSpc>
              <a:spcBef>
                <a:spcPts val="600"/>
              </a:spcBef>
              <a:buClr>
                <a:schemeClr val="accent6">
                  <a:lumMod val="75000"/>
                </a:schemeClr>
              </a:buClr>
              <a:buFont typeface="Courier New" panose="02070309020205020404" pitchFamily="49" charset="0"/>
              <a:buChar char="o"/>
            </a:pPr>
            <a:r>
              <a:rPr lang="en-US" sz="2000" dirty="0" smtClean="0"/>
              <a:t>Shows </a:t>
            </a:r>
            <a:r>
              <a:rPr lang="en-US" sz="2000" b="1" i="1" dirty="0" smtClean="0"/>
              <a:t>chain of activities </a:t>
            </a:r>
            <a:r>
              <a:rPr lang="en-US" sz="2000" dirty="0" smtClean="0"/>
              <a:t>that help to achieve company’s strategy goal. </a:t>
            </a:r>
          </a:p>
          <a:p>
            <a:pPr marL="347472" indent="-347472">
              <a:lnSpc>
                <a:spcPct val="100000"/>
              </a:lnSpc>
              <a:spcBef>
                <a:spcPts val="600"/>
              </a:spcBef>
              <a:buClr>
                <a:schemeClr val="accent6">
                  <a:lumMod val="75000"/>
                </a:schemeClr>
              </a:buClr>
              <a:buFont typeface="+mj-lt"/>
              <a:buAutoNum type="arabicPeriod"/>
            </a:pPr>
            <a:r>
              <a:rPr lang="en-US" sz="2000" b="1" i="1" dirty="0" smtClean="0"/>
              <a:t>HR scorecard</a:t>
            </a:r>
          </a:p>
          <a:p>
            <a:pPr marL="603504" lvl="1" indent="-347472">
              <a:lnSpc>
                <a:spcPct val="100000"/>
              </a:lnSpc>
              <a:spcBef>
                <a:spcPts val="600"/>
              </a:spcBef>
              <a:buClr>
                <a:schemeClr val="accent6">
                  <a:lumMod val="75000"/>
                </a:schemeClr>
              </a:buClr>
              <a:buFont typeface="Courier New" panose="02070309020205020404" pitchFamily="49" charset="0"/>
              <a:buChar char="o"/>
            </a:pPr>
            <a:r>
              <a:rPr lang="en-US" sz="2000" dirty="0" smtClean="0"/>
              <a:t>A process for assigning </a:t>
            </a:r>
            <a:r>
              <a:rPr lang="en-US" sz="2000" b="1" i="1" dirty="0" smtClean="0"/>
              <a:t>financial and nonfinancial goals or metrics </a:t>
            </a:r>
            <a:r>
              <a:rPr lang="en-US" sz="2000" dirty="0" smtClean="0"/>
              <a:t>to the HRM-related chain of activities required for achieving the company’s strategic aims and for monitoring results. </a:t>
            </a:r>
          </a:p>
          <a:p>
            <a:pPr marL="347472" indent="-347472">
              <a:lnSpc>
                <a:spcPct val="100000"/>
              </a:lnSpc>
              <a:spcBef>
                <a:spcPts val="600"/>
              </a:spcBef>
              <a:buClr>
                <a:schemeClr val="accent6">
                  <a:lumMod val="75000"/>
                </a:schemeClr>
              </a:buClr>
              <a:buFont typeface="+mj-lt"/>
              <a:buAutoNum type="arabicPeriod"/>
            </a:pPr>
            <a:r>
              <a:rPr lang="en-US" sz="2000" b="1" i="1" dirty="0" smtClean="0"/>
              <a:t>Digital Dashboard</a:t>
            </a:r>
          </a:p>
          <a:p>
            <a:pPr marL="603504" lvl="1" indent="-347472">
              <a:lnSpc>
                <a:spcPct val="100000"/>
              </a:lnSpc>
              <a:spcBef>
                <a:spcPts val="600"/>
              </a:spcBef>
              <a:buClr>
                <a:schemeClr val="accent6">
                  <a:lumMod val="75000"/>
                </a:schemeClr>
              </a:buClr>
              <a:buFont typeface="Courier New" panose="02070309020205020404" pitchFamily="49" charset="0"/>
              <a:buChar char="o"/>
            </a:pPr>
            <a:r>
              <a:rPr lang="en-US" sz="2000" dirty="0" smtClean="0"/>
              <a:t>Presents the manager with </a:t>
            </a:r>
            <a:r>
              <a:rPr lang="en-US" sz="2000" b="1" i="1" dirty="0" smtClean="0"/>
              <a:t>desktop graphs and charts</a:t>
            </a:r>
            <a:r>
              <a:rPr lang="en-US" sz="2000" dirty="0" smtClean="0"/>
              <a:t>, and so a computerized picture of where the company stands on all those metrics from the HR Scorecard process. </a:t>
            </a:r>
            <a:endParaRPr lang="en-US" sz="20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1E503AD-2839-4D1B-8B5D-FB70F7BE959E}" type="datetime1">
              <a:rPr lang="en-US" smtClean="0"/>
              <a:t>3/28/2016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Prepared &amp; Presented by Md. Mahbubul Alam, PhD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338DFCE-4EC9-4856-AF47-77806423B759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1284123"/>
      </p:ext>
    </p:extLst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4825A55-D4DB-4BC1-A295-9F30E0484468}" type="datetime1">
              <a:rPr lang="en-US" smtClean="0"/>
              <a:t>3/28/2016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Prepared &amp; Presented by Md. Mahbubul Alam, PhD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1–</a:t>
            </a:r>
            <a:fld id="{0E060AE0-8CC8-4220-86A8-E694D2306809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89806" y="207281"/>
            <a:ext cx="7497998" cy="6443438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8722861" y="5916262"/>
            <a:ext cx="173734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latin typeface="Candara" panose="020E0502030303020204" pitchFamily="34" charset="0"/>
              </a:rPr>
              <a:t>Strategic Map</a:t>
            </a:r>
            <a:endParaRPr lang="en-US" sz="1050" b="1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1925430"/>
      </p:ext>
    </p:extLst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HR Scorecard </a:t>
            </a:r>
            <a:endParaRPr lang="en-US" sz="3600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4825A55-D4DB-4BC1-A295-9F30E0484468}" type="datetime1">
              <a:rPr lang="en-US" smtClean="0"/>
              <a:t>3/28/2016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Prepared &amp; Presented by Md. Mahbubul Alam, PhD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1–</a:t>
            </a:r>
            <a:fld id="{0E060AE0-8CC8-4220-86A8-E694D2306809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  <p:grpSp>
        <p:nvGrpSpPr>
          <p:cNvPr id="7" name="Group 6"/>
          <p:cNvGrpSpPr/>
          <p:nvPr/>
        </p:nvGrpSpPr>
        <p:grpSpPr>
          <a:xfrm>
            <a:off x="2347231" y="2071978"/>
            <a:ext cx="8320719" cy="4284372"/>
            <a:chOff x="549275" y="1706563"/>
            <a:chExt cx="7954963" cy="3825875"/>
          </a:xfrm>
        </p:grpSpPr>
        <p:grpSp>
          <p:nvGrpSpPr>
            <p:cNvPr id="8" name="Group 3"/>
            <p:cNvGrpSpPr>
              <a:grpSpLocks/>
            </p:cNvGrpSpPr>
            <p:nvPr/>
          </p:nvGrpSpPr>
          <p:grpSpPr bwMode="auto">
            <a:xfrm>
              <a:off x="909638" y="1838325"/>
              <a:ext cx="782637" cy="1044575"/>
              <a:chOff x="576" y="1008"/>
              <a:chExt cx="403" cy="658"/>
            </a:xfrm>
          </p:grpSpPr>
          <p:sp>
            <p:nvSpPr>
              <p:cNvPr id="47" name="Freeform 4"/>
              <p:cNvSpPr>
                <a:spLocks/>
              </p:cNvSpPr>
              <p:nvPr/>
            </p:nvSpPr>
            <p:spPr bwMode="blackWhite">
              <a:xfrm>
                <a:off x="576" y="1008"/>
                <a:ext cx="403" cy="573"/>
              </a:xfrm>
              <a:custGeom>
                <a:avLst/>
                <a:gdLst>
                  <a:gd name="T0" fmla="*/ 0 w 480"/>
                  <a:gd name="T1" fmla="*/ 0 h 528"/>
                  <a:gd name="T2" fmla="*/ 0 w 480"/>
                  <a:gd name="T3" fmla="*/ 528 h 528"/>
                  <a:gd name="T4" fmla="*/ 480 w 480"/>
                  <a:gd name="T5" fmla="*/ 528 h 5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80" h="528">
                    <a:moveTo>
                      <a:pt x="0" y="0"/>
                    </a:moveTo>
                    <a:lnTo>
                      <a:pt x="0" y="528"/>
                    </a:lnTo>
                    <a:lnTo>
                      <a:pt x="480" y="528"/>
                    </a:lnTo>
                  </a:path>
                </a:pathLst>
              </a:custGeom>
              <a:noFill/>
              <a:ln w="57150" cap="flat" cmpd="sng">
                <a:solidFill>
                  <a:schemeClr val="accent6">
                    <a:lumMod val="75000"/>
                  </a:schemeClr>
                </a:solidFill>
                <a:prstDash val="solid"/>
                <a:round/>
                <a:headEnd type="none" w="med" len="med"/>
                <a:tailEnd type="stealth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107763" dir="2700000" algn="ctr" rotWithShape="0">
                        <a:srgbClr val="790015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atin typeface="Candara" panose="020E0502030303020204" pitchFamily="34" charset="0"/>
                </a:endParaRPr>
              </a:p>
            </p:txBody>
          </p:sp>
          <p:sp>
            <p:nvSpPr>
              <p:cNvPr id="48" name="Oval 5"/>
              <p:cNvSpPr>
                <a:spLocks noChangeArrowheads="1"/>
              </p:cNvSpPr>
              <p:nvPr/>
            </p:nvSpPr>
            <p:spPr bwMode="auto">
              <a:xfrm>
                <a:off x="634" y="1494"/>
                <a:ext cx="172" cy="172"/>
              </a:xfrm>
              <a:prstGeom prst="ellipse">
                <a:avLst/>
              </a:prstGeom>
              <a:solidFill>
                <a:schemeClr val="bg1"/>
              </a:solidFill>
              <a:ln w="3175">
                <a:solidFill>
                  <a:schemeClr val="accent6">
                    <a:lumMod val="75000"/>
                  </a:schemeClr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en-US" sz="1600" b="1">
                    <a:latin typeface="Candara" panose="020E0502030303020204" pitchFamily="34" charset="0"/>
                  </a:rPr>
                  <a:t>1</a:t>
                </a:r>
              </a:p>
            </p:txBody>
          </p:sp>
        </p:grpSp>
        <p:grpSp>
          <p:nvGrpSpPr>
            <p:cNvPr id="9" name="Group 6"/>
            <p:cNvGrpSpPr>
              <a:grpSpLocks/>
            </p:cNvGrpSpPr>
            <p:nvPr/>
          </p:nvGrpSpPr>
          <p:grpSpPr bwMode="auto">
            <a:xfrm>
              <a:off x="909638" y="2530475"/>
              <a:ext cx="782637" cy="1044575"/>
              <a:chOff x="581" y="1757"/>
              <a:chExt cx="403" cy="658"/>
            </a:xfrm>
          </p:grpSpPr>
          <p:sp>
            <p:nvSpPr>
              <p:cNvPr id="45" name="Freeform 7"/>
              <p:cNvSpPr>
                <a:spLocks/>
              </p:cNvSpPr>
              <p:nvPr/>
            </p:nvSpPr>
            <p:spPr bwMode="blackWhite">
              <a:xfrm>
                <a:off x="581" y="1757"/>
                <a:ext cx="403" cy="573"/>
              </a:xfrm>
              <a:custGeom>
                <a:avLst/>
                <a:gdLst>
                  <a:gd name="T0" fmla="*/ 0 w 480"/>
                  <a:gd name="T1" fmla="*/ 0 h 528"/>
                  <a:gd name="T2" fmla="*/ 0 w 480"/>
                  <a:gd name="T3" fmla="*/ 528 h 528"/>
                  <a:gd name="T4" fmla="*/ 480 w 480"/>
                  <a:gd name="T5" fmla="*/ 528 h 5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80" h="528">
                    <a:moveTo>
                      <a:pt x="0" y="0"/>
                    </a:moveTo>
                    <a:lnTo>
                      <a:pt x="0" y="528"/>
                    </a:lnTo>
                    <a:lnTo>
                      <a:pt x="480" y="528"/>
                    </a:lnTo>
                  </a:path>
                </a:pathLst>
              </a:custGeom>
              <a:noFill/>
              <a:ln w="57150" cap="flat" cmpd="sng">
                <a:solidFill>
                  <a:schemeClr val="accent6">
                    <a:lumMod val="75000"/>
                  </a:schemeClr>
                </a:solidFill>
                <a:prstDash val="solid"/>
                <a:round/>
                <a:headEnd type="none" w="med" len="med"/>
                <a:tailEnd type="stealth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107763" dir="2700000" algn="ctr" rotWithShape="0">
                        <a:srgbClr val="790015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atin typeface="Candara" panose="020E0502030303020204" pitchFamily="34" charset="0"/>
                </a:endParaRPr>
              </a:p>
            </p:txBody>
          </p:sp>
          <p:sp>
            <p:nvSpPr>
              <p:cNvPr id="46" name="Oval 8"/>
              <p:cNvSpPr>
                <a:spLocks noChangeArrowheads="1"/>
              </p:cNvSpPr>
              <p:nvPr/>
            </p:nvSpPr>
            <p:spPr bwMode="auto">
              <a:xfrm>
                <a:off x="639" y="2243"/>
                <a:ext cx="172" cy="172"/>
              </a:xfrm>
              <a:prstGeom prst="ellipse">
                <a:avLst/>
              </a:prstGeom>
              <a:solidFill>
                <a:schemeClr val="bg1"/>
              </a:solidFill>
              <a:ln w="3175">
                <a:solidFill>
                  <a:schemeClr val="accent6">
                    <a:lumMod val="75000"/>
                  </a:schemeClr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en-US" sz="1600" b="1">
                    <a:latin typeface="Candara" panose="020E0502030303020204" pitchFamily="34" charset="0"/>
                  </a:rPr>
                  <a:t>2</a:t>
                </a:r>
              </a:p>
            </p:txBody>
          </p:sp>
        </p:grpSp>
        <p:grpSp>
          <p:nvGrpSpPr>
            <p:cNvPr id="10" name="Group 9"/>
            <p:cNvGrpSpPr>
              <a:grpSpLocks/>
            </p:cNvGrpSpPr>
            <p:nvPr/>
          </p:nvGrpSpPr>
          <p:grpSpPr bwMode="auto">
            <a:xfrm>
              <a:off x="909638" y="2479675"/>
              <a:ext cx="782637" cy="1725613"/>
              <a:chOff x="581" y="2045"/>
              <a:chExt cx="403" cy="1037"/>
            </a:xfrm>
          </p:grpSpPr>
          <p:sp>
            <p:nvSpPr>
              <p:cNvPr id="43" name="Freeform 10"/>
              <p:cNvSpPr>
                <a:spLocks/>
              </p:cNvSpPr>
              <p:nvPr/>
            </p:nvSpPr>
            <p:spPr bwMode="blackWhite">
              <a:xfrm>
                <a:off x="581" y="2045"/>
                <a:ext cx="403" cy="952"/>
              </a:xfrm>
              <a:custGeom>
                <a:avLst/>
                <a:gdLst>
                  <a:gd name="T0" fmla="*/ 0 w 480"/>
                  <a:gd name="T1" fmla="*/ 0 h 528"/>
                  <a:gd name="T2" fmla="*/ 0 w 480"/>
                  <a:gd name="T3" fmla="*/ 528 h 528"/>
                  <a:gd name="T4" fmla="*/ 480 w 480"/>
                  <a:gd name="T5" fmla="*/ 528 h 5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80" h="528">
                    <a:moveTo>
                      <a:pt x="0" y="0"/>
                    </a:moveTo>
                    <a:lnTo>
                      <a:pt x="0" y="528"/>
                    </a:lnTo>
                    <a:lnTo>
                      <a:pt x="480" y="528"/>
                    </a:lnTo>
                  </a:path>
                </a:pathLst>
              </a:custGeom>
              <a:noFill/>
              <a:ln w="57150" cap="flat" cmpd="sng">
                <a:solidFill>
                  <a:schemeClr val="accent6">
                    <a:lumMod val="75000"/>
                  </a:schemeClr>
                </a:solidFill>
                <a:prstDash val="solid"/>
                <a:round/>
                <a:headEnd type="none" w="med" len="med"/>
                <a:tailEnd type="stealth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107763" dir="2700000" algn="ctr" rotWithShape="0">
                        <a:srgbClr val="790015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atin typeface="Candara" panose="020E0502030303020204" pitchFamily="34" charset="0"/>
                </a:endParaRPr>
              </a:p>
            </p:txBody>
          </p:sp>
          <p:sp>
            <p:nvSpPr>
              <p:cNvPr id="44" name="Oval 11"/>
              <p:cNvSpPr>
                <a:spLocks noChangeArrowheads="1"/>
              </p:cNvSpPr>
              <p:nvPr/>
            </p:nvSpPr>
            <p:spPr bwMode="auto">
              <a:xfrm>
                <a:off x="639" y="2910"/>
                <a:ext cx="172" cy="172"/>
              </a:xfrm>
              <a:prstGeom prst="ellipse">
                <a:avLst/>
              </a:prstGeom>
              <a:solidFill>
                <a:schemeClr val="bg1"/>
              </a:solidFill>
              <a:ln w="3175">
                <a:solidFill>
                  <a:schemeClr val="accent6">
                    <a:lumMod val="75000"/>
                  </a:schemeClr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en-US" sz="1600" b="1">
                    <a:latin typeface="Candara" panose="020E0502030303020204" pitchFamily="34" charset="0"/>
                  </a:rPr>
                  <a:t>3</a:t>
                </a:r>
              </a:p>
            </p:txBody>
          </p:sp>
        </p:grpSp>
        <p:grpSp>
          <p:nvGrpSpPr>
            <p:cNvPr id="11" name="Group 12"/>
            <p:cNvGrpSpPr>
              <a:grpSpLocks/>
            </p:cNvGrpSpPr>
            <p:nvPr/>
          </p:nvGrpSpPr>
          <p:grpSpPr bwMode="auto">
            <a:xfrm>
              <a:off x="904875" y="3122613"/>
              <a:ext cx="782638" cy="1725612"/>
              <a:chOff x="581" y="2045"/>
              <a:chExt cx="403" cy="1037"/>
            </a:xfrm>
          </p:grpSpPr>
          <p:sp>
            <p:nvSpPr>
              <p:cNvPr id="41" name="Freeform 13"/>
              <p:cNvSpPr>
                <a:spLocks/>
              </p:cNvSpPr>
              <p:nvPr/>
            </p:nvSpPr>
            <p:spPr bwMode="blackWhite">
              <a:xfrm>
                <a:off x="581" y="2045"/>
                <a:ext cx="403" cy="952"/>
              </a:xfrm>
              <a:custGeom>
                <a:avLst/>
                <a:gdLst>
                  <a:gd name="T0" fmla="*/ 0 w 480"/>
                  <a:gd name="T1" fmla="*/ 0 h 528"/>
                  <a:gd name="T2" fmla="*/ 0 w 480"/>
                  <a:gd name="T3" fmla="*/ 528 h 528"/>
                  <a:gd name="T4" fmla="*/ 480 w 480"/>
                  <a:gd name="T5" fmla="*/ 528 h 5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80" h="528">
                    <a:moveTo>
                      <a:pt x="0" y="0"/>
                    </a:moveTo>
                    <a:lnTo>
                      <a:pt x="0" y="528"/>
                    </a:lnTo>
                    <a:lnTo>
                      <a:pt x="480" y="528"/>
                    </a:lnTo>
                  </a:path>
                </a:pathLst>
              </a:custGeom>
              <a:noFill/>
              <a:ln w="57150" cap="flat" cmpd="sng">
                <a:solidFill>
                  <a:schemeClr val="accent6">
                    <a:lumMod val="75000"/>
                  </a:schemeClr>
                </a:solidFill>
                <a:prstDash val="solid"/>
                <a:round/>
                <a:headEnd type="none" w="med" len="med"/>
                <a:tailEnd type="stealth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107763" dir="2700000" algn="ctr" rotWithShape="0">
                        <a:srgbClr val="790015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atin typeface="Candara" panose="020E0502030303020204" pitchFamily="34" charset="0"/>
                </a:endParaRPr>
              </a:p>
            </p:txBody>
          </p:sp>
          <p:sp>
            <p:nvSpPr>
              <p:cNvPr id="42" name="Oval 14"/>
              <p:cNvSpPr>
                <a:spLocks noChangeArrowheads="1"/>
              </p:cNvSpPr>
              <p:nvPr/>
            </p:nvSpPr>
            <p:spPr bwMode="auto">
              <a:xfrm>
                <a:off x="639" y="2910"/>
                <a:ext cx="172" cy="172"/>
              </a:xfrm>
              <a:prstGeom prst="ellipse">
                <a:avLst/>
              </a:prstGeom>
              <a:solidFill>
                <a:schemeClr val="bg1"/>
              </a:solidFill>
              <a:ln w="3175">
                <a:solidFill>
                  <a:schemeClr val="accent6">
                    <a:lumMod val="75000"/>
                  </a:schemeClr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en-US" sz="1600" b="1">
                    <a:latin typeface="Candara" panose="020E0502030303020204" pitchFamily="34" charset="0"/>
                  </a:rPr>
                  <a:t>4</a:t>
                </a:r>
              </a:p>
            </p:txBody>
          </p:sp>
        </p:grpSp>
        <p:grpSp>
          <p:nvGrpSpPr>
            <p:cNvPr id="12" name="Group 15"/>
            <p:cNvGrpSpPr>
              <a:grpSpLocks/>
            </p:cNvGrpSpPr>
            <p:nvPr/>
          </p:nvGrpSpPr>
          <p:grpSpPr bwMode="auto">
            <a:xfrm>
              <a:off x="901700" y="3730625"/>
              <a:ext cx="782638" cy="1725613"/>
              <a:chOff x="581" y="2045"/>
              <a:chExt cx="403" cy="1037"/>
            </a:xfrm>
          </p:grpSpPr>
          <p:sp>
            <p:nvSpPr>
              <p:cNvPr id="39" name="Freeform 16"/>
              <p:cNvSpPr>
                <a:spLocks/>
              </p:cNvSpPr>
              <p:nvPr/>
            </p:nvSpPr>
            <p:spPr bwMode="blackWhite">
              <a:xfrm>
                <a:off x="581" y="2045"/>
                <a:ext cx="403" cy="952"/>
              </a:xfrm>
              <a:custGeom>
                <a:avLst/>
                <a:gdLst>
                  <a:gd name="T0" fmla="*/ 0 w 480"/>
                  <a:gd name="T1" fmla="*/ 0 h 528"/>
                  <a:gd name="T2" fmla="*/ 0 w 480"/>
                  <a:gd name="T3" fmla="*/ 528 h 528"/>
                  <a:gd name="T4" fmla="*/ 480 w 480"/>
                  <a:gd name="T5" fmla="*/ 528 h 5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80" h="528">
                    <a:moveTo>
                      <a:pt x="0" y="0"/>
                    </a:moveTo>
                    <a:lnTo>
                      <a:pt x="0" y="528"/>
                    </a:lnTo>
                    <a:lnTo>
                      <a:pt x="480" y="528"/>
                    </a:lnTo>
                  </a:path>
                </a:pathLst>
              </a:custGeom>
              <a:noFill/>
              <a:ln w="57150" cap="flat" cmpd="sng">
                <a:solidFill>
                  <a:schemeClr val="accent6">
                    <a:lumMod val="75000"/>
                  </a:schemeClr>
                </a:solidFill>
                <a:prstDash val="solid"/>
                <a:round/>
                <a:headEnd type="none" w="med" len="med"/>
                <a:tailEnd type="stealth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107763" dir="2700000" algn="ctr" rotWithShape="0">
                        <a:srgbClr val="790015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atin typeface="Candara" panose="020E0502030303020204" pitchFamily="34" charset="0"/>
                </a:endParaRPr>
              </a:p>
            </p:txBody>
          </p:sp>
          <p:sp>
            <p:nvSpPr>
              <p:cNvPr id="40" name="Oval 17"/>
              <p:cNvSpPr>
                <a:spLocks noChangeArrowheads="1"/>
              </p:cNvSpPr>
              <p:nvPr/>
            </p:nvSpPr>
            <p:spPr bwMode="auto">
              <a:xfrm>
                <a:off x="639" y="2910"/>
                <a:ext cx="172" cy="172"/>
              </a:xfrm>
              <a:prstGeom prst="ellipse">
                <a:avLst/>
              </a:prstGeom>
              <a:solidFill>
                <a:schemeClr val="bg1"/>
              </a:solidFill>
              <a:ln w="3175">
                <a:solidFill>
                  <a:schemeClr val="accent6">
                    <a:lumMod val="75000"/>
                  </a:schemeClr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en-US" sz="1600" b="1">
                    <a:latin typeface="Candara" panose="020E0502030303020204" pitchFamily="34" charset="0"/>
                  </a:rPr>
                  <a:t>5</a:t>
                </a:r>
              </a:p>
            </p:txBody>
          </p:sp>
        </p:grpSp>
        <p:sp>
          <p:nvSpPr>
            <p:cNvPr id="13" name="Rectangle 19"/>
            <p:cNvSpPr>
              <a:spLocks noChangeArrowheads="1"/>
            </p:cNvSpPr>
            <p:nvPr/>
          </p:nvSpPr>
          <p:spPr bwMode="blackWhite">
            <a:xfrm>
              <a:off x="1608138" y="3209925"/>
              <a:ext cx="3008312" cy="428625"/>
            </a:xfrm>
            <a:prstGeom prst="rect">
              <a:avLst/>
            </a:prstGeom>
            <a:noFill/>
            <a:ln w="3175" algn="ctr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CEC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07763" dir="2700000" algn="ctr" rotWithShape="0">
                      <a:srgbClr val="C0C0C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pPr>
                <a:spcBef>
                  <a:spcPct val="50000"/>
                </a:spcBef>
              </a:pPr>
              <a:r>
                <a:rPr lang="en-US" sz="1600" dirty="0">
                  <a:latin typeface="Candara" panose="020E0502030303020204" pitchFamily="34" charset="0"/>
                </a:rPr>
                <a:t>Outline value chain activities</a:t>
              </a:r>
            </a:p>
          </p:txBody>
        </p:sp>
        <p:sp>
          <p:nvSpPr>
            <p:cNvPr id="14" name="Rectangle 20"/>
            <p:cNvSpPr>
              <a:spLocks noChangeArrowheads="1"/>
            </p:cNvSpPr>
            <p:nvPr/>
          </p:nvSpPr>
          <p:spPr bwMode="blackWhite">
            <a:xfrm>
              <a:off x="1608138" y="2562225"/>
              <a:ext cx="3008312" cy="385763"/>
            </a:xfrm>
            <a:prstGeom prst="rect">
              <a:avLst/>
            </a:prstGeom>
            <a:noFill/>
            <a:ln w="3175" algn="ctr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CEC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07763" dir="2700000" algn="ctr" rotWithShape="0">
                      <a:srgbClr val="C0C0C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pPr>
                <a:spcBef>
                  <a:spcPct val="50000"/>
                </a:spcBef>
              </a:pPr>
              <a:r>
                <a:rPr lang="en-US" sz="1600" dirty="0">
                  <a:latin typeface="Candara" panose="020E0502030303020204" pitchFamily="34" charset="0"/>
                </a:rPr>
                <a:t>Define the business strategy</a:t>
              </a:r>
            </a:p>
          </p:txBody>
        </p:sp>
        <p:sp>
          <p:nvSpPr>
            <p:cNvPr id="15" name="Rectangle 21"/>
            <p:cNvSpPr>
              <a:spLocks noChangeArrowheads="1"/>
            </p:cNvSpPr>
            <p:nvPr/>
          </p:nvSpPr>
          <p:spPr bwMode="blackWhite">
            <a:xfrm>
              <a:off x="1608138" y="3851275"/>
              <a:ext cx="3008312" cy="427038"/>
            </a:xfrm>
            <a:prstGeom prst="rect">
              <a:avLst/>
            </a:prstGeom>
            <a:noFill/>
            <a:ln w="3175" algn="ctr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CEC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07763" dir="2700000" algn="ctr" rotWithShape="0">
                      <a:srgbClr val="C0C0C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pPr>
                <a:spcBef>
                  <a:spcPct val="50000"/>
                </a:spcBef>
              </a:pPr>
              <a:r>
                <a:rPr lang="en-US" sz="1600">
                  <a:latin typeface="Candara" panose="020E0502030303020204" pitchFamily="34" charset="0"/>
                </a:rPr>
                <a:t>Outline a strategy map</a:t>
              </a:r>
            </a:p>
          </p:txBody>
        </p:sp>
        <p:sp>
          <p:nvSpPr>
            <p:cNvPr id="16" name="Rectangle 22"/>
            <p:cNvSpPr>
              <a:spLocks noChangeArrowheads="1"/>
            </p:cNvSpPr>
            <p:nvPr/>
          </p:nvSpPr>
          <p:spPr bwMode="blackWhite">
            <a:xfrm>
              <a:off x="1603375" y="4491038"/>
              <a:ext cx="3008313" cy="427037"/>
            </a:xfrm>
            <a:prstGeom prst="rect">
              <a:avLst/>
            </a:prstGeom>
            <a:noFill/>
            <a:ln w="3175" algn="ctr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CEC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07763" dir="2700000" algn="ctr" rotWithShape="0">
                      <a:srgbClr val="C0C0C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pPr>
                <a:spcBef>
                  <a:spcPct val="50000"/>
                </a:spcBef>
              </a:pPr>
              <a:r>
                <a:rPr lang="en-US" sz="1600">
                  <a:latin typeface="Candara" panose="020E0502030303020204" pitchFamily="34" charset="0"/>
                </a:rPr>
                <a:t>Identify strategically required outcomes</a:t>
              </a:r>
            </a:p>
          </p:txBody>
        </p:sp>
        <p:sp>
          <p:nvSpPr>
            <p:cNvPr id="17" name="Rectangle 23"/>
            <p:cNvSpPr>
              <a:spLocks noChangeArrowheads="1"/>
            </p:cNvSpPr>
            <p:nvPr/>
          </p:nvSpPr>
          <p:spPr bwMode="blackWhite">
            <a:xfrm>
              <a:off x="1600200" y="5105400"/>
              <a:ext cx="3008313" cy="427038"/>
            </a:xfrm>
            <a:prstGeom prst="rect">
              <a:avLst/>
            </a:prstGeom>
            <a:noFill/>
            <a:ln w="3175" algn="ctr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CEC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07763" dir="2700000" algn="ctr" rotWithShape="0">
                      <a:srgbClr val="C0C0C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pPr>
                <a:spcBef>
                  <a:spcPct val="50000"/>
                </a:spcBef>
              </a:pPr>
              <a:r>
                <a:rPr lang="en-US" sz="1600" dirty="0">
                  <a:latin typeface="Candara" panose="020E0502030303020204" pitchFamily="34" charset="0"/>
                </a:rPr>
                <a:t>Identify required workforce competencies and behaviors</a:t>
              </a:r>
            </a:p>
          </p:txBody>
        </p:sp>
        <p:grpSp>
          <p:nvGrpSpPr>
            <p:cNvPr id="18" name="Group 24"/>
            <p:cNvGrpSpPr>
              <a:grpSpLocks/>
            </p:cNvGrpSpPr>
            <p:nvPr/>
          </p:nvGrpSpPr>
          <p:grpSpPr bwMode="auto">
            <a:xfrm>
              <a:off x="4864100" y="1838325"/>
              <a:ext cx="690563" cy="1044575"/>
              <a:chOff x="576" y="1008"/>
              <a:chExt cx="403" cy="658"/>
            </a:xfrm>
          </p:grpSpPr>
          <p:sp>
            <p:nvSpPr>
              <p:cNvPr id="37" name="Freeform 25"/>
              <p:cNvSpPr>
                <a:spLocks/>
              </p:cNvSpPr>
              <p:nvPr/>
            </p:nvSpPr>
            <p:spPr bwMode="blackWhite">
              <a:xfrm>
                <a:off x="576" y="1008"/>
                <a:ext cx="403" cy="573"/>
              </a:xfrm>
              <a:custGeom>
                <a:avLst/>
                <a:gdLst>
                  <a:gd name="T0" fmla="*/ 0 w 480"/>
                  <a:gd name="T1" fmla="*/ 0 h 528"/>
                  <a:gd name="T2" fmla="*/ 0 w 480"/>
                  <a:gd name="T3" fmla="*/ 528 h 528"/>
                  <a:gd name="T4" fmla="*/ 480 w 480"/>
                  <a:gd name="T5" fmla="*/ 528 h 5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80" h="528">
                    <a:moveTo>
                      <a:pt x="0" y="0"/>
                    </a:moveTo>
                    <a:lnTo>
                      <a:pt x="0" y="528"/>
                    </a:lnTo>
                    <a:lnTo>
                      <a:pt x="480" y="528"/>
                    </a:lnTo>
                  </a:path>
                </a:pathLst>
              </a:custGeom>
              <a:noFill/>
              <a:ln w="57150" cap="flat" cmpd="sng">
                <a:solidFill>
                  <a:schemeClr val="accent6">
                    <a:lumMod val="75000"/>
                  </a:schemeClr>
                </a:solidFill>
                <a:prstDash val="solid"/>
                <a:round/>
                <a:headEnd type="none" w="med" len="med"/>
                <a:tailEnd type="stealth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107763" dir="2700000" algn="ctr" rotWithShape="0">
                        <a:srgbClr val="790015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atin typeface="Candara" panose="020E0502030303020204" pitchFamily="34" charset="0"/>
                </a:endParaRPr>
              </a:p>
            </p:txBody>
          </p:sp>
          <p:sp>
            <p:nvSpPr>
              <p:cNvPr id="38" name="Oval 26"/>
              <p:cNvSpPr>
                <a:spLocks noChangeArrowheads="1"/>
              </p:cNvSpPr>
              <p:nvPr/>
            </p:nvSpPr>
            <p:spPr bwMode="auto">
              <a:xfrm>
                <a:off x="634" y="1494"/>
                <a:ext cx="172" cy="172"/>
              </a:xfrm>
              <a:prstGeom prst="ellipse">
                <a:avLst/>
              </a:prstGeom>
              <a:solidFill>
                <a:schemeClr val="bg1"/>
              </a:solidFill>
              <a:ln w="3175">
                <a:solidFill>
                  <a:schemeClr val="accent6">
                    <a:lumMod val="75000"/>
                  </a:schemeClr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en-US" sz="1600" b="1">
                    <a:latin typeface="Candara" panose="020E0502030303020204" pitchFamily="34" charset="0"/>
                  </a:rPr>
                  <a:t>6</a:t>
                </a:r>
              </a:p>
            </p:txBody>
          </p:sp>
        </p:grpSp>
        <p:grpSp>
          <p:nvGrpSpPr>
            <p:cNvPr id="19" name="Group 27"/>
            <p:cNvGrpSpPr>
              <a:grpSpLocks/>
            </p:cNvGrpSpPr>
            <p:nvPr/>
          </p:nvGrpSpPr>
          <p:grpSpPr bwMode="auto">
            <a:xfrm>
              <a:off x="4864100" y="2530475"/>
              <a:ext cx="690563" cy="1044575"/>
              <a:chOff x="581" y="1757"/>
              <a:chExt cx="403" cy="658"/>
            </a:xfrm>
          </p:grpSpPr>
          <p:sp>
            <p:nvSpPr>
              <p:cNvPr id="35" name="Freeform 28"/>
              <p:cNvSpPr>
                <a:spLocks/>
              </p:cNvSpPr>
              <p:nvPr/>
            </p:nvSpPr>
            <p:spPr bwMode="blackWhite">
              <a:xfrm>
                <a:off x="581" y="1757"/>
                <a:ext cx="403" cy="573"/>
              </a:xfrm>
              <a:custGeom>
                <a:avLst/>
                <a:gdLst>
                  <a:gd name="T0" fmla="*/ 0 w 480"/>
                  <a:gd name="T1" fmla="*/ 0 h 528"/>
                  <a:gd name="T2" fmla="*/ 0 w 480"/>
                  <a:gd name="T3" fmla="*/ 528 h 528"/>
                  <a:gd name="T4" fmla="*/ 480 w 480"/>
                  <a:gd name="T5" fmla="*/ 528 h 5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80" h="528">
                    <a:moveTo>
                      <a:pt x="0" y="0"/>
                    </a:moveTo>
                    <a:lnTo>
                      <a:pt x="0" y="528"/>
                    </a:lnTo>
                    <a:lnTo>
                      <a:pt x="480" y="528"/>
                    </a:lnTo>
                  </a:path>
                </a:pathLst>
              </a:custGeom>
              <a:noFill/>
              <a:ln w="57150" cap="flat" cmpd="sng">
                <a:solidFill>
                  <a:schemeClr val="accent6">
                    <a:lumMod val="75000"/>
                  </a:schemeClr>
                </a:solidFill>
                <a:prstDash val="solid"/>
                <a:round/>
                <a:headEnd type="none" w="med" len="med"/>
                <a:tailEnd type="stealth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107763" dir="2700000" algn="ctr" rotWithShape="0">
                        <a:srgbClr val="790015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atin typeface="Candara" panose="020E0502030303020204" pitchFamily="34" charset="0"/>
                </a:endParaRPr>
              </a:p>
            </p:txBody>
          </p:sp>
          <p:sp>
            <p:nvSpPr>
              <p:cNvPr id="36" name="Oval 29"/>
              <p:cNvSpPr>
                <a:spLocks noChangeArrowheads="1"/>
              </p:cNvSpPr>
              <p:nvPr/>
            </p:nvSpPr>
            <p:spPr bwMode="auto">
              <a:xfrm>
                <a:off x="639" y="2243"/>
                <a:ext cx="172" cy="172"/>
              </a:xfrm>
              <a:prstGeom prst="ellipse">
                <a:avLst/>
              </a:prstGeom>
              <a:solidFill>
                <a:schemeClr val="bg1"/>
              </a:solidFill>
              <a:ln w="3175">
                <a:solidFill>
                  <a:schemeClr val="accent6">
                    <a:lumMod val="75000"/>
                  </a:schemeClr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en-US" sz="1600" b="1">
                    <a:latin typeface="Candara" panose="020E0502030303020204" pitchFamily="34" charset="0"/>
                  </a:rPr>
                  <a:t>7</a:t>
                </a:r>
              </a:p>
            </p:txBody>
          </p:sp>
        </p:grpSp>
        <p:grpSp>
          <p:nvGrpSpPr>
            <p:cNvPr id="20" name="Group 30"/>
            <p:cNvGrpSpPr>
              <a:grpSpLocks/>
            </p:cNvGrpSpPr>
            <p:nvPr/>
          </p:nvGrpSpPr>
          <p:grpSpPr bwMode="auto">
            <a:xfrm>
              <a:off x="4864100" y="2479675"/>
              <a:ext cx="690563" cy="1725613"/>
              <a:chOff x="581" y="2045"/>
              <a:chExt cx="403" cy="1037"/>
            </a:xfrm>
          </p:grpSpPr>
          <p:sp>
            <p:nvSpPr>
              <p:cNvPr id="33" name="Freeform 31"/>
              <p:cNvSpPr>
                <a:spLocks/>
              </p:cNvSpPr>
              <p:nvPr/>
            </p:nvSpPr>
            <p:spPr bwMode="blackWhite">
              <a:xfrm>
                <a:off x="581" y="2045"/>
                <a:ext cx="403" cy="952"/>
              </a:xfrm>
              <a:custGeom>
                <a:avLst/>
                <a:gdLst>
                  <a:gd name="T0" fmla="*/ 0 w 480"/>
                  <a:gd name="T1" fmla="*/ 0 h 528"/>
                  <a:gd name="T2" fmla="*/ 0 w 480"/>
                  <a:gd name="T3" fmla="*/ 528 h 528"/>
                  <a:gd name="T4" fmla="*/ 480 w 480"/>
                  <a:gd name="T5" fmla="*/ 528 h 5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80" h="528">
                    <a:moveTo>
                      <a:pt x="0" y="0"/>
                    </a:moveTo>
                    <a:lnTo>
                      <a:pt x="0" y="528"/>
                    </a:lnTo>
                    <a:lnTo>
                      <a:pt x="480" y="528"/>
                    </a:lnTo>
                  </a:path>
                </a:pathLst>
              </a:custGeom>
              <a:noFill/>
              <a:ln w="57150" cap="flat" cmpd="sng">
                <a:solidFill>
                  <a:schemeClr val="accent6">
                    <a:lumMod val="75000"/>
                  </a:schemeClr>
                </a:solidFill>
                <a:prstDash val="solid"/>
                <a:round/>
                <a:headEnd type="none" w="med" len="med"/>
                <a:tailEnd type="stealth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107763" dir="2700000" algn="ctr" rotWithShape="0">
                        <a:srgbClr val="790015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atin typeface="Candara" panose="020E0502030303020204" pitchFamily="34" charset="0"/>
                </a:endParaRPr>
              </a:p>
            </p:txBody>
          </p:sp>
          <p:sp>
            <p:nvSpPr>
              <p:cNvPr id="34" name="Oval 32"/>
              <p:cNvSpPr>
                <a:spLocks noChangeArrowheads="1"/>
              </p:cNvSpPr>
              <p:nvPr/>
            </p:nvSpPr>
            <p:spPr bwMode="auto">
              <a:xfrm>
                <a:off x="639" y="2910"/>
                <a:ext cx="172" cy="172"/>
              </a:xfrm>
              <a:prstGeom prst="ellipse">
                <a:avLst/>
              </a:prstGeom>
              <a:solidFill>
                <a:schemeClr val="bg1"/>
              </a:solidFill>
              <a:ln w="3175">
                <a:solidFill>
                  <a:schemeClr val="accent6">
                    <a:lumMod val="75000"/>
                  </a:schemeClr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en-US" sz="1600" b="1">
                    <a:latin typeface="Candara" panose="020E0502030303020204" pitchFamily="34" charset="0"/>
                  </a:rPr>
                  <a:t>8</a:t>
                </a:r>
              </a:p>
            </p:txBody>
          </p:sp>
        </p:grpSp>
        <p:grpSp>
          <p:nvGrpSpPr>
            <p:cNvPr id="21" name="Group 33"/>
            <p:cNvGrpSpPr>
              <a:grpSpLocks/>
            </p:cNvGrpSpPr>
            <p:nvPr/>
          </p:nvGrpSpPr>
          <p:grpSpPr bwMode="auto">
            <a:xfrm>
              <a:off x="4859338" y="3122613"/>
              <a:ext cx="690562" cy="1725612"/>
              <a:chOff x="581" y="2045"/>
              <a:chExt cx="403" cy="1037"/>
            </a:xfrm>
          </p:grpSpPr>
          <p:sp>
            <p:nvSpPr>
              <p:cNvPr id="31" name="Freeform 34"/>
              <p:cNvSpPr>
                <a:spLocks/>
              </p:cNvSpPr>
              <p:nvPr/>
            </p:nvSpPr>
            <p:spPr bwMode="blackWhite">
              <a:xfrm>
                <a:off x="581" y="2045"/>
                <a:ext cx="403" cy="952"/>
              </a:xfrm>
              <a:custGeom>
                <a:avLst/>
                <a:gdLst>
                  <a:gd name="T0" fmla="*/ 0 w 480"/>
                  <a:gd name="T1" fmla="*/ 0 h 528"/>
                  <a:gd name="T2" fmla="*/ 0 w 480"/>
                  <a:gd name="T3" fmla="*/ 528 h 528"/>
                  <a:gd name="T4" fmla="*/ 480 w 480"/>
                  <a:gd name="T5" fmla="*/ 528 h 5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80" h="528">
                    <a:moveTo>
                      <a:pt x="0" y="0"/>
                    </a:moveTo>
                    <a:lnTo>
                      <a:pt x="0" y="528"/>
                    </a:lnTo>
                    <a:lnTo>
                      <a:pt x="480" y="528"/>
                    </a:lnTo>
                  </a:path>
                </a:pathLst>
              </a:custGeom>
              <a:noFill/>
              <a:ln w="57150" cap="flat" cmpd="sng">
                <a:solidFill>
                  <a:schemeClr val="accent6">
                    <a:lumMod val="75000"/>
                  </a:schemeClr>
                </a:solidFill>
                <a:prstDash val="solid"/>
                <a:round/>
                <a:headEnd type="none" w="med" len="med"/>
                <a:tailEnd type="stealth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107763" dir="2700000" algn="ctr" rotWithShape="0">
                        <a:srgbClr val="790015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atin typeface="Candara" panose="020E0502030303020204" pitchFamily="34" charset="0"/>
                </a:endParaRPr>
              </a:p>
            </p:txBody>
          </p:sp>
          <p:sp>
            <p:nvSpPr>
              <p:cNvPr id="32" name="Oval 35"/>
              <p:cNvSpPr>
                <a:spLocks noChangeArrowheads="1"/>
              </p:cNvSpPr>
              <p:nvPr/>
            </p:nvSpPr>
            <p:spPr bwMode="auto">
              <a:xfrm>
                <a:off x="639" y="2910"/>
                <a:ext cx="172" cy="172"/>
              </a:xfrm>
              <a:prstGeom prst="ellipse">
                <a:avLst/>
              </a:prstGeom>
              <a:solidFill>
                <a:schemeClr val="bg1"/>
              </a:solidFill>
              <a:ln w="3175">
                <a:solidFill>
                  <a:schemeClr val="accent6">
                    <a:lumMod val="75000"/>
                  </a:schemeClr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en-US" sz="1600" b="1">
                    <a:latin typeface="Candara" panose="020E0502030303020204" pitchFamily="34" charset="0"/>
                  </a:rPr>
                  <a:t>9</a:t>
                </a:r>
              </a:p>
            </p:txBody>
          </p:sp>
        </p:grpSp>
        <p:grpSp>
          <p:nvGrpSpPr>
            <p:cNvPr id="22" name="Group 36"/>
            <p:cNvGrpSpPr>
              <a:grpSpLocks/>
            </p:cNvGrpSpPr>
            <p:nvPr/>
          </p:nvGrpSpPr>
          <p:grpSpPr bwMode="auto">
            <a:xfrm>
              <a:off x="4856163" y="3730625"/>
              <a:ext cx="690562" cy="1725613"/>
              <a:chOff x="581" y="2045"/>
              <a:chExt cx="403" cy="1037"/>
            </a:xfrm>
          </p:grpSpPr>
          <p:sp>
            <p:nvSpPr>
              <p:cNvPr id="29" name="Freeform 37"/>
              <p:cNvSpPr>
                <a:spLocks/>
              </p:cNvSpPr>
              <p:nvPr/>
            </p:nvSpPr>
            <p:spPr bwMode="blackWhite">
              <a:xfrm>
                <a:off x="581" y="2045"/>
                <a:ext cx="403" cy="952"/>
              </a:xfrm>
              <a:custGeom>
                <a:avLst/>
                <a:gdLst>
                  <a:gd name="T0" fmla="*/ 0 w 480"/>
                  <a:gd name="T1" fmla="*/ 0 h 528"/>
                  <a:gd name="T2" fmla="*/ 0 w 480"/>
                  <a:gd name="T3" fmla="*/ 528 h 528"/>
                  <a:gd name="T4" fmla="*/ 480 w 480"/>
                  <a:gd name="T5" fmla="*/ 528 h 5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80" h="528">
                    <a:moveTo>
                      <a:pt x="0" y="0"/>
                    </a:moveTo>
                    <a:lnTo>
                      <a:pt x="0" y="528"/>
                    </a:lnTo>
                    <a:lnTo>
                      <a:pt x="480" y="528"/>
                    </a:lnTo>
                  </a:path>
                </a:pathLst>
              </a:custGeom>
              <a:noFill/>
              <a:ln w="57150" cap="flat" cmpd="sng">
                <a:solidFill>
                  <a:schemeClr val="accent6">
                    <a:lumMod val="75000"/>
                  </a:schemeClr>
                </a:solidFill>
                <a:prstDash val="solid"/>
                <a:round/>
                <a:headEnd type="none" w="med" len="med"/>
                <a:tailEnd type="stealth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107763" dir="2700000" algn="ctr" rotWithShape="0">
                        <a:srgbClr val="790015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atin typeface="Candara" panose="020E0502030303020204" pitchFamily="34" charset="0"/>
                </a:endParaRPr>
              </a:p>
            </p:txBody>
          </p:sp>
          <p:sp>
            <p:nvSpPr>
              <p:cNvPr id="30" name="Oval 38"/>
              <p:cNvSpPr>
                <a:spLocks noChangeArrowheads="1"/>
              </p:cNvSpPr>
              <p:nvPr/>
            </p:nvSpPr>
            <p:spPr bwMode="auto">
              <a:xfrm>
                <a:off x="639" y="2910"/>
                <a:ext cx="172" cy="172"/>
              </a:xfrm>
              <a:prstGeom prst="ellipse">
                <a:avLst/>
              </a:prstGeom>
              <a:solidFill>
                <a:schemeClr val="bg1"/>
              </a:solidFill>
              <a:ln w="3175">
                <a:solidFill>
                  <a:schemeClr val="accent6">
                    <a:lumMod val="75000"/>
                  </a:schemeClr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en-US" sz="1600" b="1">
                    <a:latin typeface="Candara" panose="020E0502030303020204" pitchFamily="34" charset="0"/>
                  </a:rPr>
                  <a:t>10</a:t>
                </a:r>
              </a:p>
            </p:txBody>
          </p:sp>
        </p:grpSp>
        <p:sp>
          <p:nvSpPr>
            <p:cNvPr id="23" name="Rectangle 40"/>
            <p:cNvSpPr>
              <a:spLocks noChangeArrowheads="1"/>
            </p:cNvSpPr>
            <p:nvPr/>
          </p:nvSpPr>
          <p:spPr bwMode="blackWhite">
            <a:xfrm>
              <a:off x="5495925" y="3209925"/>
              <a:ext cx="3008313" cy="428625"/>
            </a:xfrm>
            <a:prstGeom prst="rect">
              <a:avLst/>
            </a:prstGeom>
            <a:noFill/>
            <a:ln w="3175" algn="ctr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CEC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07763" dir="2700000" algn="ctr" rotWithShape="0">
                      <a:srgbClr val="C0C0C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pPr>
                <a:spcBef>
                  <a:spcPct val="50000"/>
                </a:spcBef>
              </a:pPr>
              <a:r>
                <a:rPr lang="en-US" sz="1600">
                  <a:latin typeface="Candara" panose="020E0502030303020204" pitchFamily="34" charset="0"/>
                </a:rPr>
                <a:t>Create HR Scorecard</a:t>
              </a:r>
            </a:p>
          </p:txBody>
        </p:sp>
        <p:sp>
          <p:nvSpPr>
            <p:cNvPr id="24" name="Rectangle 41"/>
            <p:cNvSpPr>
              <a:spLocks noChangeArrowheads="1"/>
            </p:cNvSpPr>
            <p:nvPr/>
          </p:nvSpPr>
          <p:spPr bwMode="blackWhite">
            <a:xfrm>
              <a:off x="5495925" y="2562225"/>
              <a:ext cx="3008313" cy="385763"/>
            </a:xfrm>
            <a:prstGeom prst="rect">
              <a:avLst/>
            </a:prstGeom>
            <a:noFill/>
            <a:ln w="3175" algn="ctr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CEC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07763" dir="2700000" algn="ctr" rotWithShape="0">
                      <a:srgbClr val="C0C0C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pPr>
                <a:spcBef>
                  <a:spcPct val="50000"/>
                </a:spcBef>
              </a:pPr>
              <a:r>
                <a:rPr lang="en-US" sz="1600" dirty="0">
                  <a:latin typeface="Candara" panose="020E0502030303020204" pitchFamily="34" charset="0"/>
                </a:rPr>
                <a:t>Identify required HR policies and activities</a:t>
              </a:r>
            </a:p>
          </p:txBody>
        </p:sp>
        <p:sp>
          <p:nvSpPr>
            <p:cNvPr id="25" name="Rectangle 42"/>
            <p:cNvSpPr>
              <a:spLocks noChangeArrowheads="1"/>
            </p:cNvSpPr>
            <p:nvPr/>
          </p:nvSpPr>
          <p:spPr bwMode="blackWhite">
            <a:xfrm>
              <a:off x="5495925" y="3851275"/>
              <a:ext cx="3008313" cy="427038"/>
            </a:xfrm>
            <a:prstGeom prst="rect">
              <a:avLst/>
            </a:prstGeom>
            <a:noFill/>
            <a:ln w="3175" algn="ctr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CEC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07763" dir="2700000" algn="ctr" rotWithShape="0">
                      <a:srgbClr val="C0C0C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pPr>
                <a:spcBef>
                  <a:spcPct val="50000"/>
                </a:spcBef>
              </a:pPr>
              <a:r>
                <a:rPr lang="en-US" sz="1600">
                  <a:latin typeface="Candara" panose="020E0502030303020204" pitchFamily="34" charset="0"/>
                </a:rPr>
                <a:t>Choose HR Scorecard measures</a:t>
              </a:r>
            </a:p>
          </p:txBody>
        </p:sp>
        <p:sp>
          <p:nvSpPr>
            <p:cNvPr id="26" name="Rectangle 43"/>
            <p:cNvSpPr>
              <a:spLocks noChangeArrowheads="1"/>
            </p:cNvSpPr>
            <p:nvPr/>
          </p:nvSpPr>
          <p:spPr bwMode="blackWhite">
            <a:xfrm>
              <a:off x="5491163" y="4491038"/>
              <a:ext cx="3008312" cy="427037"/>
            </a:xfrm>
            <a:prstGeom prst="rect">
              <a:avLst/>
            </a:prstGeom>
            <a:noFill/>
            <a:ln w="3175" algn="ctr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CEC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07763" dir="2700000" algn="ctr" rotWithShape="0">
                      <a:srgbClr val="C0C0C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pPr>
                <a:spcBef>
                  <a:spcPct val="50000"/>
                </a:spcBef>
              </a:pPr>
              <a:r>
                <a:rPr lang="en-US" sz="1600">
                  <a:latin typeface="Candara" panose="020E0502030303020204" pitchFamily="34" charset="0"/>
                </a:rPr>
                <a:t>Summarize Scorecard measures on digital dashboard</a:t>
              </a:r>
            </a:p>
          </p:txBody>
        </p:sp>
        <p:sp>
          <p:nvSpPr>
            <p:cNvPr id="27" name="Rectangle 44"/>
            <p:cNvSpPr>
              <a:spLocks noChangeArrowheads="1"/>
            </p:cNvSpPr>
            <p:nvPr/>
          </p:nvSpPr>
          <p:spPr bwMode="blackWhite">
            <a:xfrm>
              <a:off x="5487988" y="5105400"/>
              <a:ext cx="3008312" cy="427038"/>
            </a:xfrm>
            <a:prstGeom prst="rect">
              <a:avLst/>
            </a:prstGeom>
            <a:noFill/>
            <a:ln w="3175" algn="ctr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CEC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07763" dir="2700000" algn="ctr" rotWithShape="0">
                      <a:srgbClr val="C0C0C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pPr>
                <a:spcBef>
                  <a:spcPct val="50000"/>
                </a:spcBef>
              </a:pPr>
              <a:r>
                <a:rPr lang="en-US" sz="1600" dirty="0">
                  <a:latin typeface="Candara" panose="020E0502030303020204" pitchFamily="34" charset="0"/>
                </a:rPr>
                <a:t>Monitor, predict, evaluate</a:t>
              </a:r>
            </a:p>
          </p:txBody>
        </p:sp>
        <p:sp>
          <p:nvSpPr>
            <p:cNvPr id="28" name="AutoShape 18"/>
            <p:cNvSpPr>
              <a:spLocks noChangeArrowheads="1"/>
            </p:cNvSpPr>
            <p:nvPr/>
          </p:nvSpPr>
          <p:spPr bwMode="blackWhite">
            <a:xfrm>
              <a:off x="549275" y="1706563"/>
              <a:ext cx="4846638" cy="498475"/>
            </a:xfrm>
            <a:prstGeom prst="roundRect">
              <a:avLst>
                <a:gd name="adj" fmla="val 16667"/>
              </a:avLst>
            </a:prstGeom>
            <a:solidFill>
              <a:schemeClr val="accent6">
                <a:lumMod val="75000"/>
              </a:schemeClr>
            </a:solidFill>
            <a:ln w="3175">
              <a:solidFill>
                <a:schemeClr val="accent6">
                  <a:lumMod val="75000"/>
                </a:schemeClr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 anchor="ctr"/>
            <a:lstStyle/>
            <a:p>
              <a:pPr algn="ctr" eaLnBrk="0" hangingPunct="0"/>
              <a:r>
                <a:rPr lang="en-US" sz="2000" b="1" i="1" dirty="0">
                  <a:solidFill>
                    <a:srgbClr val="FFFFFF"/>
                  </a:solidFill>
                  <a:latin typeface="Candara" panose="020E0502030303020204" pitchFamily="34" charset="0"/>
                </a:rPr>
                <a:t>The 10-Step HR Scorecard Process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072058824"/>
      </p:ext>
    </p:extLst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Relationship between SHRM Tools</a:t>
            </a:r>
            <a:endParaRPr lang="en-US" sz="3600" dirty="0"/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2514610"/>
            <a:ext cx="10876812" cy="3017487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1E503AD-2839-4D1B-8B5D-FB70F7BE959E}" type="datetime1">
              <a:rPr lang="en-US" smtClean="0"/>
              <a:t>3/28/2016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Prepared &amp; Presented by Md. Mahbubul Alam, PhD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338DFCE-4EC9-4856-AF47-77806423B759}" type="slidenum">
              <a:rPr lang="en-US" smtClean="0"/>
              <a:pPr>
                <a:defRPr/>
              </a:pPr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1061282"/>
      </p:ext>
    </p:extLst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1955800"/>
            <a:ext cx="10515600" cy="4221163"/>
          </a:xfrm>
        </p:spPr>
        <p:txBody>
          <a:bodyPr/>
          <a:lstStyle/>
          <a:p>
            <a:pPr marL="461963" indent="-461963">
              <a:spcBef>
                <a:spcPct val="50000"/>
              </a:spcBef>
              <a:buClr>
                <a:srgbClr val="CC6600"/>
              </a:buClr>
              <a:buFont typeface="Wingdings" panose="05000000000000000000" pitchFamily="2" charset="2"/>
              <a:buAutoNum type="arabicPeriod"/>
            </a:pPr>
            <a:r>
              <a:rPr lang="en-US" sz="2400" dirty="0"/>
              <a:t>Explain what a strategy-oriented human resource management system is and why it is important.</a:t>
            </a:r>
          </a:p>
          <a:p>
            <a:pPr marL="461963" indent="-461963">
              <a:spcBef>
                <a:spcPct val="50000"/>
              </a:spcBef>
              <a:buClr>
                <a:srgbClr val="CC6600"/>
              </a:buClr>
              <a:buFont typeface="Wingdings" panose="05000000000000000000" pitchFamily="2" charset="2"/>
              <a:buAutoNum type="arabicPeriod"/>
            </a:pPr>
            <a:r>
              <a:rPr lang="en-US" sz="2400" dirty="0" smtClean="0"/>
              <a:t>Outline </a:t>
            </a:r>
            <a:r>
              <a:rPr lang="en-US" sz="2400" dirty="0"/>
              <a:t>the steps in the strategic management process.</a:t>
            </a:r>
          </a:p>
          <a:p>
            <a:pPr marL="461963" indent="-461963">
              <a:spcBef>
                <a:spcPct val="50000"/>
              </a:spcBef>
              <a:buClr>
                <a:srgbClr val="CC6600"/>
              </a:buClr>
              <a:buFont typeface="Wingdings" panose="05000000000000000000" pitchFamily="2" charset="2"/>
              <a:buAutoNum type="arabicPeriod"/>
            </a:pPr>
            <a:r>
              <a:rPr lang="en-US" sz="2400" dirty="0"/>
              <a:t>Explain and give examples of each type of </a:t>
            </a:r>
            <a:r>
              <a:rPr lang="en-US" sz="2400" dirty="0" smtClean="0"/>
              <a:t>corporate strategy </a:t>
            </a:r>
            <a:r>
              <a:rPr lang="en-US" sz="2400" dirty="0"/>
              <a:t>and competitive strategy.</a:t>
            </a:r>
          </a:p>
          <a:p>
            <a:pPr marL="461963" indent="-461963">
              <a:spcBef>
                <a:spcPct val="50000"/>
              </a:spcBef>
              <a:buClr>
                <a:srgbClr val="CC6600"/>
              </a:buClr>
              <a:buFont typeface="Wingdings" panose="05000000000000000000" pitchFamily="2" charset="2"/>
              <a:buAutoNum type="arabicPeriod"/>
            </a:pPr>
            <a:r>
              <a:rPr lang="en-US" sz="2400" dirty="0" smtClean="0"/>
              <a:t>Describe three important strategic human resource management tools. </a:t>
            </a:r>
            <a:endParaRPr lang="en-US" sz="2400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1629418E-40ED-42D6-BBF6-9B9F71C9048E}" type="datetime1">
              <a:rPr lang="en-US" smtClean="0"/>
              <a:t>3/28/2016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901464" y="6356350"/>
            <a:ext cx="4114800" cy="365125"/>
          </a:xfrm>
        </p:spPr>
        <p:txBody>
          <a:bodyPr/>
          <a:lstStyle/>
          <a:p>
            <a:pPr>
              <a:defRPr/>
            </a:pPr>
            <a:r>
              <a:rPr lang="en-US" dirty="0"/>
              <a:t>Prepared &amp; Presented by Md. </a:t>
            </a:r>
            <a:r>
              <a:rPr lang="en-US" dirty="0" err="1"/>
              <a:t>Mahbubul</a:t>
            </a:r>
            <a:r>
              <a:rPr lang="en-US" dirty="0"/>
              <a:t> </a:t>
            </a:r>
            <a:r>
              <a:rPr lang="en-US" dirty="0" err="1"/>
              <a:t>Alam</a:t>
            </a:r>
            <a:r>
              <a:rPr lang="en-US" dirty="0"/>
              <a:t>, PhD</a:t>
            </a:r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1–</a:t>
            </a:r>
            <a:fld id="{3C4F5D45-8424-4B2D-83F9-C3219B5444EF}" type="slidenum">
              <a:rPr lang="en-US"/>
              <a:pPr>
                <a:defRPr/>
              </a:pPr>
              <a:t>2</a:t>
            </a:fld>
            <a:endParaRPr lang="en-US"/>
          </a:p>
        </p:txBody>
      </p:sp>
      <p:sp>
        <p:nvSpPr>
          <p:cNvPr id="7" name="Rectangle 7" descr="Cvrpurple02"/>
          <p:cNvSpPr>
            <a:spLocks noGrp="1" noChangeArrowheads="1"/>
          </p:cNvSpPr>
          <p:nvPr>
            <p:ph type="title"/>
          </p:nvPr>
        </p:nvSpPr>
        <p:spPr>
          <a:xfrm>
            <a:off x="838202" y="365126"/>
            <a:ext cx="10390060" cy="864234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sz="3600" dirty="0" smtClean="0"/>
              <a:t>Intended Learning Outcomes (ILOs)</a:t>
            </a:r>
            <a:endParaRPr lang="en-US" sz="36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HR Metrics and Benchmarking</a:t>
            </a:r>
            <a:endParaRPr lang="en-US" sz="3600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7472" indent="-347472">
              <a:lnSpc>
                <a:spcPct val="100000"/>
              </a:lnSpc>
              <a:spcBef>
                <a:spcPts val="600"/>
              </a:spcBef>
              <a:buClr>
                <a:schemeClr val="accent6">
                  <a:lumMod val="75000"/>
                </a:schemeClr>
              </a:buClr>
              <a:buFont typeface="Courier New" panose="02070309020205020404" pitchFamily="49" charset="0"/>
              <a:buChar char="o"/>
            </a:pPr>
            <a:r>
              <a:rPr lang="en-US" sz="2000" dirty="0" smtClean="0"/>
              <a:t>Hours of training per employee</a:t>
            </a:r>
          </a:p>
          <a:p>
            <a:pPr marL="347472" indent="-347472">
              <a:lnSpc>
                <a:spcPct val="100000"/>
              </a:lnSpc>
              <a:spcBef>
                <a:spcPts val="600"/>
              </a:spcBef>
              <a:buClr>
                <a:schemeClr val="accent6">
                  <a:lumMod val="75000"/>
                </a:schemeClr>
              </a:buClr>
              <a:buFont typeface="Courier New" panose="02070309020205020404" pitchFamily="49" charset="0"/>
              <a:buChar char="o"/>
            </a:pPr>
            <a:r>
              <a:rPr lang="en-US" sz="2000" dirty="0" smtClean="0"/>
              <a:t>Productivity per </a:t>
            </a:r>
            <a:r>
              <a:rPr lang="en-US" sz="2000" dirty="0"/>
              <a:t>e</a:t>
            </a:r>
            <a:r>
              <a:rPr lang="en-US" sz="2000" dirty="0" smtClean="0"/>
              <a:t>mployee</a:t>
            </a:r>
          </a:p>
          <a:p>
            <a:pPr marL="347472" indent="-347472">
              <a:lnSpc>
                <a:spcPct val="100000"/>
              </a:lnSpc>
              <a:spcBef>
                <a:spcPts val="600"/>
              </a:spcBef>
              <a:buClr>
                <a:schemeClr val="accent6">
                  <a:lumMod val="75000"/>
                </a:schemeClr>
              </a:buClr>
              <a:buFont typeface="Courier New" panose="02070309020205020404" pitchFamily="49" charset="0"/>
              <a:buChar char="o"/>
            </a:pPr>
            <a:r>
              <a:rPr lang="en-US" sz="2000" dirty="0" smtClean="0"/>
              <a:t>Customer satisfaction</a:t>
            </a:r>
          </a:p>
          <a:p>
            <a:pPr marL="347472" indent="-347472">
              <a:lnSpc>
                <a:spcPct val="100000"/>
              </a:lnSpc>
              <a:spcBef>
                <a:spcPts val="600"/>
              </a:spcBef>
              <a:buClr>
                <a:schemeClr val="accent6">
                  <a:lumMod val="75000"/>
                </a:schemeClr>
              </a:buClr>
              <a:buFont typeface="Courier New" panose="02070309020205020404" pitchFamily="49" charset="0"/>
              <a:buChar char="o"/>
            </a:pPr>
            <a:r>
              <a:rPr lang="en-US" sz="2000" dirty="0" smtClean="0"/>
              <a:t>Return on investment</a:t>
            </a:r>
          </a:p>
          <a:p>
            <a:pPr marL="347472" indent="-347472">
              <a:lnSpc>
                <a:spcPct val="100000"/>
              </a:lnSpc>
              <a:spcBef>
                <a:spcPts val="600"/>
              </a:spcBef>
              <a:buClr>
                <a:schemeClr val="accent6">
                  <a:lumMod val="75000"/>
                </a:schemeClr>
              </a:buClr>
              <a:buFont typeface="Courier New" panose="02070309020205020404" pitchFamily="49" charset="0"/>
              <a:buChar char="o"/>
            </a:pPr>
            <a:r>
              <a:rPr lang="en-US" sz="2000" dirty="0" smtClean="0"/>
              <a:t>Profit margin</a:t>
            </a:r>
          </a:p>
          <a:p>
            <a:pPr marL="347472" indent="-347472">
              <a:lnSpc>
                <a:spcPct val="100000"/>
              </a:lnSpc>
              <a:spcBef>
                <a:spcPts val="600"/>
              </a:spcBef>
              <a:buClr>
                <a:schemeClr val="accent6">
                  <a:lumMod val="75000"/>
                </a:schemeClr>
              </a:buClr>
              <a:buFont typeface="Courier New" panose="02070309020205020404" pitchFamily="49" charset="0"/>
              <a:buChar char="o"/>
            </a:pPr>
            <a:r>
              <a:rPr lang="en-US" sz="2000" dirty="0" smtClean="0"/>
              <a:t>HR-to-employee ratio (average </a:t>
            </a:r>
            <a:r>
              <a:rPr lang="en-US" sz="2000" b="1" i="1" dirty="0" smtClean="0"/>
              <a:t>1.12 </a:t>
            </a:r>
            <a:r>
              <a:rPr lang="en-US" sz="2000" dirty="0" smtClean="0"/>
              <a:t>HR employees per company employee)</a:t>
            </a:r>
            <a:endParaRPr lang="en-US" sz="2000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4825A55-D4DB-4BC1-A295-9F30E0484468}" type="datetime1">
              <a:rPr lang="en-US" smtClean="0"/>
              <a:t>3/28/2016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Prepared &amp; Presented by Md. Mahbubul Alam, PhD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1–</a:t>
            </a:r>
            <a:fld id="{0E060AE0-8CC8-4220-86A8-E694D2306809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0761883"/>
      </p:ext>
    </p:extLst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1E503AD-2839-4D1B-8B5D-FB70F7BE959E}" type="datetime1">
              <a:rPr lang="en-US" smtClean="0"/>
              <a:t>3/28/2016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Prepared &amp; Presented by Md. Mahbubul Alam, PhD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338DFCE-4EC9-4856-AF47-77806423B759}" type="slidenum">
              <a:rPr lang="en-US" smtClean="0"/>
              <a:pPr>
                <a:defRPr/>
              </a:pPr>
              <a:t>21</a:t>
            </a:fld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clrChange>
              <a:clrFrom>
                <a:srgbClr val="EDF9FE"/>
              </a:clrFrom>
              <a:clrTo>
                <a:srgbClr val="EDF9FE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975416" y="227334"/>
            <a:ext cx="9403041" cy="6219153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0667950" y="3429000"/>
            <a:ext cx="98227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latin typeface="Candara" panose="020E0502030303020204" pitchFamily="34" charset="0"/>
              </a:rPr>
              <a:t>Metrics for the SHRM</a:t>
            </a:r>
            <a:endParaRPr lang="en-US" b="1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7356385"/>
      </p:ext>
    </p:extLst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4853863" y="2672917"/>
            <a:ext cx="2375837" cy="175201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68580" tIns="34290" rIns="68580" bIns="34290">
            <a:spAutoFit/>
          </a:bodyPr>
          <a:lstStyle/>
          <a:p>
            <a:pPr>
              <a:defRPr/>
            </a:pPr>
            <a:r>
              <a:rPr lang="en-US" sz="4050" b="1" i="1" spc="225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chemeClr val="accent6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Question Please</a:t>
            </a:r>
          </a:p>
          <a:p>
            <a:pPr>
              <a:defRPr/>
            </a:pPr>
            <a:r>
              <a:rPr lang="en-US" sz="4050" b="1" i="1" spc="225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chemeClr val="accent6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2712757" y="4983462"/>
            <a:ext cx="6857925" cy="640073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r>
              <a:rPr lang="en-US" sz="1600" b="1" dirty="0">
                <a:solidFill>
                  <a:schemeClr val="tx1"/>
                </a:solidFill>
                <a:latin typeface="Candara" panose="020E0502030303020204" pitchFamily="34" charset="0"/>
              </a:rPr>
              <a:t>Acknowledgement: </a:t>
            </a:r>
          </a:p>
          <a:p>
            <a:pPr eaLnBrk="1" hangingPunct="1">
              <a:defRPr/>
            </a:pPr>
            <a:r>
              <a:rPr lang="en-US" sz="1600" dirty="0" smtClean="0">
                <a:solidFill>
                  <a:schemeClr val="tx1"/>
                </a:solidFill>
                <a:latin typeface="Candara" panose="020E0502030303020204" pitchFamily="34" charset="0"/>
              </a:rPr>
              <a:t>“Human Resource Management” </a:t>
            </a:r>
            <a:r>
              <a:rPr lang="en-US" sz="1600" dirty="0">
                <a:solidFill>
                  <a:schemeClr val="tx1"/>
                </a:solidFill>
                <a:latin typeface="Candara" panose="020E0502030303020204" pitchFamily="34" charset="0"/>
              </a:rPr>
              <a:t>by </a:t>
            </a:r>
            <a:r>
              <a:rPr lang="en-US" sz="1600" dirty="0" smtClean="0">
                <a:solidFill>
                  <a:schemeClr val="tx1"/>
                </a:solidFill>
                <a:latin typeface="Candara" panose="020E0502030303020204" pitchFamily="34" charset="0"/>
              </a:rPr>
              <a:t>Garry </a:t>
            </a:r>
            <a:r>
              <a:rPr lang="en-US" sz="1600" dirty="0" err="1" smtClean="0">
                <a:solidFill>
                  <a:schemeClr val="tx1"/>
                </a:solidFill>
                <a:latin typeface="Candara" panose="020E0502030303020204" pitchFamily="34" charset="0"/>
              </a:rPr>
              <a:t>Dessler</a:t>
            </a:r>
            <a:r>
              <a:rPr lang="en-US" sz="1600" dirty="0" smtClean="0">
                <a:solidFill>
                  <a:schemeClr val="tx1"/>
                </a:solidFill>
                <a:latin typeface="Candara" panose="020E0502030303020204" pitchFamily="34" charset="0"/>
              </a:rPr>
              <a:t>, 13</a:t>
            </a:r>
            <a:r>
              <a:rPr lang="en-US" sz="1600" baseline="30000" dirty="0" smtClean="0">
                <a:solidFill>
                  <a:schemeClr val="tx1"/>
                </a:solidFill>
                <a:latin typeface="Candara" panose="020E0502030303020204" pitchFamily="34" charset="0"/>
              </a:rPr>
              <a:t>th</a:t>
            </a:r>
            <a:r>
              <a:rPr lang="en-US" sz="1600" dirty="0" smtClean="0">
                <a:solidFill>
                  <a:schemeClr val="tx1"/>
                </a:solidFill>
                <a:latin typeface="Candara" panose="020E0502030303020204" pitchFamily="34" charset="0"/>
              </a:rPr>
              <a:t> Edition, Pearson.  </a:t>
            </a:r>
            <a:endParaRPr lang="en-US" sz="1600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DAAA8DB-71FC-428B-B194-F10F15FFBE81}" type="datetime1">
              <a:rPr lang="en-US" smtClean="0"/>
              <a:t>3/28/2016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Prepared &amp; Presented by Md. Mahbubul Alam, PhD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72E1162-F85A-4D6F-B77E-7DBD3FB52321}" type="slidenum">
              <a:rPr lang="en-US" smtClean="0"/>
              <a:pPr>
                <a:defRPr/>
              </a:pPr>
              <a:t>22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8178" name="Rectangle 2" descr="Cvrpurple0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The Strategic Management Process</a:t>
            </a:r>
          </a:p>
        </p:txBody>
      </p:sp>
      <p:sp>
        <p:nvSpPr>
          <p:cNvPr id="8181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199" y="1955801"/>
            <a:ext cx="10835579" cy="4221162"/>
          </a:xfrm>
        </p:spPr>
        <p:txBody>
          <a:bodyPr/>
          <a:lstStyle/>
          <a:p>
            <a:pPr marL="347472" indent="-347472">
              <a:lnSpc>
                <a:spcPct val="100000"/>
              </a:lnSpc>
              <a:spcBef>
                <a:spcPts val="600"/>
              </a:spcBef>
              <a:buClr>
                <a:schemeClr val="accent6">
                  <a:lumMod val="75000"/>
                </a:schemeClr>
              </a:buClr>
            </a:pPr>
            <a:r>
              <a:rPr lang="en-US" sz="2000" b="1" dirty="0"/>
              <a:t>Strategic </a:t>
            </a:r>
            <a:r>
              <a:rPr lang="en-US" sz="2000" b="1" dirty="0" smtClean="0"/>
              <a:t>Management</a:t>
            </a:r>
          </a:p>
          <a:p>
            <a:pPr marL="603504" lvl="1" indent="-347472">
              <a:lnSpc>
                <a:spcPct val="100000"/>
              </a:lnSpc>
              <a:spcBef>
                <a:spcPts val="600"/>
              </a:spcBef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ü"/>
            </a:pPr>
            <a:r>
              <a:rPr lang="en-US" sz="2000" dirty="0" smtClean="0"/>
              <a:t>The </a:t>
            </a:r>
            <a:r>
              <a:rPr lang="en-US" sz="2000" dirty="0"/>
              <a:t>process of identifying and executing the organization’s mission by matching its capabilities with the demands of its </a:t>
            </a:r>
            <a:r>
              <a:rPr lang="en-US" sz="2000" dirty="0" smtClean="0"/>
              <a:t>environment.</a:t>
            </a:r>
          </a:p>
          <a:p>
            <a:pPr marL="347472" indent="-347472">
              <a:lnSpc>
                <a:spcPct val="100000"/>
              </a:lnSpc>
              <a:spcBef>
                <a:spcPts val="600"/>
              </a:spcBef>
            </a:pPr>
            <a:endParaRPr lang="en-US" sz="2000" dirty="0" smtClean="0"/>
          </a:p>
          <a:p>
            <a:pPr marL="347472" indent="-347472">
              <a:lnSpc>
                <a:spcPct val="100000"/>
              </a:lnSpc>
              <a:spcBef>
                <a:spcPts val="600"/>
              </a:spcBef>
              <a:buClr>
                <a:schemeClr val="accent6">
                  <a:lumMod val="75000"/>
                </a:schemeClr>
              </a:buClr>
            </a:pPr>
            <a:r>
              <a:rPr lang="en-US" sz="2000" b="1" dirty="0" smtClean="0"/>
              <a:t>Strategy</a:t>
            </a:r>
          </a:p>
          <a:p>
            <a:pPr marL="603504" lvl="1" indent="-347472">
              <a:lnSpc>
                <a:spcPct val="100000"/>
              </a:lnSpc>
              <a:spcBef>
                <a:spcPts val="600"/>
              </a:spcBef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ü"/>
            </a:pPr>
            <a:r>
              <a:rPr lang="en-US" sz="2000" dirty="0" smtClean="0"/>
              <a:t>A </a:t>
            </a:r>
            <a:r>
              <a:rPr lang="en-US" sz="2000" dirty="0"/>
              <a:t>chosen course of </a:t>
            </a:r>
            <a:r>
              <a:rPr lang="en-US" sz="2000" dirty="0" smtClean="0"/>
              <a:t>action.</a:t>
            </a:r>
          </a:p>
          <a:p>
            <a:pPr marL="347472" indent="-347472">
              <a:lnSpc>
                <a:spcPct val="100000"/>
              </a:lnSpc>
              <a:spcBef>
                <a:spcPts val="600"/>
              </a:spcBef>
              <a:buClr>
                <a:schemeClr val="accent6">
                  <a:lumMod val="75000"/>
                </a:schemeClr>
              </a:buClr>
            </a:pPr>
            <a:endParaRPr lang="en-US" sz="2000" dirty="0" smtClean="0"/>
          </a:p>
          <a:p>
            <a:pPr marL="347472" indent="-347472">
              <a:lnSpc>
                <a:spcPct val="100000"/>
              </a:lnSpc>
              <a:spcBef>
                <a:spcPts val="600"/>
              </a:spcBef>
              <a:buClr>
                <a:schemeClr val="accent6">
                  <a:lumMod val="75000"/>
                </a:schemeClr>
              </a:buClr>
            </a:pPr>
            <a:r>
              <a:rPr lang="en-US" sz="2000" b="1" dirty="0" smtClean="0"/>
              <a:t>Strategic Plan</a:t>
            </a:r>
          </a:p>
          <a:p>
            <a:pPr marL="603504" lvl="1" indent="-347472">
              <a:lnSpc>
                <a:spcPct val="100000"/>
              </a:lnSpc>
              <a:spcBef>
                <a:spcPts val="600"/>
              </a:spcBef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ü"/>
            </a:pPr>
            <a:r>
              <a:rPr lang="en-US" sz="2000" dirty="0" smtClean="0"/>
              <a:t>How </a:t>
            </a:r>
            <a:r>
              <a:rPr lang="en-US" sz="2000" dirty="0"/>
              <a:t>an organization intends to balance its internal strengths and weaknesses with its external opportunities and threats to maintain a competitive advantage over the long-term</a:t>
            </a:r>
            <a:r>
              <a:rPr lang="en-US" sz="2000" dirty="0" smtClean="0"/>
              <a:t>.</a:t>
            </a:r>
          </a:p>
          <a:p>
            <a:pPr marL="603504" lvl="1" indent="-347472">
              <a:lnSpc>
                <a:spcPct val="100000"/>
              </a:lnSpc>
              <a:spcBef>
                <a:spcPts val="600"/>
              </a:spcBef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ü"/>
            </a:pPr>
            <a:r>
              <a:rPr lang="en-US" sz="2000" i="1" dirty="0" smtClean="0"/>
              <a:t>“Where are we now, where do we want to be, and how should we get there?”</a:t>
            </a:r>
            <a:endParaRPr lang="en-US" sz="2000" i="1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3304AB9-F6B8-4A20-8776-F849F59CD735}" type="datetime1">
              <a:rPr lang="en-US" smtClean="0"/>
              <a:t>3/28/2016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Prepared &amp; Presented by Md. Mahbubul Alam, PhD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338DFCE-4EC9-4856-AF47-77806423B759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8714747"/>
      </p:ext>
    </p:extLst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Goal-Setting and the Planning Process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7472" indent="-347472">
              <a:lnSpc>
                <a:spcPct val="100000"/>
              </a:lnSpc>
              <a:spcBef>
                <a:spcPts val="600"/>
              </a:spcBef>
              <a:buClr>
                <a:schemeClr val="accent6">
                  <a:lumMod val="75000"/>
                </a:schemeClr>
              </a:buClr>
            </a:pPr>
            <a:r>
              <a:rPr lang="en-US" sz="2000" b="1" dirty="0" smtClean="0"/>
              <a:t>Steps</a:t>
            </a:r>
          </a:p>
          <a:p>
            <a:pPr marL="603504" lvl="1" indent="-347472">
              <a:lnSpc>
                <a:spcPct val="100000"/>
              </a:lnSpc>
              <a:spcBef>
                <a:spcPts val="600"/>
              </a:spcBef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v"/>
            </a:pPr>
            <a:r>
              <a:rPr lang="en-US" sz="2000" dirty="0" smtClean="0"/>
              <a:t>Setting objectives</a:t>
            </a:r>
          </a:p>
          <a:p>
            <a:pPr marL="603504" lvl="1" indent="-347472">
              <a:lnSpc>
                <a:spcPct val="100000"/>
              </a:lnSpc>
              <a:spcBef>
                <a:spcPts val="600"/>
              </a:spcBef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v"/>
            </a:pPr>
            <a:r>
              <a:rPr lang="en-US" sz="2000" dirty="0" smtClean="0"/>
              <a:t>Making basic planning forecasts</a:t>
            </a:r>
          </a:p>
          <a:p>
            <a:pPr marL="603504" lvl="1" indent="-347472">
              <a:lnSpc>
                <a:spcPct val="100000"/>
              </a:lnSpc>
              <a:spcBef>
                <a:spcPts val="600"/>
              </a:spcBef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v"/>
            </a:pPr>
            <a:r>
              <a:rPr lang="en-US" sz="2000" dirty="0" smtClean="0"/>
              <a:t>Reviewing alternative course of action</a:t>
            </a:r>
          </a:p>
          <a:p>
            <a:pPr marL="603504" lvl="1" indent="-347472">
              <a:lnSpc>
                <a:spcPct val="100000"/>
              </a:lnSpc>
              <a:spcBef>
                <a:spcPts val="600"/>
              </a:spcBef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v"/>
            </a:pPr>
            <a:r>
              <a:rPr lang="en-US" sz="2000" dirty="0" smtClean="0"/>
              <a:t>Evaluating which options are best</a:t>
            </a:r>
            <a:endParaRPr lang="en-US" sz="2300" dirty="0" smtClean="0"/>
          </a:p>
          <a:p>
            <a:pPr marL="603504" lvl="1" indent="-347472">
              <a:lnSpc>
                <a:spcPct val="100000"/>
              </a:lnSpc>
              <a:spcBef>
                <a:spcPts val="600"/>
              </a:spcBef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v"/>
            </a:pPr>
            <a:r>
              <a:rPr lang="en-US" sz="2000" dirty="0" smtClean="0"/>
              <a:t>Choosing and implementing the plan. </a:t>
            </a:r>
          </a:p>
          <a:p>
            <a:pPr marL="347472" indent="-347472">
              <a:lnSpc>
                <a:spcPct val="100000"/>
              </a:lnSpc>
              <a:spcBef>
                <a:spcPts val="600"/>
              </a:spcBef>
              <a:buClr>
                <a:schemeClr val="accent6">
                  <a:lumMod val="75000"/>
                </a:schemeClr>
              </a:buClr>
            </a:pPr>
            <a:endParaRPr lang="en-US" sz="2000" dirty="0"/>
          </a:p>
          <a:p>
            <a:pPr marL="347472" indent="-347472">
              <a:lnSpc>
                <a:spcPct val="100000"/>
              </a:lnSpc>
              <a:spcBef>
                <a:spcPts val="600"/>
              </a:spcBef>
              <a:buClr>
                <a:schemeClr val="accent6">
                  <a:lumMod val="75000"/>
                </a:schemeClr>
              </a:buClr>
            </a:pPr>
            <a:r>
              <a:rPr lang="en-US" sz="2000" b="1" dirty="0" smtClean="0"/>
              <a:t>Plan -&gt; course of action </a:t>
            </a:r>
            <a:r>
              <a:rPr lang="en-US" sz="2000" dirty="0" smtClean="0"/>
              <a:t>for getting from where your are to where you want to go</a:t>
            </a:r>
          </a:p>
          <a:p>
            <a:pPr marL="347472" indent="-347472">
              <a:lnSpc>
                <a:spcPct val="100000"/>
              </a:lnSpc>
              <a:spcBef>
                <a:spcPts val="600"/>
              </a:spcBef>
              <a:buClr>
                <a:schemeClr val="accent6">
                  <a:lumMod val="75000"/>
                </a:schemeClr>
              </a:buClr>
            </a:pPr>
            <a:r>
              <a:rPr lang="en-US" sz="2000" dirty="0" smtClean="0"/>
              <a:t>Planning is always </a:t>
            </a:r>
            <a:r>
              <a:rPr lang="en-US" sz="2000" b="1" i="1" dirty="0" smtClean="0"/>
              <a:t>“goal-directed” </a:t>
            </a:r>
          </a:p>
          <a:p>
            <a:pPr marL="347472" indent="-347472">
              <a:lnSpc>
                <a:spcPct val="100000"/>
              </a:lnSpc>
              <a:spcBef>
                <a:spcPts val="600"/>
              </a:spcBef>
              <a:buClr>
                <a:schemeClr val="accent6">
                  <a:lumMod val="75000"/>
                </a:schemeClr>
              </a:buClr>
            </a:pPr>
            <a:endParaRPr lang="en-US" sz="2000" b="1" i="1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1E503AD-2839-4D1B-8B5D-FB70F7BE959E}" type="datetime1">
              <a:rPr lang="en-US" smtClean="0"/>
              <a:t>3/28/2016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Prepared &amp; Presented by Md. Mahbubul Alam, PhD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338DFCE-4EC9-4856-AF47-77806423B759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0580082"/>
      </p:ext>
    </p:extLst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Hierarchy of Goals: An example</a:t>
            </a:r>
            <a:endParaRPr lang="en-US" sz="3600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1679933"/>
              </p:ext>
            </p:extLst>
          </p:nvPr>
        </p:nvGraphicFramePr>
        <p:xfrm>
          <a:off x="838200" y="1955800"/>
          <a:ext cx="10515600" cy="42211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1E503AD-2839-4D1B-8B5D-FB70F7BE959E}" type="datetime1">
              <a:rPr lang="en-US" smtClean="0"/>
              <a:t>3/28/2016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Prepared &amp; Presented by Md. Mahbubul Alam, PhD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338DFCE-4EC9-4856-AF47-77806423B759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3546969"/>
      </p:ext>
    </p:extLst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Strategic Management Process: Steps</a:t>
            </a:r>
            <a:endParaRPr lang="en-US" sz="3600" dirty="0"/>
          </a:p>
        </p:txBody>
      </p:sp>
      <p:pic>
        <p:nvPicPr>
          <p:cNvPr id="9" name="Content Placeholder 8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708294" y="2213128"/>
            <a:ext cx="10965485" cy="4050481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1E503AD-2839-4D1B-8B5D-FB70F7BE959E}" type="datetime1">
              <a:rPr lang="en-US" smtClean="0"/>
              <a:t>3/28/2016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Prepared &amp; Presented by Md. Mahbubul Alam, PhD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338DFCE-4EC9-4856-AF47-77806423B759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151269"/>
      </p:ext>
    </p:extLst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Strategic Management Process: </a:t>
            </a:r>
            <a:r>
              <a:rPr lang="en-US" sz="3600" dirty="0" smtClean="0"/>
              <a:t>Steps (Cont’d)</a:t>
            </a:r>
            <a:endParaRPr lang="en-US" sz="3200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54774155"/>
              </p:ext>
            </p:extLst>
          </p:nvPr>
        </p:nvGraphicFramePr>
        <p:xfrm>
          <a:off x="746761" y="1833846"/>
          <a:ext cx="10927018" cy="4704080"/>
        </p:xfrm>
        <a:graphic>
          <a:graphicData uri="http://schemas.openxmlformats.org/drawingml/2006/table">
            <a:tbl>
              <a:tblPr firstRow="1" bandRow="1">
                <a:tableStyleId>{2A488322-F2BA-4B5B-9748-0D474271808F}</a:tableStyleId>
              </a:tblPr>
              <a:tblGrid>
                <a:gridCol w="3154703"/>
                <a:gridCol w="7772315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Steps</a:t>
                      </a:r>
                      <a:endParaRPr lang="en-US" sz="1400" dirty="0">
                        <a:latin typeface="Candara" panose="020E0502030303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Activities</a:t>
                      </a:r>
                      <a:endParaRPr lang="en-US" sz="1400" dirty="0">
                        <a:latin typeface="Candara" panose="020E0502030303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1. Define the current business</a:t>
                      </a:r>
                      <a:endParaRPr lang="en-US" sz="1400" dirty="0">
                        <a:latin typeface="Candara" panose="020E0502030303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 smtClean="0"/>
                        <a:t>What products do we sell, where do we sell them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 smtClean="0"/>
                        <a:t>Value proposition,</a:t>
                      </a:r>
                      <a:r>
                        <a:rPr lang="en-US" sz="1400" baseline="0" dirty="0" smtClean="0"/>
                        <a:t> competitive advantages, differentiation, etc. </a:t>
                      </a:r>
                      <a:endParaRPr lang="en-US" sz="1400" dirty="0">
                        <a:latin typeface="Candara" panose="020E0502030303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2. Perform external</a:t>
                      </a:r>
                      <a:r>
                        <a:rPr lang="en-US" sz="1400" baseline="0" dirty="0" smtClean="0"/>
                        <a:t> and internal audits</a:t>
                      </a:r>
                      <a:endParaRPr lang="en-US" sz="1400" dirty="0">
                        <a:latin typeface="Candara" panose="020E0502030303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 smtClean="0"/>
                        <a:t>“Are we heading in the right direction?”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 smtClean="0"/>
                        <a:t>Environmental</a:t>
                      </a:r>
                      <a:r>
                        <a:rPr lang="en-US" sz="1400" baseline="0" dirty="0" smtClean="0"/>
                        <a:t> scanning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400" baseline="0" dirty="0" smtClean="0"/>
                        <a:t>SWOT</a:t>
                      </a:r>
                      <a:endParaRPr lang="en-US" sz="1400" dirty="0">
                        <a:latin typeface="Candara" panose="020E0502030303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3. Formulate a new direction</a:t>
                      </a:r>
                      <a:endParaRPr lang="en-US" sz="1400" dirty="0">
                        <a:latin typeface="Candara" panose="020E0502030303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 smtClean="0"/>
                        <a:t>What</a:t>
                      </a:r>
                      <a:r>
                        <a:rPr lang="en-US" sz="1400" baseline="0" dirty="0" smtClean="0"/>
                        <a:t> should our new business be, what products we will sell, where we will sell them, how our products/services will differ.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400" baseline="0" dirty="0" smtClean="0"/>
                        <a:t>New mission and vision. (see, next slide)</a:t>
                      </a:r>
                      <a:endParaRPr lang="en-US" sz="1400" dirty="0">
                        <a:latin typeface="Candara" panose="020E0502030303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4. Translate the mission into strategic goals</a:t>
                      </a:r>
                      <a:endParaRPr lang="en-US" sz="1400" dirty="0">
                        <a:latin typeface="Candara" panose="020E0502030303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 smtClean="0"/>
                        <a:t>Maintaining</a:t>
                      </a:r>
                      <a:r>
                        <a:rPr lang="en-US" sz="1400" baseline="0" dirty="0" smtClean="0"/>
                        <a:t> high quality of job and be strict to attain the goals. </a:t>
                      </a:r>
                      <a:endParaRPr lang="en-US" sz="1400" dirty="0">
                        <a:latin typeface="Candara" panose="020E0502030303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5. Formulate</a:t>
                      </a:r>
                      <a:r>
                        <a:rPr lang="en-US" sz="1400" baseline="0" dirty="0" smtClean="0"/>
                        <a:t> strategies to achieve the strategic goals</a:t>
                      </a:r>
                      <a:endParaRPr lang="en-US" sz="1400" dirty="0">
                        <a:latin typeface="Candara" panose="020E0502030303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 smtClean="0"/>
                        <a:t>Course of action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 smtClean="0"/>
                        <a:t>Rigorous employee selection,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 smtClean="0"/>
                        <a:t>Training and development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 smtClean="0"/>
                        <a:t>Performance</a:t>
                      </a:r>
                      <a:r>
                        <a:rPr lang="en-US" sz="1400" baseline="0" dirty="0" smtClean="0"/>
                        <a:t> appraisal procedures</a:t>
                      </a:r>
                      <a:endParaRPr lang="en-US" sz="1400" dirty="0">
                        <a:latin typeface="Candara" panose="020E0502030303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6. Implement the strategies</a:t>
                      </a:r>
                      <a:endParaRPr lang="en-US" sz="1400" dirty="0">
                        <a:latin typeface="Candara" panose="020E0502030303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 smtClean="0"/>
                        <a:t>Translating the strategies</a:t>
                      </a:r>
                      <a:r>
                        <a:rPr lang="en-US" sz="1400" baseline="0" dirty="0" smtClean="0"/>
                        <a:t> into action.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400" baseline="0" dirty="0" smtClean="0"/>
                        <a:t>Hiring (firing) people, building (closing) plants, adding (eliminating) products/product lines.</a:t>
                      </a:r>
                      <a:endParaRPr lang="en-US" sz="1400" dirty="0">
                        <a:latin typeface="Candara" panose="020E0502030303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7. Evaluate performance</a:t>
                      </a:r>
                      <a:endParaRPr lang="en-US" sz="1400" dirty="0">
                        <a:latin typeface="Candara" panose="020E0502030303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 smtClean="0"/>
                        <a:t>Monitor</a:t>
                      </a:r>
                      <a:r>
                        <a:rPr lang="en-US" sz="1400" baseline="0" dirty="0" smtClean="0"/>
                        <a:t> and continuously assess strategic decisions.</a:t>
                      </a:r>
                      <a:endParaRPr lang="en-US" sz="1400" dirty="0">
                        <a:latin typeface="Candara" panose="020E050203030302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1E503AD-2839-4D1B-8B5D-FB70F7BE959E}" type="datetime1">
              <a:rPr lang="en-US" smtClean="0"/>
              <a:t>3/28/2016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Prepared &amp; Presented by Md. Mahbubul Alam, PhD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338DFCE-4EC9-4856-AF47-77806423B759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452115"/>
      </p:ext>
    </p:extLst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Prepared &amp; Presented by Md. Mahbubul Alam, PhD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/>
              <a:t>3–</a:t>
            </a:r>
            <a:fld id="{FFD69CD5-BE01-4E9B-BB00-BDD5418A65E5}" type="slidenum">
              <a:rPr lang="en-US"/>
              <a:pPr/>
              <a:t>8</a:t>
            </a:fld>
            <a:endParaRPr lang="en-US"/>
          </a:p>
        </p:txBody>
      </p:sp>
      <p:sp>
        <p:nvSpPr>
          <p:cNvPr id="820226" name="Rectangle 2" descr="Cvrpurple0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Business Vision and Mission</a:t>
            </a:r>
          </a:p>
        </p:txBody>
      </p:sp>
      <p:sp>
        <p:nvSpPr>
          <p:cNvPr id="820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347472" indent="-347472">
              <a:lnSpc>
                <a:spcPct val="100000"/>
              </a:lnSpc>
              <a:spcBef>
                <a:spcPts val="600"/>
              </a:spcBef>
              <a:buClr>
                <a:schemeClr val="accent6">
                  <a:lumMod val="75000"/>
                </a:schemeClr>
              </a:buClr>
            </a:pPr>
            <a:r>
              <a:rPr lang="en-US" sz="2000" b="1" dirty="0" smtClean="0"/>
              <a:t>Vision</a:t>
            </a:r>
          </a:p>
          <a:p>
            <a:pPr marL="603504" indent="-347472">
              <a:lnSpc>
                <a:spcPct val="100000"/>
              </a:lnSpc>
              <a:spcBef>
                <a:spcPts val="600"/>
              </a:spcBef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v"/>
            </a:pPr>
            <a:r>
              <a:rPr lang="en-US" sz="2000" dirty="0" smtClean="0"/>
              <a:t>A </a:t>
            </a:r>
            <a:r>
              <a:rPr lang="en-US" sz="2000" dirty="0"/>
              <a:t>general statement of an organization’s intended direction that evokes emotional feelings in organization </a:t>
            </a:r>
            <a:r>
              <a:rPr lang="en-US" sz="2000" dirty="0" smtClean="0"/>
              <a:t>members.</a:t>
            </a:r>
          </a:p>
          <a:p>
            <a:pPr marL="603504" indent="-347472">
              <a:lnSpc>
                <a:spcPct val="100000"/>
              </a:lnSpc>
              <a:spcBef>
                <a:spcPts val="600"/>
              </a:spcBef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v"/>
            </a:pPr>
            <a:r>
              <a:rPr lang="en-US" sz="2000" b="1" i="1" dirty="0" smtClean="0"/>
              <a:t>“What we want to become”. </a:t>
            </a:r>
          </a:p>
          <a:p>
            <a:pPr marL="347472" indent="-347472">
              <a:lnSpc>
                <a:spcPct val="100000"/>
              </a:lnSpc>
              <a:spcBef>
                <a:spcPts val="600"/>
              </a:spcBef>
              <a:buClr>
                <a:schemeClr val="accent6">
                  <a:lumMod val="75000"/>
                </a:schemeClr>
              </a:buClr>
            </a:pPr>
            <a:endParaRPr lang="en-US" sz="2000" dirty="0" smtClean="0"/>
          </a:p>
          <a:p>
            <a:pPr marL="347472" indent="-347472">
              <a:lnSpc>
                <a:spcPct val="100000"/>
              </a:lnSpc>
              <a:spcBef>
                <a:spcPts val="600"/>
              </a:spcBef>
              <a:buClr>
                <a:schemeClr val="accent6">
                  <a:lumMod val="75000"/>
                </a:schemeClr>
              </a:buClr>
            </a:pPr>
            <a:r>
              <a:rPr lang="en-US" sz="2000" b="1" dirty="0" smtClean="0"/>
              <a:t>Mission</a:t>
            </a:r>
          </a:p>
          <a:p>
            <a:pPr marL="603504" lvl="1" indent="-347472">
              <a:lnSpc>
                <a:spcPct val="100000"/>
              </a:lnSpc>
              <a:spcBef>
                <a:spcPts val="600"/>
              </a:spcBef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v"/>
            </a:pPr>
            <a:r>
              <a:rPr lang="en-US" sz="2000" dirty="0" smtClean="0"/>
              <a:t>Spells </a:t>
            </a:r>
            <a:r>
              <a:rPr lang="en-US" sz="2000" dirty="0"/>
              <a:t>out who the company is, what it does, and where it’s headed.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2C897C4-13AD-44DC-BCE6-E808C06C81D4}" type="datetime1">
              <a:rPr lang="en-US" smtClean="0"/>
              <a:t>3/28/2016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5065423"/>
      </p:ext>
    </p:extLst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Types of Strategies</a:t>
            </a:r>
            <a:endParaRPr lang="en-US" sz="36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1E503AD-2839-4D1B-8B5D-FB70F7BE959E}" type="datetime1">
              <a:rPr lang="en-US" smtClean="0"/>
              <a:t>3/28/2016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Prepared &amp; Presented by Md. Mahbubul Alam, PhD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338DFCE-4EC9-4856-AF47-77806423B759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35407585"/>
              </p:ext>
            </p:extLst>
          </p:nvPr>
        </p:nvGraphicFramePr>
        <p:xfrm>
          <a:off x="838200" y="1955800"/>
          <a:ext cx="10515600" cy="42211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391306302"/>
      </p:ext>
    </p:extLst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esentation Theme_Gree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 Theme_Green" id="{005AFBE7-24EA-459F-A49A-79582A98CC7E}" vid="{D41A6063-9408-4917-A1C3-497F6E8F27A0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Presentation Theme_Green</Template>
  <TotalTime>3713</TotalTime>
  <Words>1488</Words>
  <Application>Microsoft Office PowerPoint</Application>
  <PresentationFormat>Widescreen</PresentationFormat>
  <Paragraphs>257</Paragraphs>
  <Slides>22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30" baseType="lpstr">
      <vt:lpstr>Arial</vt:lpstr>
      <vt:lpstr>Calibri</vt:lpstr>
      <vt:lpstr>Calibri Light</vt:lpstr>
      <vt:lpstr>Candara</vt:lpstr>
      <vt:lpstr>Courier New</vt:lpstr>
      <vt:lpstr>Times New Roman</vt:lpstr>
      <vt:lpstr>Wingdings</vt:lpstr>
      <vt:lpstr>Presentation Theme_Green</vt:lpstr>
      <vt:lpstr>AEIS: 607 Lecture 2: HRM Strategy And Analysis</vt:lpstr>
      <vt:lpstr>Intended Learning Outcomes (ILOs)</vt:lpstr>
      <vt:lpstr>The Strategic Management Process</vt:lpstr>
      <vt:lpstr>Goal-Setting and the Planning Process</vt:lpstr>
      <vt:lpstr>Hierarchy of Goals: An example</vt:lpstr>
      <vt:lpstr>Strategic Management Process: Steps</vt:lpstr>
      <vt:lpstr>Strategic Management Process: Steps (Cont’d)</vt:lpstr>
      <vt:lpstr>Business Vision and Mission</vt:lpstr>
      <vt:lpstr>Types of Strategies</vt:lpstr>
      <vt:lpstr>Corporate Strategy: Types</vt:lpstr>
      <vt:lpstr>Business Unit Level Strategy: Types</vt:lpstr>
      <vt:lpstr>Strategic Fit  </vt:lpstr>
      <vt:lpstr>Strategic Human Resource Management (SHRM)</vt:lpstr>
      <vt:lpstr>Linking HR Strategy and Corporate Strategy</vt:lpstr>
      <vt:lpstr>Creating the Strategic Human Resource Management System</vt:lpstr>
      <vt:lpstr>Strategic Human Resource Management Tools</vt:lpstr>
      <vt:lpstr>PowerPoint Presentation</vt:lpstr>
      <vt:lpstr>HR Scorecard </vt:lpstr>
      <vt:lpstr>Relationship between SHRM Tools</vt:lpstr>
      <vt:lpstr>HR Metrics and Benchmarking</vt:lpstr>
      <vt:lpstr>PowerPoint Presentation</vt:lpstr>
      <vt:lpstr>Question Please ?</vt:lpstr>
    </vt:vector>
  </TitlesOfParts>
  <Manager>Denise Vaughn</Manager>
  <Company>Prentice Hall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Human Resource Management 11e.</dc:title>
  <dc:subject>Chapter 1</dc:subject>
  <dc:creator>mmalam</dc:creator>
  <cp:lastModifiedBy>mmalam</cp:lastModifiedBy>
  <cp:revision>284</cp:revision>
  <dcterms:created xsi:type="dcterms:W3CDTF">2003-02-17T02:06:55Z</dcterms:created>
  <dcterms:modified xsi:type="dcterms:W3CDTF">2016-03-28T14:52:54Z</dcterms:modified>
</cp:coreProperties>
</file>