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56" r:id="rId2"/>
    <p:sldId id="257" r:id="rId3"/>
    <p:sldId id="328" r:id="rId4"/>
    <p:sldId id="356" r:id="rId5"/>
    <p:sldId id="354" r:id="rId6"/>
    <p:sldId id="338" r:id="rId7"/>
    <p:sldId id="339" r:id="rId8"/>
    <p:sldId id="340" r:id="rId9"/>
    <p:sldId id="341" r:id="rId10"/>
    <p:sldId id="342" r:id="rId11"/>
    <p:sldId id="344" r:id="rId12"/>
    <p:sldId id="347" r:id="rId13"/>
    <p:sldId id="350" r:id="rId14"/>
    <p:sldId id="351" r:id="rId15"/>
    <p:sldId id="348" r:id="rId16"/>
    <p:sldId id="357" r:id="rId17"/>
    <p:sldId id="358" r:id="rId18"/>
    <p:sldId id="360" r:id="rId19"/>
    <p:sldId id="361" r:id="rId20"/>
    <p:sldId id="362" r:id="rId21"/>
    <p:sldId id="359" r:id="rId22"/>
    <p:sldId id="364" r:id="rId23"/>
    <p:sldId id="365" r:id="rId24"/>
    <p:sldId id="366" r:id="rId25"/>
    <p:sldId id="367" r:id="rId26"/>
    <p:sldId id="363" r:id="rId27"/>
    <p:sldId id="368" r:id="rId28"/>
    <p:sldId id="369" r:id="rId29"/>
    <p:sldId id="30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1" autoAdjust="0"/>
    <p:restoredTop sz="84919" autoAdjust="0"/>
  </p:normalViewPr>
  <p:slideViewPr>
    <p:cSldViewPr snapToGrid="0">
      <p:cViewPr varScale="1">
        <p:scale>
          <a:sx n="63" d="100"/>
          <a:sy n="63" d="100"/>
        </p:scale>
        <p:origin x="1020"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03839-2B25-442F-A8E5-12CA17BB4484}" type="datetimeFigureOut">
              <a:rPr lang="en-US" smtClean="0"/>
              <a:t>10/13/2019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87703A-133A-48C2-BE9A-E95041706791}" type="slidenum">
              <a:rPr lang="en-US" smtClean="0"/>
              <a:t>‹#›</a:t>
            </a:fld>
            <a:endParaRPr lang="en-US"/>
          </a:p>
        </p:txBody>
      </p:sp>
    </p:spTree>
    <p:extLst>
      <p:ext uri="{BB962C8B-B14F-4D97-AF65-F5344CB8AC3E}">
        <p14:creationId xmlns:p14="http://schemas.microsoft.com/office/powerpoint/2010/main" val="3546822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anagementstudyguide.com/herzbergs-theory-motivation.ht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anagementstudyguide.com/what_is_motivation.ht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Classical</a:t>
            </a:r>
            <a:r>
              <a:rPr lang="en-US" baseline="0" dirty="0" smtClean="0"/>
              <a:t> Conditioning: </a:t>
            </a:r>
            <a:r>
              <a:rPr lang="en-US" sz="1200" b="0" i="0" kern="1200" dirty="0" smtClean="0">
                <a:solidFill>
                  <a:schemeClr val="tx1"/>
                </a:solidFill>
                <a:effectLst/>
                <a:latin typeface="+mn-lt"/>
                <a:ea typeface="+mn-ea"/>
                <a:cs typeface="+mn-cs"/>
              </a:rPr>
              <a:t>we learn to associate events, or stimuli, that frequently happen together; as a result of this, we learn to anticipate events.</a:t>
            </a:r>
          </a:p>
          <a:p>
            <a:r>
              <a:rPr lang="en-US" sz="1200" b="0" i="0" kern="1200" dirty="0" smtClean="0">
                <a:solidFill>
                  <a:schemeClr val="tx1"/>
                </a:solidFill>
                <a:effectLst/>
                <a:latin typeface="+mn-lt"/>
                <a:ea typeface="+mn-ea"/>
                <a:cs typeface="+mn-cs"/>
              </a:rPr>
              <a:t>2. Operant conditioning:</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 behaviors are reinforced or punished, thus strengthening or extinguishing a response. Edward Thorndike coined the term “law of effect,” in which behaviors that are followed by consequences that are satisfying to the organism are more likely to be repeated, and behaviors that are followed by unpleasant consequences are less likely to be repeated.</a:t>
            </a:r>
          </a:p>
          <a:p>
            <a:r>
              <a:rPr lang="en-US" sz="1200" b="0" i="0" kern="1200" dirty="0" smtClean="0">
                <a:solidFill>
                  <a:schemeClr val="tx1"/>
                </a:solidFill>
                <a:effectLst/>
                <a:latin typeface="+mn-lt"/>
                <a:ea typeface="+mn-ea"/>
                <a:cs typeface="+mn-cs"/>
              </a:rPr>
              <a:t>3. Observational</a:t>
            </a:r>
            <a:r>
              <a:rPr lang="en-US" sz="1200" b="0" i="0" kern="1200" baseline="0" dirty="0" smtClean="0">
                <a:solidFill>
                  <a:schemeClr val="tx1"/>
                </a:solidFill>
                <a:effectLst/>
                <a:latin typeface="+mn-lt"/>
                <a:ea typeface="+mn-ea"/>
                <a:cs typeface="+mn-cs"/>
              </a:rPr>
              <a:t> learning: </a:t>
            </a:r>
            <a:r>
              <a:rPr lang="en-US" sz="1200" b="0" i="0" kern="1200" dirty="0" smtClean="0">
                <a:solidFill>
                  <a:schemeClr val="tx1"/>
                </a:solidFill>
                <a:effectLst/>
                <a:latin typeface="+mn-lt"/>
                <a:ea typeface="+mn-ea"/>
                <a:cs typeface="+mn-cs"/>
              </a:rPr>
              <a:t>Observational learning occurs through observing the behaviors of others and imitating those behaviors—even if there is no reinforcement at the time. Albert Bandura noticed that children often learn through imitating adults, and he tested his theory using his famous </a:t>
            </a:r>
            <a:r>
              <a:rPr lang="en-US" sz="1200" b="0" i="0" kern="1200" dirty="0" err="1" smtClean="0">
                <a:solidFill>
                  <a:schemeClr val="tx1"/>
                </a:solidFill>
                <a:effectLst/>
                <a:latin typeface="+mn-lt"/>
                <a:ea typeface="+mn-ea"/>
                <a:cs typeface="+mn-cs"/>
              </a:rPr>
              <a:t>Bobo</a:t>
            </a:r>
            <a:r>
              <a:rPr lang="en-US" sz="1200" b="0" i="0" kern="1200" dirty="0" smtClean="0">
                <a:solidFill>
                  <a:schemeClr val="tx1"/>
                </a:solidFill>
                <a:effectLst/>
                <a:latin typeface="+mn-lt"/>
                <a:ea typeface="+mn-ea"/>
                <a:cs typeface="+mn-cs"/>
              </a:rPr>
              <a:t>-doll experiment.</a:t>
            </a:r>
            <a:endParaRPr lang="en-US" dirty="0"/>
          </a:p>
        </p:txBody>
      </p:sp>
      <p:sp>
        <p:nvSpPr>
          <p:cNvPr id="4" name="Slide Number Placeholder 3"/>
          <p:cNvSpPr>
            <a:spLocks noGrp="1"/>
          </p:cNvSpPr>
          <p:nvPr>
            <p:ph type="sldNum" sz="quarter" idx="10"/>
          </p:nvPr>
        </p:nvSpPr>
        <p:spPr/>
        <p:txBody>
          <a:bodyPr/>
          <a:lstStyle/>
          <a:p>
            <a:fld id="{A487703A-133A-48C2-BE9A-E95041706791}" type="slidenum">
              <a:rPr lang="en-US" smtClean="0"/>
              <a:t>5</a:t>
            </a:fld>
            <a:endParaRPr lang="en-US"/>
          </a:p>
        </p:txBody>
      </p:sp>
    </p:spTree>
    <p:extLst>
      <p:ext uri="{BB962C8B-B14F-4D97-AF65-F5344CB8AC3E}">
        <p14:creationId xmlns:p14="http://schemas.microsoft.com/office/powerpoint/2010/main" val="1693588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Motives: Physiological</a:t>
            </a:r>
            <a:r>
              <a:rPr lang="en-US" baseline="0" dirty="0" smtClean="0"/>
              <a:t> motives (e.g. hunger, thrust, sleep, rest, sex, etc.), and Social motives (e.g. security, love, belonging, esteem, dignity, power, freedom, etc.)</a:t>
            </a:r>
            <a:endParaRPr lang="en-US" dirty="0"/>
          </a:p>
        </p:txBody>
      </p:sp>
      <p:sp>
        <p:nvSpPr>
          <p:cNvPr id="4" name="Slide Number Placeholder 3"/>
          <p:cNvSpPr>
            <a:spLocks noGrp="1"/>
          </p:cNvSpPr>
          <p:nvPr>
            <p:ph type="sldNum" sz="quarter" idx="10"/>
          </p:nvPr>
        </p:nvSpPr>
        <p:spPr/>
        <p:txBody>
          <a:bodyPr/>
          <a:lstStyle/>
          <a:p>
            <a:fld id="{A487703A-133A-48C2-BE9A-E95041706791}" type="slidenum">
              <a:rPr lang="en-US" smtClean="0"/>
              <a:t>24</a:t>
            </a:fld>
            <a:endParaRPr lang="en-US"/>
          </a:p>
        </p:txBody>
      </p:sp>
    </p:spTree>
    <p:extLst>
      <p:ext uri="{BB962C8B-B14F-4D97-AF65-F5344CB8AC3E}">
        <p14:creationId xmlns:p14="http://schemas.microsoft.com/office/powerpoint/2010/main" val="3931940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Ref. Vroom</a:t>
            </a:r>
            <a:r>
              <a:rPr lang="en-US" baseline="0" dirty="0" smtClean="0"/>
              <a:t> (1964)</a:t>
            </a:r>
            <a:endParaRPr lang="en-US" dirty="0"/>
          </a:p>
        </p:txBody>
      </p:sp>
      <p:sp>
        <p:nvSpPr>
          <p:cNvPr id="4" name="Slide Number Placeholder 3"/>
          <p:cNvSpPr>
            <a:spLocks noGrp="1"/>
          </p:cNvSpPr>
          <p:nvPr>
            <p:ph type="sldNum" sz="quarter" idx="10"/>
          </p:nvPr>
        </p:nvSpPr>
        <p:spPr/>
        <p:txBody>
          <a:bodyPr/>
          <a:lstStyle/>
          <a:p>
            <a:fld id="{A487703A-133A-48C2-BE9A-E95041706791}" type="slidenum">
              <a:rPr lang="en-US" smtClean="0"/>
              <a:t>25</a:t>
            </a:fld>
            <a:endParaRPr lang="en-US"/>
          </a:p>
        </p:txBody>
      </p:sp>
    </p:spTree>
    <p:extLst>
      <p:ext uri="{BB962C8B-B14F-4D97-AF65-F5344CB8AC3E}">
        <p14:creationId xmlns:p14="http://schemas.microsoft.com/office/powerpoint/2010/main" val="2068671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Esteem needs:</a:t>
            </a:r>
            <a:r>
              <a:rPr lang="en-US" baseline="0" dirty="0" smtClean="0"/>
              <a:t> e.g. self-respect, recognition, respect from others. </a:t>
            </a:r>
          </a:p>
          <a:p>
            <a:pPr marL="228600" indent="-228600">
              <a:buAutoNum type="arabicPeriod"/>
            </a:pPr>
            <a:r>
              <a:rPr lang="en-US" baseline="0" dirty="0" smtClean="0"/>
              <a:t>Self-actualization: </a:t>
            </a:r>
            <a:r>
              <a:rPr lang="en-US" b="1" baseline="0" dirty="0" smtClean="0"/>
              <a:t>Highest</a:t>
            </a:r>
            <a:r>
              <a:rPr lang="en-US" baseline="0" dirty="0" smtClean="0"/>
              <a:t> need; found in person whose previous four needs are satisfied. e.g. </a:t>
            </a:r>
            <a:r>
              <a:rPr lang="en-US" b="1" baseline="0" dirty="0" smtClean="0"/>
              <a:t>Social service</a:t>
            </a:r>
            <a:r>
              <a:rPr lang="en-US" baseline="0" dirty="0" smtClean="0"/>
              <a:t>, creativity, higher </a:t>
            </a:r>
            <a:r>
              <a:rPr lang="en-US" dirty="0" smtClean="0"/>
              <a:t>achievement</a:t>
            </a:r>
            <a:endParaRPr lang="en-US" dirty="0"/>
          </a:p>
        </p:txBody>
      </p:sp>
      <p:sp>
        <p:nvSpPr>
          <p:cNvPr id="4" name="Slide Number Placeholder 3"/>
          <p:cNvSpPr>
            <a:spLocks noGrp="1"/>
          </p:cNvSpPr>
          <p:nvPr>
            <p:ph type="sldNum" sz="quarter" idx="10"/>
          </p:nvPr>
        </p:nvSpPr>
        <p:spPr/>
        <p:txBody>
          <a:bodyPr/>
          <a:lstStyle/>
          <a:p>
            <a:fld id="{A487703A-133A-48C2-BE9A-E95041706791}" type="slidenum">
              <a:rPr lang="en-US" smtClean="0"/>
              <a:t>26</a:t>
            </a:fld>
            <a:endParaRPr lang="en-US"/>
          </a:p>
        </p:txBody>
      </p:sp>
    </p:spTree>
    <p:extLst>
      <p:ext uri="{BB962C8B-B14F-4D97-AF65-F5344CB8AC3E}">
        <p14:creationId xmlns:p14="http://schemas.microsoft.com/office/powerpoint/2010/main" val="4205837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Ref.</a:t>
            </a:r>
            <a:r>
              <a:rPr lang="en-US" baseline="0" dirty="0" smtClean="0"/>
              <a:t> Douglas McGregor (1960)</a:t>
            </a:r>
            <a:endParaRPr lang="en-US" dirty="0"/>
          </a:p>
        </p:txBody>
      </p:sp>
      <p:sp>
        <p:nvSpPr>
          <p:cNvPr id="4" name="Slide Number Placeholder 3"/>
          <p:cNvSpPr>
            <a:spLocks noGrp="1"/>
          </p:cNvSpPr>
          <p:nvPr>
            <p:ph type="sldNum" sz="quarter" idx="10"/>
          </p:nvPr>
        </p:nvSpPr>
        <p:spPr/>
        <p:txBody>
          <a:bodyPr/>
          <a:lstStyle/>
          <a:p>
            <a:fld id="{A487703A-133A-48C2-BE9A-E95041706791}" type="slidenum">
              <a:rPr lang="en-US" smtClean="0"/>
              <a:t>27</a:t>
            </a:fld>
            <a:endParaRPr lang="en-US"/>
          </a:p>
        </p:txBody>
      </p:sp>
    </p:spTree>
    <p:extLst>
      <p:ext uri="{BB962C8B-B14F-4D97-AF65-F5344CB8AC3E}">
        <p14:creationId xmlns:p14="http://schemas.microsoft.com/office/powerpoint/2010/main" val="178279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Ref. </a:t>
            </a:r>
            <a:r>
              <a:rPr lang="en-US" dirty="0" smtClean="0">
                <a:hlinkClick r:id="rId3"/>
              </a:rPr>
              <a:t>https://www.managementstudyguide.com/herzbergs-theory-motivation.htm</a:t>
            </a:r>
            <a:endParaRPr lang="en-US" dirty="0" smtClean="0"/>
          </a:p>
          <a:p>
            <a:pPr marL="228600" indent="-228600">
              <a:buAutoNum type="arabicPeriod"/>
            </a:pPr>
            <a:r>
              <a:rPr lang="en-US" dirty="0" smtClean="0"/>
              <a:t>Motivators (Satisfaction</a:t>
            </a:r>
            <a:r>
              <a:rPr lang="en-US" baseline="0" dirty="0" smtClean="0"/>
              <a:t> to No satisfaction); Hygiene factors (No dissatisfaction to Dissatisfaction)</a:t>
            </a:r>
            <a:endParaRPr lang="en-US" dirty="0"/>
          </a:p>
        </p:txBody>
      </p:sp>
      <p:sp>
        <p:nvSpPr>
          <p:cNvPr id="4" name="Slide Number Placeholder 3"/>
          <p:cNvSpPr>
            <a:spLocks noGrp="1"/>
          </p:cNvSpPr>
          <p:nvPr>
            <p:ph type="sldNum" sz="quarter" idx="10"/>
          </p:nvPr>
        </p:nvSpPr>
        <p:spPr/>
        <p:txBody>
          <a:bodyPr/>
          <a:lstStyle/>
          <a:p>
            <a:fld id="{A487703A-133A-48C2-BE9A-E95041706791}" type="slidenum">
              <a:rPr lang="en-US" smtClean="0"/>
              <a:t>28</a:t>
            </a:fld>
            <a:endParaRPr lang="en-US"/>
          </a:p>
        </p:txBody>
      </p:sp>
    </p:spTree>
    <p:extLst>
      <p:ext uri="{BB962C8B-B14F-4D97-AF65-F5344CB8AC3E}">
        <p14:creationId xmlns:p14="http://schemas.microsoft.com/office/powerpoint/2010/main" val="1883358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Trial and Error Theory</a:t>
            </a:r>
            <a:r>
              <a:rPr lang="en-US" baseline="0" dirty="0" smtClean="0"/>
              <a:t> </a:t>
            </a:r>
          </a:p>
          <a:p>
            <a:pPr marL="228600" indent="-228600">
              <a:buAutoNum type="arabicPeriod"/>
            </a:pPr>
            <a:r>
              <a:rPr lang="en-US" baseline="0" dirty="0" smtClean="0"/>
              <a:t>“When an action brings a reward, that action becomes stand into the mind”</a:t>
            </a:r>
            <a:endParaRPr lang="en-US" dirty="0"/>
          </a:p>
        </p:txBody>
      </p:sp>
      <p:sp>
        <p:nvSpPr>
          <p:cNvPr id="4" name="Slide Number Placeholder 3"/>
          <p:cNvSpPr>
            <a:spLocks noGrp="1"/>
          </p:cNvSpPr>
          <p:nvPr>
            <p:ph type="sldNum" sz="quarter" idx="10"/>
          </p:nvPr>
        </p:nvSpPr>
        <p:spPr/>
        <p:txBody>
          <a:bodyPr/>
          <a:lstStyle/>
          <a:p>
            <a:fld id="{A487703A-133A-48C2-BE9A-E95041706791}" type="slidenum">
              <a:rPr lang="en-US" smtClean="0"/>
              <a:t>6</a:t>
            </a:fld>
            <a:endParaRPr lang="en-US"/>
          </a:p>
        </p:txBody>
      </p:sp>
    </p:spTree>
    <p:extLst>
      <p:ext uri="{BB962C8B-B14F-4D97-AF65-F5344CB8AC3E}">
        <p14:creationId xmlns:p14="http://schemas.microsoft.com/office/powerpoint/2010/main" val="660685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r>
              <a:rPr lang="en-US" sz="1200" b="0" i="0" kern="1200" dirty="0" smtClean="0">
                <a:solidFill>
                  <a:schemeClr val="tx1"/>
                </a:solidFill>
                <a:effectLst/>
                <a:latin typeface="+mn-lt"/>
                <a:ea typeface="+mn-ea"/>
                <a:cs typeface="+mn-cs"/>
              </a:rPr>
              <a:t>Thorndike, E. L. (1898). Animal intelligence: An experimental study of the associative processes in animals. </a:t>
            </a:r>
            <a:r>
              <a:rPr lang="en-US" sz="1200" b="0" i="1" kern="1200" dirty="0" smtClean="0">
                <a:solidFill>
                  <a:schemeClr val="tx1"/>
                </a:solidFill>
                <a:effectLst/>
                <a:latin typeface="+mn-lt"/>
                <a:ea typeface="+mn-ea"/>
                <a:cs typeface="+mn-cs"/>
              </a:rPr>
              <a:t>Psychological Monographs: General and Applied,</a:t>
            </a:r>
            <a:r>
              <a:rPr lang="en-US" sz="1200" b="0" i="0" kern="1200" dirty="0" smtClean="0">
                <a:solidFill>
                  <a:schemeClr val="tx1"/>
                </a:solidFill>
                <a:effectLst/>
                <a:latin typeface="+mn-lt"/>
                <a:ea typeface="+mn-ea"/>
                <a:cs typeface="+mn-cs"/>
              </a:rPr>
              <a:t> 2(4), i-109.</a:t>
            </a:r>
            <a:endParaRPr lang="en-US" dirty="0"/>
          </a:p>
        </p:txBody>
      </p:sp>
      <p:sp>
        <p:nvSpPr>
          <p:cNvPr id="4" name="Slide Number Placeholder 3"/>
          <p:cNvSpPr>
            <a:spLocks noGrp="1"/>
          </p:cNvSpPr>
          <p:nvPr>
            <p:ph type="sldNum" sz="quarter" idx="10"/>
          </p:nvPr>
        </p:nvSpPr>
        <p:spPr/>
        <p:txBody>
          <a:bodyPr/>
          <a:lstStyle/>
          <a:p>
            <a:fld id="{A487703A-133A-48C2-BE9A-E95041706791}" type="slidenum">
              <a:rPr lang="en-US" smtClean="0"/>
              <a:t>8</a:t>
            </a:fld>
            <a:endParaRPr lang="en-US"/>
          </a:p>
        </p:txBody>
      </p:sp>
    </p:spTree>
    <p:extLst>
      <p:ext uri="{BB962C8B-B14F-4D97-AF65-F5344CB8AC3E}">
        <p14:creationId xmlns:p14="http://schemas.microsoft.com/office/powerpoint/2010/main" val="893269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a:t>
            </a:r>
            <a:r>
              <a:rPr lang="en-US" sz="1200" b="0" i="0" kern="1200" dirty="0" smtClean="0">
                <a:solidFill>
                  <a:schemeClr val="tx1"/>
                </a:solidFill>
                <a:effectLst/>
                <a:latin typeface="+mn-lt"/>
                <a:ea typeface="+mn-ea"/>
                <a:cs typeface="+mn-cs"/>
              </a:rPr>
              <a:t>Whereas classical conditioning depends on developing associations between events, operant conditioning involves learning from the consequences of our behavior.</a:t>
            </a:r>
            <a:endParaRPr lang="en-US" dirty="0" smtClean="0"/>
          </a:p>
          <a:p>
            <a:endParaRPr lang="en-US" dirty="0"/>
          </a:p>
        </p:txBody>
      </p:sp>
      <p:sp>
        <p:nvSpPr>
          <p:cNvPr id="4" name="Slide Number Placeholder 3"/>
          <p:cNvSpPr>
            <a:spLocks noGrp="1"/>
          </p:cNvSpPr>
          <p:nvPr>
            <p:ph type="sldNum" sz="quarter" idx="10"/>
          </p:nvPr>
        </p:nvSpPr>
        <p:spPr/>
        <p:txBody>
          <a:bodyPr/>
          <a:lstStyle/>
          <a:p>
            <a:fld id="{A487703A-133A-48C2-BE9A-E95041706791}" type="slidenum">
              <a:rPr lang="en-US" smtClean="0"/>
              <a:t>10</a:t>
            </a:fld>
            <a:endParaRPr lang="en-US"/>
          </a:p>
        </p:txBody>
      </p:sp>
    </p:spTree>
    <p:extLst>
      <p:ext uri="{BB962C8B-B14F-4D97-AF65-F5344CB8AC3E}">
        <p14:creationId xmlns:p14="http://schemas.microsoft.com/office/powerpoint/2010/main" val="2780367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0AE18EF-CE93-4187-9516-3D2FCCF6FE97}" type="slidenum">
              <a:rPr lang="en-US" altLang="en-US">
                <a:latin typeface="Arial" panose="020B0604020202020204" pitchFamily="34" charset="0"/>
              </a:rPr>
              <a:pPr/>
              <a:t>12</a:t>
            </a:fld>
            <a:endParaRPr lang="en-US" altLang="en-US">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046597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A blow-up doll that can be punched.</a:t>
            </a:r>
          </a:p>
          <a:p>
            <a:endParaRPr lang="en-US" dirty="0"/>
          </a:p>
        </p:txBody>
      </p:sp>
      <p:sp>
        <p:nvSpPr>
          <p:cNvPr id="4" name="Slide Number Placeholder 3"/>
          <p:cNvSpPr>
            <a:spLocks noGrp="1"/>
          </p:cNvSpPr>
          <p:nvPr>
            <p:ph type="sldNum" sz="quarter" idx="10"/>
          </p:nvPr>
        </p:nvSpPr>
        <p:spPr/>
        <p:txBody>
          <a:bodyPr/>
          <a:lstStyle/>
          <a:p>
            <a:fld id="{A487703A-133A-48C2-BE9A-E95041706791}" type="slidenum">
              <a:rPr lang="en-US" smtClean="0"/>
              <a:t>16</a:t>
            </a:fld>
            <a:endParaRPr lang="en-US"/>
          </a:p>
        </p:txBody>
      </p:sp>
    </p:spTree>
    <p:extLst>
      <p:ext uri="{BB962C8B-B14F-4D97-AF65-F5344CB8AC3E}">
        <p14:creationId xmlns:p14="http://schemas.microsoft.com/office/powerpoint/2010/main" val="2547672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Learning situation is one in which all the essential elements for promoting learning are present in a dynamic relationship with one another (Ray, 1991). </a:t>
            </a:r>
            <a:endParaRPr lang="en-US" dirty="0"/>
          </a:p>
        </p:txBody>
      </p:sp>
      <p:sp>
        <p:nvSpPr>
          <p:cNvPr id="4" name="Slide Number Placeholder 3"/>
          <p:cNvSpPr>
            <a:spLocks noGrp="1"/>
          </p:cNvSpPr>
          <p:nvPr>
            <p:ph type="sldNum" sz="quarter" idx="10"/>
          </p:nvPr>
        </p:nvSpPr>
        <p:spPr/>
        <p:txBody>
          <a:bodyPr/>
          <a:lstStyle/>
          <a:p>
            <a:fld id="{A487703A-133A-48C2-BE9A-E95041706791}" type="slidenum">
              <a:rPr lang="en-US" smtClean="0"/>
              <a:t>18</a:t>
            </a:fld>
            <a:endParaRPr lang="en-US"/>
          </a:p>
        </p:txBody>
      </p:sp>
    </p:spTree>
    <p:extLst>
      <p:ext uri="{BB962C8B-B14F-4D97-AF65-F5344CB8AC3E}">
        <p14:creationId xmlns:p14="http://schemas.microsoft.com/office/powerpoint/2010/main" val="2283359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HOBP (Holistic approach for Best</a:t>
            </a:r>
            <a:r>
              <a:rPr lang="en-US" baseline="0" dirty="0" smtClean="0"/>
              <a:t> Practice Model</a:t>
            </a:r>
          </a:p>
          <a:p>
            <a:pPr marL="228600" indent="-228600">
              <a:buAutoNum type="arabicPeriod"/>
            </a:pPr>
            <a:r>
              <a:rPr lang="en-US" sz="1200" b="0" i="0" kern="1200" dirty="0" smtClean="0">
                <a:solidFill>
                  <a:schemeClr val="tx1"/>
                </a:solidFill>
                <a:effectLst/>
                <a:latin typeface="+mn-lt"/>
                <a:ea typeface="+mn-ea"/>
                <a:cs typeface="+mn-cs"/>
              </a:rPr>
              <a:t>the model for holistic approach to best practices. There are three important elements in the model; the teacher, the student and the content. HOBP Model considers that both teacher and the students are participants of the teaching learning process. The teacher characteristics are the content knowledge and the pedagogical knowledge while the student characteristics are preconceptions, cognition of information management and the psycho-emotional state of the students. It is </a:t>
            </a:r>
            <a:r>
              <a:rPr lang="en-US" sz="1200" b="1" i="0" kern="1200" dirty="0" smtClean="0">
                <a:solidFill>
                  <a:schemeClr val="tx1"/>
                </a:solidFill>
                <a:effectLst/>
                <a:latin typeface="+mn-lt"/>
                <a:ea typeface="+mn-ea"/>
                <a:cs typeface="+mn-cs"/>
              </a:rPr>
              <a:t>communication that determines the effectiveness of the teaching learning process. This in turn is determined by the teaching approaches and the feedback between students and teachers</a:t>
            </a:r>
            <a:r>
              <a:rPr lang="en-US" sz="1200" b="0" i="0" kern="1200" dirty="0" smtClean="0">
                <a:solidFill>
                  <a:schemeClr val="tx1"/>
                </a:solidFill>
                <a:effectLst/>
                <a:latin typeface="+mn-lt"/>
                <a:ea typeface="+mn-ea"/>
                <a:cs typeface="+mn-cs"/>
              </a:rPr>
              <a:t>. However there are two other factors that affect the teaching learning process. These are the content as prescribed by the syllabus and the resource materials.</a:t>
            </a:r>
            <a:endParaRPr lang="en-US" dirty="0"/>
          </a:p>
        </p:txBody>
      </p:sp>
      <p:sp>
        <p:nvSpPr>
          <p:cNvPr id="4" name="Slide Number Placeholder 3"/>
          <p:cNvSpPr>
            <a:spLocks noGrp="1"/>
          </p:cNvSpPr>
          <p:nvPr>
            <p:ph type="sldNum" sz="quarter" idx="10"/>
          </p:nvPr>
        </p:nvSpPr>
        <p:spPr/>
        <p:txBody>
          <a:bodyPr/>
          <a:lstStyle/>
          <a:p>
            <a:fld id="{A487703A-133A-48C2-BE9A-E95041706791}" type="slidenum">
              <a:rPr lang="en-US" smtClean="0"/>
              <a:t>21</a:t>
            </a:fld>
            <a:endParaRPr lang="en-US"/>
          </a:p>
        </p:txBody>
      </p:sp>
    </p:spTree>
    <p:extLst>
      <p:ext uri="{BB962C8B-B14F-4D97-AF65-F5344CB8AC3E}">
        <p14:creationId xmlns:p14="http://schemas.microsoft.com/office/powerpoint/2010/main" val="412325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ref. </a:t>
            </a:r>
            <a:r>
              <a:rPr lang="en-US" dirty="0" smtClean="0">
                <a:hlinkClick r:id="rId3"/>
              </a:rPr>
              <a:t>https://www.managementstudyguide.com/what_is_motivation.htm</a:t>
            </a:r>
            <a:endParaRPr lang="en-US" dirty="0"/>
          </a:p>
        </p:txBody>
      </p:sp>
      <p:sp>
        <p:nvSpPr>
          <p:cNvPr id="4" name="Slide Number Placeholder 3"/>
          <p:cNvSpPr>
            <a:spLocks noGrp="1"/>
          </p:cNvSpPr>
          <p:nvPr>
            <p:ph type="sldNum" sz="quarter" idx="10"/>
          </p:nvPr>
        </p:nvSpPr>
        <p:spPr/>
        <p:txBody>
          <a:bodyPr/>
          <a:lstStyle/>
          <a:p>
            <a:fld id="{A487703A-133A-48C2-BE9A-E95041706791}" type="slidenum">
              <a:rPr lang="en-US" smtClean="0"/>
              <a:t>23</a:t>
            </a:fld>
            <a:endParaRPr lang="en-US"/>
          </a:p>
        </p:txBody>
      </p:sp>
    </p:spTree>
    <p:extLst>
      <p:ext uri="{BB962C8B-B14F-4D97-AF65-F5344CB8AC3E}">
        <p14:creationId xmlns:p14="http://schemas.microsoft.com/office/powerpoint/2010/main" val="1340086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6E89B76C-4E2B-46BC-A9AA-80460ECF1E20}" type="datetime1">
              <a:rPr lang="en-US" smtClean="0"/>
              <a:t>10/13/2019</a:t>
            </a:fld>
            <a:endParaRPr lang="en-US"/>
          </a:p>
        </p:txBody>
      </p:sp>
      <p:sp>
        <p:nvSpPr>
          <p:cNvPr id="5" name="Footer Placeholder 4"/>
          <p:cNvSpPr>
            <a:spLocks noGrp="1"/>
          </p:cNvSpPr>
          <p:nvPr>
            <p:ph type="ftr" sz="quarter" idx="11"/>
          </p:nvPr>
        </p:nvSpPr>
        <p:spPr/>
        <p:txBody>
          <a:bodyPr/>
          <a:lstStyle/>
          <a:p>
            <a:r>
              <a:rPr lang="en-US" smtClean="0"/>
              <a:t>Presented by Md Mahbubul Alam, PhD</a:t>
            </a:r>
            <a:endParaRPr lang="en-US"/>
          </a:p>
        </p:txBody>
      </p:sp>
      <p:sp>
        <p:nvSpPr>
          <p:cNvPr id="6" name="Slide Number Placeholder 5"/>
          <p:cNvSpPr>
            <a:spLocks noGrp="1"/>
          </p:cNvSpPr>
          <p:nvPr>
            <p:ph type="sldNum" sz="quarter" idx="12"/>
          </p:nvPr>
        </p:nvSpPr>
        <p:spPr/>
        <p:txBody>
          <a:bodyPr/>
          <a:lstStyle/>
          <a:p>
            <a:fld id="{3B1D634B-BCC8-4362-BD66-0337D4142AA5}" type="slidenum">
              <a:rPr lang="en-US" smtClean="0"/>
              <a:t>‹#›</a:t>
            </a:fld>
            <a:endParaRPr lang="en-US"/>
          </a:p>
        </p:txBody>
      </p:sp>
    </p:spTree>
    <p:extLst>
      <p:ext uri="{BB962C8B-B14F-4D97-AF65-F5344CB8AC3E}">
        <p14:creationId xmlns:p14="http://schemas.microsoft.com/office/powerpoint/2010/main" val="3966170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8E3D06-DD2C-40B9-B3B6-D67A01B3519F}" type="datetime1">
              <a:rPr lang="en-US" smtClean="0"/>
              <a:t>10/13/2019</a:t>
            </a:fld>
            <a:endParaRPr lang="en-US"/>
          </a:p>
        </p:txBody>
      </p:sp>
      <p:sp>
        <p:nvSpPr>
          <p:cNvPr id="5" name="Footer Placeholder 4"/>
          <p:cNvSpPr>
            <a:spLocks noGrp="1"/>
          </p:cNvSpPr>
          <p:nvPr>
            <p:ph type="ftr" sz="quarter" idx="11"/>
          </p:nvPr>
        </p:nvSpPr>
        <p:spPr/>
        <p:txBody>
          <a:bodyPr/>
          <a:lstStyle/>
          <a:p>
            <a:r>
              <a:rPr lang="en-US" smtClean="0"/>
              <a:t>Presented by Md Mahbubul Alam, PhD</a:t>
            </a:r>
            <a:endParaRPr lang="en-US"/>
          </a:p>
        </p:txBody>
      </p:sp>
      <p:sp>
        <p:nvSpPr>
          <p:cNvPr id="6" name="Slide Number Placeholder 5"/>
          <p:cNvSpPr>
            <a:spLocks noGrp="1"/>
          </p:cNvSpPr>
          <p:nvPr>
            <p:ph type="sldNum" sz="quarter" idx="12"/>
          </p:nvPr>
        </p:nvSpPr>
        <p:spPr/>
        <p:txBody>
          <a:bodyPr/>
          <a:lstStyle/>
          <a:p>
            <a:fld id="{3B1D634B-BCC8-4362-BD66-0337D4142AA5}" type="slidenum">
              <a:rPr lang="en-US" smtClean="0"/>
              <a:t>‹#›</a:t>
            </a:fld>
            <a:endParaRPr lang="en-US"/>
          </a:p>
        </p:txBody>
      </p:sp>
    </p:spTree>
    <p:extLst>
      <p:ext uri="{BB962C8B-B14F-4D97-AF65-F5344CB8AC3E}">
        <p14:creationId xmlns:p14="http://schemas.microsoft.com/office/powerpoint/2010/main" val="1798714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1A2A7B-8998-4404-BDCA-72ED1BF889E7}" type="datetime1">
              <a:rPr lang="en-US" smtClean="0"/>
              <a:t>10/13/2019</a:t>
            </a:fld>
            <a:endParaRPr lang="en-US"/>
          </a:p>
        </p:txBody>
      </p:sp>
      <p:sp>
        <p:nvSpPr>
          <p:cNvPr id="5" name="Footer Placeholder 4"/>
          <p:cNvSpPr>
            <a:spLocks noGrp="1"/>
          </p:cNvSpPr>
          <p:nvPr>
            <p:ph type="ftr" sz="quarter" idx="11"/>
          </p:nvPr>
        </p:nvSpPr>
        <p:spPr/>
        <p:txBody>
          <a:bodyPr/>
          <a:lstStyle/>
          <a:p>
            <a:r>
              <a:rPr lang="en-US" smtClean="0"/>
              <a:t>Presented by Md Mahbubul Alam, PhD</a:t>
            </a:r>
            <a:endParaRPr lang="en-US"/>
          </a:p>
        </p:txBody>
      </p:sp>
      <p:sp>
        <p:nvSpPr>
          <p:cNvPr id="6" name="Slide Number Placeholder 5"/>
          <p:cNvSpPr>
            <a:spLocks noGrp="1"/>
          </p:cNvSpPr>
          <p:nvPr>
            <p:ph type="sldNum" sz="quarter" idx="12"/>
          </p:nvPr>
        </p:nvSpPr>
        <p:spPr/>
        <p:txBody>
          <a:bodyPr/>
          <a:lstStyle/>
          <a:p>
            <a:fld id="{3B1D634B-BCC8-4362-BD66-0337D4142AA5}" type="slidenum">
              <a:rPr lang="en-US" smtClean="0"/>
              <a:t>‹#›</a:t>
            </a:fld>
            <a:endParaRPr lang="en-US"/>
          </a:p>
        </p:txBody>
      </p:sp>
    </p:spTree>
    <p:extLst>
      <p:ext uri="{BB962C8B-B14F-4D97-AF65-F5344CB8AC3E}">
        <p14:creationId xmlns:p14="http://schemas.microsoft.com/office/powerpoint/2010/main" val="141607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71A58BC-1F87-451D-AE1F-30E29B6E6B1C}" type="datetime1">
              <a:rPr lang="en-US" smtClean="0"/>
              <a:t>10/13/2019</a:t>
            </a:fld>
            <a:endParaRPr lang="en-US"/>
          </a:p>
        </p:txBody>
      </p:sp>
      <p:sp>
        <p:nvSpPr>
          <p:cNvPr id="5" name="Footer Placeholder 4"/>
          <p:cNvSpPr>
            <a:spLocks noGrp="1"/>
          </p:cNvSpPr>
          <p:nvPr>
            <p:ph type="ftr" sz="quarter" idx="11"/>
          </p:nvPr>
        </p:nvSpPr>
        <p:spPr>
          <a:xfrm>
            <a:off x="4038600" y="6356350"/>
            <a:ext cx="3949700" cy="365125"/>
          </a:xfrm>
        </p:spPr>
        <p:txBody>
          <a:bodyPr/>
          <a:lstStyle/>
          <a:p>
            <a:r>
              <a:rPr lang="en-US" smtClean="0"/>
              <a:t>Presented by Md Mahbubul Alam, PhD</a:t>
            </a:r>
            <a:endParaRPr lang="en-US"/>
          </a:p>
        </p:txBody>
      </p:sp>
      <p:sp>
        <p:nvSpPr>
          <p:cNvPr id="6" name="Slide Number Placeholder 5"/>
          <p:cNvSpPr>
            <a:spLocks noGrp="1"/>
          </p:cNvSpPr>
          <p:nvPr>
            <p:ph type="sldNum" sz="quarter" idx="12"/>
          </p:nvPr>
        </p:nvSpPr>
        <p:spPr/>
        <p:txBody>
          <a:bodyPr/>
          <a:lstStyle/>
          <a:p>
            <a:fld id="{3B1D634B-BCC8-4362-BD66-0337D4142AA5}" type="slidenum">
              <a:rPr lang="en-US" smtClean="0"/>
              <a:t>‹#›</a:t>
            </a:fld>
            <a:endParaRPr lang="en-US"/>
          </a:p>
        </p:txBody>
      </p:sp>
    </p:spTree>
    <p:extLst>
      <p:ext uri="{BB962C8B-B14F-4D97-AF65-F5344CB8AC3E}">
        <p14:creationId xmlns:p14="http://schemas.microsoft.com/office/powerpoint/2010/main" val="12388973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FFA524-BB58-4855-91BA-D946358A7B2B}" type="datetime1">
              <a:rPr lang="en-US" smtClean="0"/>
              <a:t>10/13/2019</a:t>
            </a:fld>
            <a:endParaRPr lang="en-US"/>
          </a:p>
        </p:txBody>
      </p:sp>
      <p:sp>
        <p:nvSpPr>
          <p:cNvPr id="5" name="Footer Placeholder 4"/>
          <p:cNvSpPr>
            <a:spLocks noGrp="1"/>
          </p:cNvSpPr>
          <p:nvPr>
            <p:ph type="ftr" sz="quarter" idx="11"/>
          </p:nvPr>
        </p:nvSpPr>
        <p:spPr>
          <a:xfrm>
            <a:off x="4038600" y="6356350"/>
            <a:ext cx="4775200" cy="365125"/>
          </a:xfrm>
        </p:spPr>
        <p:txBody>
          <a:bodyPr/>
          <a:lstStyle/>
          <a:p>
            <a:r>
              <a:rPr lang="en-US" smtClean="0"/>
              <a:t>Presented by Md Mahbubul Alam, PhD</a:t>
            </a:r>
            <a:endParaRPr lang="en-US"/>
          </a:p>
        </p:txBody>
      </p:sp>
      <p:sp>
        <p:nvSpPr>
          <p:cNvPr id="6" name="Slide Number Placeholder 5"/>
          <p:cNvSpPr>
            <a:spLocks noGrp="1"/>
          </p:cNvSpPr>
          <p:nvPr>
            <p:ph type="sldNum" sz="quarter" idx="12"/>
          </p:nvPr>
        </p:nvSpPr>
        <p:spPr/>
        <p:txBody>
          <a:bodyPr/>
          <a:lstStyle/>
          <a:p>
            <a:fld id="{3B1D634B-BCC8-4362-BD66-0337D4142AA5}" type="slidenum">
              <a:rPr lang="en-US" smtClean="0"/>
              <a:t>‹#›</a:t>
            </a:fld>
            <a:endParaRPr lang="en-US"/>
          </a:p>
        </p:txBody>
      </p:sp>
    </p:spTree>
    <p:extLst>
      <p:ext uri="{BB962C8B-B14F-4D97-AF65-F5344CB8AC3E}">
        <p14:creationId xmlns:p14="http://schemas.microsoft.com/office/powerpoint/2010/main" val="703968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0B0CBC-9BFF-46B7-A26B-C3F6F5B8AE23}" type="datetime1">
              <a:rPr lang="en-US" smtClean="0"/>
              <a:t>10/13/2019</a:t>
            </a:fld>
            <a:endParaRPr lang="en-US"/>
          </a:p>
        </p:txBody>
      </p:sp>
      <p:sp>
        <p:nvSpPr>
          <p:cNvPr id="6" name="Footer Placeholder 5"/>
          <p:cNvSpPr>
            <a:spLocks noGrp="1"/>
          </p:cNvSpPr>
          <p:nvPr>
            <p:ph type="ftr" sz="quarter" idx="11"/>
          </p:nvPr>
        </p:nvSpPr>
        <p:spPr/>
        <p:txBody>
          <a:bodyPr/>
          <a:lstStyle/>
          <a:p>
            <a:r>
              <a:rPr lang="en-US" smtClean="0"/>
              <a:t>Presented by Md Mahbubul Alam, PhD</a:t>
            </a:r>
            <a:endParaRPr lang="en-US"/>
          </a:p>
        </p:txBody>
      </p:sp>
      <p:sp>
        <p:nvSpPr>
          <p:cNvPr id="7" name="Slide Number Placeholder 6"/>
          <p:cNvSpPr>
            <a:spLocks noGrp="1"/>
          </p:cNvSpPr>
          <p:nvPr>
            <p:ph type="sldNum" sz="quarter" idx="12"/>
          </p:nvPr>
        </p:nvSpPr>
        <p:spPr/>
        <p:txBody>
          <a:bodyPr/>
          <a:lstStyle/>
          <a:p>
            <a:fld id="{3B1D634B-BCC8-4362-BD66-0337D4142AA5}" type="slidenum">
              <a:rPr lang="en-US" smtClean="0"/>
              <a:t>‹#›</a:t>
            </a:fld>
            <a:endParaRPr lang="en-US"/>
          </a:p>
        </p:txBody>
      </p:sp>
    </p:spTree>
    <p:extLst>
      <p:ext uri="{BB962C8B-B14F-4D97-AF65-F5344CB8AC3E}">
        <p14:creationId xmlns:p14="http://schemas.microsoft.com/office/powerpoint/2010/main" val="2935691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B0CC7B-27D9-4F88-95FD-1EC1A0885D60}" type="datetime1">
              <a:rPr lang="en-US" smtClean="0"/>
              <a:t>10/13/2019</a:t>
            </a:fld>
            <a:endParaRPr lang="en-US"/>
          </a:p>
        </p:txBody>
      </p:sp>
      <p:sp>
        <p:nvSpPr>
          <p:cNvPr id="8" name="Footer Placeholder 7"/>
          <p:cNvSpPr>
            <a:spLocks noGrp="1"/>
          </p:cNvSpPr>
          <p:nvPr>
            <p:ph type="ftr" sz="quarter" idx="11"/>
          </p:nvPr>
        </p:nvSpPr>
        <p:spPr/>
        <p:txBody>
          <a:bodyPr/>
          <a:lstStyle/>
          <a:p>
            <a:r>
              <a:rPr lang="en-US" smtClean="0"/>
              <a:t>Presented by Md Mahbubul Alam, PhD</a:t>
            </a:r>
            <a:endParaRPr lang="en-US"/>
          </a:p>
        </p:txBody>
      </p:sp>
      <p:sp>
        <p:nvSpPr>
          <p:cNvPr id="9" name="Slide Number Placeholder 8"/>
          <p:cNvSpPr>
            <a:spLocks noGrp="1"/>
          </p:cNvSpPr>
          <p:nvPr>
            <p:ph type="sldNum" sz="quarter" idx="12"/>
          </p:nvPr>
        </p:nvSpPr>
        <p:spPr/>
        <p:txBody>
          <a:bodyPr/>
          <a:lstStyle/>
          <a:p>
            <a:fld id="{3B1D634B-BCC8-4362-BD66-0337D4142AA5}" type="slidenum">
              <a:rPr lang="en-US" smtClean="0"/>
              <a:t>‹#›</a:t>
            </a:fld>
            <a:endParaRPr lang="en-US"/>
          </a:p>
        </p:txBody>
      </p:sp>
    </p:spTree>
    <p:extLst>
      <p:ext uri="{BB962C8B-B14F-4D97-AF65-F5344CB8AC3E}">
        <p14:creationId xmlns:p14="http://schemas.microsoft.com/office/powerpoint/2010/main" val="2785223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21E82F-70E8-4EC9-AC86-19DF904E95BE}" type="datetime1">
              <a:rPr lang="en-US" smtClean="0"/>
              <a:t>10/13/2019</a:t>
            </a:fld>
            <a:endParaRPr lang="en-US"/>
          </a:p>
        </p:txBody>
      </p:sp>
      <p:sp>
        <p:nvSpPr>
          <p:cNvPr id="4" name="Footer Placeholder 3"/>
          <p:cNvSpPr>
            <a:spLocks noGrp="1"/>
          </p:cNvSpPr>
          <p:nvPr>
            <p:ph type="ftr" sz="quarter" idx="11"/>
          </p:nvPr>
        </p:nvSpPr>
        <p:spPr/>
        <p:txBody>
          <a:bodyPr/>
          <a:lstStyle/>
          <a:p>
            <a:r>
              <a:rPr lang="en-US" smtClean="0"/>
              <a:t>Presented by Md Mahbubul Alam, PhD</a:t>
            </a:r>
            <a:endParaRPr lang="en-US"/>
          </a:p>
        </p:txBody>
      </p:sp>
      <p:sp>
        <p:nvSpPr>
          <p:cNvPr id="5" name="Slide Number Placeholder 4"/>
          <p:cNvSpPr>
            <a:spLocks noGrp="1"/>
          </p:cNvSpPr>
          <p:nvPr>
            <p:ph type="sldNum" sz="quarter" idx="12"/>
          </p:nvPr>
        </p:nvSpPr>
        <p:spPr/>
        <p:txBody>
          <a:bodyPr/>
          <a:lstStyle/>
          <a:p>
            <a:fld id="{3B1D634B-BCC8-4362-BD66-0337D4142AA5}" type="slidenum">
              <a:rPr lang="en-US" smtClean="0"/>
              <a:t>‹#›</a:t>
            </a:fld>
            <a:endParaRPr lang="en-US"/>
          </a:p>
        </p:txBody>
      </p:sp>
    </p:spTree>
    <p:extLst>
      <p:ext uri="{BB962C8B-B14F-4D97-AF65-F5344CB8AC3E}">
        <p14:creationId xmlns:p14="http://schemas.microsoft.com/office/powerpoint/2010/main" val="308458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E52F2-CD73-437B-BBDB-620CDADF413D}" type="datetime1">
              <a:rPr lang="en-US" smtClean="0"/>
              <a:t>10/13/2019</a:t>
            </a:fld>
            <a:endParaRPr lang="en-US"/>
          </a:p>
        </p:txBody>
      </p:sp>
      <p:sp>
        <p:nvSpPr>
          <p:cNvPr id="3" name="Footer Placeholder 2"/>
          <p:cNvSpPr>
            <a:spLocks noGrp="1"/>
          </p:cNvSpPr>
          <p:nvPr>
            <p:ph type="ftr" sz="quarter" idx="11"/>
          </p:nvPr>
        </p:nvSpPr>
        <p:spPr/>
        <p:txBody>
          <a:bodyPr/>
          <a:lstStyle/>
          <a:p>
            <a:r>
              <a:rPr lang="en-US" smtClean="0"/>
              <a:t>Presented by Md Mahbubul Alam, PhD</a:t>
            </a:r>
            <a:endParaRPr lang="en-US"/>
          </a:p>
        </p:txBody>
      </p:sp>
      <p:sp>
        <p:nvSpPr>
          <p:cNvPr id="4" name="Slide Number Placeholder 3"/>
          <p:cNvSpPr>
            <a:spLocks noGrp="1"/>
          </p:cNvSpPr>
          <p:nvPr>
            <p:ph type="sldNum" sz="quarter" idx="12"/>
          </p:nvPr>
        </p:nvSpPr>
        <p:spPr/>
        <p:txBody>
          <a:bodyPr/>
          <a:lstStyle/>
          <a:p>
            <a:fld id="{3B1D634B-BCC8-4362-BD66-0337D4142AA5}" type="slidenum">
              <a:rPr lang="en-US" smtClean="0"/>
              <a:t>‹#›</a:t>
            </a:fld>
            <a:endParaRPr lang="en-US"/>
          </a:p>
        </p:txBody>
      </p:sp>
    </p:spTree>
    <p:extLst>
      <p:ext uri="{BB962C8B-B14F-4D97-AF65-F5344CB8AC3E}">
        <p14:creationId xmlns:p14="http://schemas.microsoft.com/office/powerpoint/2010/main" val="3028928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BDD853-E173-480B-9701-72127A2DC6D7}" type="datetime1">
              <a:rPr lang="en-US" smtClean="0"/>
              <a:t>10/13/2019</a:t>
            </a:fld>
            <a:endParaRPr lang="en-US"/>
          </a:p>
        </p:txBody>
      </p:sp>
      <p:sp>
        <p:nvSpPr>
          <p:cNvPr id="6" name="Footer Placeholder 5"/>
          <p:cNvSpPr>
            <a:spLocks noGrp="1"/>
          </p:cNvSpPr>
          <p:nvPr>
            <p:ph type="ftr" sz="quarter" idx="11"/>
          </p:nvPr>
        </p:nvSpPr>
        <p:spPr/>
        <p:txBody>
          <a:bodyPr/>
          <a:lstStyle/>
          <a:p>
            <a:r>
              <a:rPr lang="en-US" smtClean="0"/>
              <a:t>Presented by Md Mahbubul Alam, PhD</a:t>
            </a:r>
            <a:endParaRPr lang="en-US"/>
          </a:p>
        </p:txBody>
      </p:sp>
      <p:sp>
        <p:nvSpPr>
          <p:cNvPr id="7" name="Slide Number Placeholder 6"/>
          <p:cNvSpPr>
            <a:spLocks noGrp="1"/>
          </p:cNvSpPr>
          <p:nvPr>
            <p:ph type="sldNum" sz="quarter" idx="12"/>
          </p:nvPr>
        </p:nvSpPr>
        <p:spPr/>
        <p:txBody>
          <a:bodyPr/>
          <a:lstStyle/>
          <a:p>
            <a:fld id="{3B1D634B-BCC8-4362-BD66-0337D4142AA5}" type="slidenum">
              <a:rPr lang="en-US" smtClean="0"/>
              <a:t>‹#›</a:t>
            </a:fld>
            <a:endParaRPr lang="en-US"/>
          </a:p>
        </p:txBody>
      </p:sp>
    </p:spTree>
    <p:extLst>
      <p:ext uri="{BB962C8B-B14F-4D97-AF65-F5344CB8AC3E}">
        <p14:creationId xmlns:p14="http://schemas.microsoft.com/office/powerpoint/2010/main" val="127297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A572C-AC3A-4DDC-9C66-1AB54DB3F91D}" type="datetime1">
              <a:rPr lang="en-US" smtClean="0"/>
              <a:t>10/13/2019</a:t>
            </a:fld>
            <a:endParaRPr lang="en-US"/>
          </a:p>
        </p:txBody>
      </p:sp>
      <p:sp>
        <p:nvSpPr>
          <p:cNvPr id="6" name="Footer Placeholder 5"/>
          <p:cNvSpPr>
            <a:spLocks noGrp="1"/>
          </p:cNvSpPr>
          <p:nvPr>
            <p:ph type="ftr" sz="quarter" idx="11"/>
          </p:nvPr>
        </p:nvSpPr>
        <p:spPr/>
        <p:txBody>
          <a:bodyPr/>
          <a:lstStyle/>
          <a:p>
            <a:r>
              <a:rPr lang="en-US" smtClean="0"/>
              <a:t>Presented by Md Mahbubul Alam, PhD</a:t>
            </a:r>
            <a:endParaRPr lang="en-US"/>
          </a:p>
        </p:txBody>
      </p:sp>
      <p:sp>
        <p:nvSpPr>
          <p:cNvPr id="7" name="Slide Number Placeholder 6"/>
          <p:cNvSpPr>
            <a:spLocks noGrp="1"/>
          </p:cNvSpPr>
          <p:nvPr>
            <p:ph type="sldNum" sz="quarter" idx="12"/>
          </p:nvPr>
        </p:nvSpPr>
        <p:spPr/>
        <p:txBody>
          <a:bodyPr/>
          <a:lstStyle/>
          <a:p>
            <a:fld id="{3B1D634B-BCC8-4362-BD66-0337D4142AA5}" type="slidenum">
              <a:rPr lang="en-US" smtClean="0"/>
              <a:t>‹#›</a:t>
            </a:fld>
            <a:endParaRPr lang="en-US"/>
          </a:p>
        </p:txBody>
      </p:sp>
    </p:spTree>
    <p:extLst>
      <p:ext uri="{BB962C8B-B14F-4D97-AF65-F5344CB8AC3E}">
        <p14:creationId xmlns:p14="http://schemas.microsoft.com/office/powerpoint/2010/main" val="4263825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11507373" y="1"/>
            <a:ext cx="698696" cy="128016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12192000" cy="6858000"/>
          </a:xfrm>
          <a:prstGeom prst="rect">
            <a:avLst/>
          </a:prstGeom>
          <a:noFill/>
          <a:ln w="44450" cmpd="thinThick">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419100"/>
            <a:ext cx="10515600" cy="762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409700"/>
            <a:ext cx="10515600" cy="47672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C00000"/>
                </a:solidFill>
                <a:latin typeface="Tw Cen MT" panose="020B0602020104020603" pitchFamily="34" charset="0"/>
              </a:defRPr>
            </a:lvl1pPr>
          </a:lstStyle>
          <a:p>
            <a:fld id="{1BB8519A-073B-4B1E-B824-8DB18FED9387}" type="datetime1">
              <a:rPr lang="en-US" smtClean="0"/>
              <a:t>10/13/2019</a:t>
            </a:fld>
            <a:endParaRPr lang="en-US" dirty="0"/>
          </a:p>
        </p:txBody>
      </p:sp>
      <p:sp>
        <p:nvSpPr>
          <p:cNvPr id="5" name="Footer Placeholder 4"/>
          <p:cNvSpPr>
            <a:spLocks noGrp="1"/>
          </p:cNvSpPr>
          <p:nvPr>
            <p:ph type="ftr" sz="quarter" idx="3"/>
          </p:nvPr>
        </p:nvSpPr>
        <p:spPr>
          <a:xfrm>
            <a:off x="4038600" y="6356350"/>
            <a:ext cx="7315200" cy="365125"/>
          </a:xfrm>
          <a:prstGeom prst="rect">
            <a:avLst/>
          </a:prstGeom>
        </p:spPr>
        <p:txBody>
          <a:bodyPr vert="horz" lIns="91440" tIns="45720" rIns="91440" bIns="45720" rtlCol="0" anchor="ctr"/>
          <a:lstStyle>
            <a:lvl1pPr algn="ctr">
              <a:defRPr sz="1200">
                <a:solidFill>
                  <a:srgbClr val="C00000"/>
                </a:solidFill>
                <a:latin typeface="Tw Cen MT" panose="020B0602020104020603" pitchFamily="34" charset="0"/>
              </a:defRPr>
            </a:lvl1pPr>
          </a:lstStyle>
          <a:p>
            <a:r>
              <a:rPr lang="en-US" smtClean="0"/>
              <a:t>Presented by Md Mahbubul Alam, PhD</a:t>
            </a:r>
            <a:endParaRPr lang="en-US" dirty="0"/>
          </a:p>
        </p:txBody>
      </p:sp>
      <p:sp>
        <p:nvSpPr>
          <p:cNvPr id="6" name="Slide Number Placeholder 5"/>
          <p:cNvSpPr>
            <a:spLocks noGrp="1"/>
          </p:cNvSpPr>
          <p:nvPr>
            <p:ph type="sldNum" sz="quarter" idx="4"/>
          </p:nvPr>
        </p:nvSpPr>
        <p:spPr>
          <a:xfrm>
            <a:off x="11507373" y="216388"/>
            <a:ext cx="563878" cy="416658"/>
          </a:xfrm>
          <a:prstGeom prst="rect">
            <a:avLst/>
          </a:prstGeom>
        </p:spPr>
        <p:txBody>
          <a:bodyPr vert="horz" lIns="91440" tIns="45720" rIns="91440" bIns="45720" rtlCol="0" anchor="ctr"/>
          <a:lstStyle>
            <a:lvl1pPr algn="r">
              <a:defRPr sz="1600">
                <a:solidFill>
                  <a:srgbClr val="FFFF00"/>
                </a:solidFill>
                <a:latin typeface="Tw Cen MT" panose="020B0602020104020603" pitchFamily="34" charset="0"/>
              </a:defRPr>
            </a:lvl1pPr>
          </a:lstStyle>
          <a:p>
            <a:fld id="{3B1D634B-BCC8-4362-BD66-0337D4142AA5}" type="slidenum">
              <a:rPr lang="en-US" smtClean="0"/>
              <a:pPr/>
              <a:t>‹#›</a:t>
            </a:fld>
            <a:endParaRPr lang="en-US" dirty="0"/>
          </a:p>
        </p:txBody>
      </p:sp>
    </p:spTree>
    <p:extLst>
      <p:ext uri="{BB962C8B-B14F-4D97-AF65-F5344CB8AC3E}">
        <p14:creationId xmlns:p14="http://schemas.microsoft.com/office/powerpoint/2010/main" val="3773367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000" b="1" kern="1200">
          <a:solidFill>
            <a:srgbClr val="C00000"/>
          </a:solidFill>
          <a:effectLst>
            <a:outerShdw blurRad="38100" dist="38100" dir="2700000" algn="tl">
              <a:srgbClr val="000000">
                <a:alpha val="43137"/>
              </a:srgbClr>
            </a:outerShdw>
          </a:effectLst>
          <a:latin typeface="Tw Cen MT" panose="020B0602020104020603" pitchFamily="34" charset="0"/>
          <a:ea typeface="+mj-ea"/>
          <a:cs typeface="+mj-cs"/>
        </a:defRPr>
      </a:lvl1pPr>
    </p:titleStyle>
    <p:bodyStyle>
      <a:lvl1pPr marL="228600" indent="-274320" algn="l" defTabSz="914400" rtl="0" eaLnBrk="1" latinLnBrk="0" hangingPunct="1">
        <a:lnSpc>
          <a:spcPct val="100000"/>
        </a:lnSpc>
        <a:spcBef>
          <a:spcPts val="1000"/>
        </a:spcBef>
        <a:buClr>
          <a:srgbClr val="C00000"/>
        </a:buClr>
        <a:buFont typeface="Wingdings" panose="05000000000000000000" pitchFamily="2" charset="2"/>
        <a:buChar char="ü"/>
        <a:defRPr sz="2400" kern="1200">
          <a:solidFill>
            <a:schemeClr val="tx1"/>
          </a:solidFill>
          <a:latin typeface="Tw Cen MT" panose="020B0602020104020603" pitchFamily="34" charset="0"/>
          <a:ea typeface="+mn-ea"/>
          <a:cs typeface="+mn-cs"/>
        </a:defRPr>
      </a:lvl1pPr>
      <a:lvl2pPr marL="685800" indent="-274320" algn="l" defTabSz="914400" rtl="0" eaLnBrk="1" latinLnBrk="0" hangingPunct="1">
        <a:lnSpc>
          <a:spcPct val="100000"/>
        </a:lnSpc>
        <a:spcBef>
          <a:spcPts val="500"/>
        </a:spcBef>
        <a:buClr>
          <a:srgbClr val="C00000"/>
        </a:buClr>
        <a:buFont typeface="Wingdings" panose="05000000000000000000" pitchFamily="2" charset="2"/>
        <a:buChar char="§"/>
        <a:defRPr sz="2000" kern="1200">
          <a:solidFill>
            <a:schemeClr val="tx1"/>
          </a:solidFill>
          <a:latin typeface="Tw Cen MT" panose="020B0602020104020603" pitchFamily="34" charset="0"/>
          <a:ea typeface="+mn-ea"/>
          <a:cs typeface="+mn-cs"/>
        </a:defRPr>
      </a:lvl2pPr>
      <a:lvl3pPr marL="1143000" indent="-274320" algn="l" defTabSz="914400" rtl="0" eaLnBrk="1" latinLnBrk="0" hangingPunct="1">
        <a:lnSpc>
          <a:spcPct val="100000"/>
        </a:lnSpc>
        <a:spcBef>
          <a:spcPts val="500"/>
        </a:spcBef>
        <a:buClr>
          <a:srgbClr val="C00000"/>
        </a:buClr>
        <a:buFont typeface="Courier New" panose="02070309020205020404" pitchFamily="49" charset="0"/>
        <a:buChar char="o"/>
        <a:defRPr sz="1800" kern="1200">
          <a:solidFill>
            <a:schemeClr val="tx1"/>
          </a:solidFill>
          <a:latin typeface="Tw Cen MT" panose="020B0602020104020603" pitchFamily="34" charset="0"/>
          <a:ea typeface="+mn-ea"/>
          <a:cs typeface="+mn-cs"/>
        </a:defRPr>
      </a:lvl3pPr>
      <a:lvl4pPr marL="1600200" indent="-274320" algn="l" defTabSz="914400" rtl="0" eaLnBrk="1" latinLnBrk="0" hangingPunct="1">
        <a:lnSpc>
          <a:spcPct val="100000"/>
        </a:lnSpc>
        <a:spcBef>
          <a:spcPts val="500"/>
        </a:spcBef>
        <a:buClr>
          <a:srgbClr val="C00000"/>
        </a:buClr>
        <a:buFont typeface="Arial" panose="020B0604020202020204" pitchFamily="34" charset="0"/>
        <a:buChar char="•"/>
        <a:defRPr sz="16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ü"/>
        <a:defRPr sz="16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www.youtube.com/watch?v=hhqumfpxuzI"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time_continue=125&amp;v=PqqRdZ8x9Ws"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dmBqwWlJg8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eduhk.hk/apfslt/v8_issue1/hendon/hendon5.htm#5"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watch?v=xZVtU08D0R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586854" y="1122363"/>
            <a:ext cx="10754436" cy="2387600"/>
          </a:xfrm>
        </p:spPr>
        <p:txBody>
          <a:bodyPr>
            <a:normAutofit/>
          </a:bodyPr>
          <a:lstStyle/>
          <a:p>
            <a:r>
              <a:rPr lang="en-US" sz="3200" dirty="0" smtClean="0">
                <a:solidFill>
                  <a:srgbClr val="002060"/>
                </a:solidFill>
              </a:rPr>
              <a:t>AEIS 529: Livestock Extension</a:t>
            </a:r>
            <a:br>
              <a:rPr lang="en-US" sz="3200" dirty="0" smtClean="0">
                <a:solidFill>
                  <a:srgbClr val="002060"/>
                </a:solidFill>
              </a:rPr>
            </a:br>
            <a:r>
              <a:rPr lang="en-US" sz="3200" dirty="0" smtClean="0"/>
              <a:t/>
            </a:r>
            <a:br>
              <a:rPr lang="en-US" sz="3200" dirty="0" smtClean="0"/>
            </a:br>
            <a:r>
              <a:rPr lang="en-US" sz="4800" dirty="0" smtClean="0"/>
              <a:t>Chapter 3: Learning and Motivation</a:t>
            </a:r>
            <a:endParaRPr lang="en-US" sz="4800" dirty="0"/>
          </a:p>
        </p:txBody>
      </p:sp>
      <p:sp>
        <p:nvSpPr>
          <p:cNvPr id="10" name="Subtitle 9"/>
          <p:cNvSpPr>
            <a:spLocks noGrp="1"/>
          </p:cNvSpPr>
          <p:nvPr>
            <p:ph type="subTitle" idx="1"/>
          </p:nvPr>
        </p:nvSpPr>
        <p:spPr>
          <a:xfrm>
            <a:off x="1255594" y="4299050"/>
            <a:ext cx="9412406" cy="1586552"/>
          </a:xfrm>
        </p:spPr>
        <p:txBody>
          <a:bodyPr>
            <a:normAutofit/>
          </a:bodyPr>
          <a:lstStyle/>
          <a:p>
            <a:r>
              <a:rPr lang="en-US" dirty="0" smtClean="0"/>
              <a:t>Prof </a:t>
            </a:r>
            <a:r>
              <a:rPr lang="en-US" dirty="0" err="1" smtClean="0"/>
              <a:t>Md</a:t>
            </a:r>
            <a:r>
              <a:rPr lang="en-US" dirty="0" smtClean="0"/>
              <a:t> Mahbubul Alam, PhD</a:t>
            </a:r>
          </a:p>
          <a:p>
            <a:r>
              <a:rPr lang="en-US" dirty="0" smtClean="0"/>
              <a:t>Dept. of AEIS, SAU</a:t>
            </a:r>
          </a:p>
        </p:txBody>
      </p:sp>
    </p:spTree>
    <p:extLst>
      <p:ext uri="{BB962C8B-B14F-4D97-AF65-F5344CB8AC3E}">
        <p14:creationId xmlns:p14="http://schemas.microsoft.com/office/powerpoint/2010/main" val="3841239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t>Pavlov’s Studies (1927)</a:t>
            </a:r>
          </a:p>
        </p:txBody>
      </p:sp>
      <p:pic>
        <p:nvPicPr>
          <p:cNvPr id="25603" name="Picture 3" descr="kle90462_010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186332" y="1278732"/>
            <a:ext cx="6357192" cy="4941709"/>
          </a:xfrm>
          <a:noFill/>
        </p:spPr>
      </p:pic>
      <p:sp>
        <p:nvSpPr>
          <p:cNvPr id="3" name="Text Placeholder 2"/>
          <p:cNvSpPr>
            <a:spLocks noGrp="1"/>
          </p:cNvSpPr>
          <p:nvPr>
            <p:ph type="body" sz="quarter" idx="3"/>
          </p:nvPr>
        </p:nvSpPr>
        <p:spPr>
          <a:xfrm>
            <a:off x="6752589" y="871063"/>
            <a:ext cx="4737101" cy="421481"/>
          </a:xfrm>
        </p:spPr>
        <p:txBody>
          <a:bodyPr>
            <a:normAutofit fontScale="92500" lnSpcReduction="20000"/>
          </a:bodyPr>
          <a:lstStyle/>
          <a:p>
            <a:r>
              <a:rPr lang="en-US" altLang="en-US" sz="2800" dirty="0" smtClean="0">
                <a:solidFill>
                  <a:srgbClr val="FF0000"/>
                </a:solidFill>
              </a:rPr>
              <a:t>Conditioning</a:t>
            </a:r>
            <a:endParaRPr lang="en-US" altLang="en-US" sz="2800" dirty="0"/>
          </a:p>
        </p:txBody>
      </p:sp>
      <p:sp>
        <p:nvSpPr>
          <p:cNvPr id="4" name="Content Placeholder 3"/>
          <p:cNvSpPr>
            <a:spLocks noGrp="1"/>
          </p:cNvSpPr>
          <p:nvPr>
            <p:ph sz="quarter" idx="4"/>
          </p:nvPr>
        </p:nvSpPr>
        <p:spPr>
          <a:xfrm>
            <a:off x="6760208" y="1441132"/>
            <a:ext cx="4468496" cy="5218747"/>
          </a:xfrm>
        </p:spPr>
        <p:txBody>
          <a:bodyPr>
            <a:noAutofit/>
          </a:bodyPr>
          <a:lstStyle/>
          <a:p>
            <a:pPr marL="914400" lvl="1" indent="-457200">
              <a:lnSpc>
                <a:spcPct val="90000"/>
              </a:lnSpc>
            </a:pPr>
            <a:r>
              <a:rPr lang="en-US" altLang="en-US" sz="2400" dirty="0"/>
              <a:t>A stimulus that initially produces no response can acquire the ability to produce one.</a:t>
            </a:r>
          </a:p>
          <a:p>
            <a:pPr marL="914400" lvl="1" indent="-457200">
              <a:lnSpc>
                <a:spcPct val="90000"/>
              </a:lnSpc>
            </a:pPr>
            <a:r>
              <a:rPr lang="en-US" altLang="en-US" sz="2400" dirty="0"/>
              <a:t>Learning occurs through pairing in time and place of one stimulus with another stimulus that produces a response.</a:t>
            </a:r>
          </a:p>
          <a:p>
            <a:pPr marL="914400" lvl="1" indent="-457200">
              <a:lnSpc>
                <a:spcPct val="90000"/>
              </a:lnSpc>
            </a:pPr>
            <a:r>
              <a:rPr lang="en-US" altLang="en-US" sz="2400" dirty="0"/>
              <a:t>This is a kind of associative shifting, but the response is involuntary.</a:t>
            </a:r>
          </a:p>
          <a:p>
            <a:endParaRPr lang="en-US" sz="2800" dirty="0"/>
          </a:p>
        </p:txBody>
      </p:sp>
      <p:sp>
        <p:nvSpPr>
          <p:cNvPr id="5" name="Rectangle 4"/>
          <p:cNvSpPr/>
          <p:nvPr/>
        </p:nvSpPr>
        <p:spPr>
          <a:xfrm>
            <a:off x="6543524" y="5820331"/>
            <a:ext cx="5181355" cy="400110"/>
          </a:xfrm>
          <a:prstGeom prst="rect">
            <a:avLst/>
          </a:prstGeom>
        </p:spPr>
        <p:txBody>
          <a:bodyPr wrap="none">
            <a:spAutoFit/>
          </a:bodyPr>
          <a:lstStyle/>
          <a:p>
            <a:r>
              <a:rPr lang="en-US" sz="2000" dirty="0">
                <a:solidFill>
                  <a:srgbClr val="C00000"/>
                </a:solidFill>
                <a:latin typeface="Tw Cen MT" panose="020B0602020104020603" pitchFamily="34" charset="0"/>
                <a:hlinkClick r:id="rId4"/>
              </a:rPr>
              <a:t>https://www.youtube.com/watch?v=hhqumfpxuzI</a:t>
            </a:r>
            <a:endParaRPr lang="en-US" sz="2000" dirty="0">
              <a:solidFill>
                <a:srgbClr val="C00000"/>
              </a:solidFill>
              <a:latin typeface="Tw Cen MT" panose="020B0602020104020603" pitchFamily="34" charset="0"/>
            </a:endParaRPr>
          </a:p>
        </p:txBody>
      </p:sp>
    </p:spTree>
    <p:extLst>
      <p:ext uri="{BB962C8B-B14F-4D97-AF65-F5344CB8AC3E}">
        <p14:creationId xmlns:p14="http://schemas.microsoft.com/office/powerpoint/2010/main" val="2180740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Terminology of Conditioning</a:t>
            </a:r>
          </a:p>
        </p:txBody>
      </p:sp>
      <p:sp>
        <p:nvSpPr>
          <p:cNvPr id="27651" name="Rectangle 3"/>
          <p:cNvSpPr>
            <a:spLocks noGrp="1" noChangeArrowheads="1"/>
          </p:cNvSpPr>
          <p:nvPr>
            <p:ph idx="1"/>
          </p:nvPr>
        </p:nvSpPr>
        <p:spPr/>
        <p:txBody>
          <a:bodyPr/>
          <a:lstStyle/>
          <a:p>
            <a:pPr eaLnBrk="1" hangingPunct="1"/>
            <a:r>
              <a:rPr lang="en-US" altLang="en-US" sz="2800" dirty="0" smtClean="0">
                <a:solidFill>
                  <a:srgbClr val="FF0000"/>
                </a:solidFill>
              </a:rPr>
              <a:t>Unconditioned stimulus </a:t>
            </a:r>
            <a:r>
              <a:rPr lang="en-US" altLang="en-US" sz="2800" dirty="0" smtClean="0"/>
              <a:t>(US or UCS)</a:t>
            </a:r>
          </a:p>
          <a:p>
            <a:pPr lvl="1" eaLnBrk="1" hangingPunct="1"/>
            <a:r>
              <a:rPr lang="en-US" altLang="en-US" sz="2400" dirty="0" smtClean="0"/>
              <a:t>Produces a reflexive response without learning.</a:t>
            </a:r>
          </a:p>
          <a:p>
            <a:pPr eaLnBrk="1" hangingPunct="1"/>
            <a:r>
              <a:rPr lang="en-US" altLang="en-US" sz="2800" dirty="0" smtClean="0">
                <a:solidFill>
                  <a:srgbClr val="FF0000"/>
                </a:solidFill>
              </a:rPr>
              <a:t>Unconditioned response </a:t>
            </a:r>
            <a:r>
              <a:rPr lang="en-US" altLang="en-US" sz="2800" dirty="0" smtClean="0"/>
              <a:t>(UR or UCR)</a:t>
            </a:r>
          </a:p>
          <a:p>
            <a:pPr lvl="1" eaLnBrk="1" hangingPunct="1"/>
            <a:r>
              <a:rPr lang="en-US" altLang="en-US" sz="2400" dirty="0" smtClean="0"/>
              <a:t>The response that occurs, typically a reflex, involuntary and automatic.</a:t>
            </a:r>
          </a:p>
          <a:p>
            <a:pPr>
              <a:lnSpc>
                <a:spcPct val="90000"/>
              </a:lnSpc>
            </a:pPr>
            <a:r>
              <a:rPr lang="en-US" altLang="en-US" sz="2800" dirty="0">
                <a:solidFill>
                  <a:srgbClr val="FF0000"/>
                </a:solidFill>
              </a:rPr>
              <a:t>Neutral stimulus</a:t>
            </a:r>
          </a:p>
          <a:p>
            <a:pPr lvl="1">
              <a:lnSpc>
                <a:spcPct val="90000"/>
              </a:lnSpc>
            </a:pPr>
            <a:r>
              <a:rPr lang="en-US" altLang="en-US" sz="2400" dirty="0"/>
              <a:t>A stimulus not capable of producing an unconditioned response.</a:t>
            </a:r>
          </a:p>
          <a:p>
            <a:pPr>
              <a:lnSpc>
                <a:spcPct val="90000"/>
              </a:lnSpc>
            </a:pPr>
            <a:r>
              <a:rPr lang="en-US" altLang="en-US" sz="2800" dirty="0">
                <a:solidFill>
                  <a:srgbClr val="FF0000"/>
                </a:solidFill>
              </a:rPr>
              <a:t>Conditioned stimulus </a:t>
            </a:r>
            <a:r>
              <a:rPr lang="en-US" altLang="en-US" sz="2800" dirty="0"/>
              <a:t>(CS)</a:t>
            </a:r>
          </a:p>
          <a:p>
            <a:pPr lvl="1">
              <a:lnSpc>
                <a:spcPct val="90000"/>
              </a:lnSpc>
            </a:pPr>
            <a:r>
              <a:rPr lang="en-US" altLang="en-US" sz="2400" dirty="0"/>
              <a:t>A previously neutral stimulus that has acquired the ability to evoke a response.</a:t>
            </a:r>
          </a:p>
          <a:p>
            <a:pPr>
              <a:lnSpc>
                <a:spcPct val="90000"/>
              </a:lnSpc>
            </a:pPr>
            <a:r>
              <a:rPr lang="en-US" altLang="en-US" sz="2800" dirty="0">
                <a:solidFill>
                  <a:srgbClr val="FF0000"/>
                </a:solidFill>
              </a:rPr>
              <a:t>Conditioned response </a:t>
            </a:r>
            <a:r>
              <a:rPr lang="en-US" altLang="en-US" sz="2800" dirty="0"/>
              <a:t>(CR)</a:t>
            </a:r>
          </a:p>
          <a:p>
            <a:pPr lvl="1">
              <a:lnSpc>
                <a:spcPct val="90000"/>
              </a:lnSpc>
            </a:pPr>
            <a:r>
              <a:rPr lang="en-US" altLang="en-US" sz="2400" dirty="0"/>
              <a:t>The learned response, similar to the UCR, an involuntary reflex.</a:t>
            </a:r>
          </a:p>
          <a:p>
            <a:pPr lvl="1" eaLnBrk="1" hangingPunct="1"/>
            <a:endParaRPr lang="en-US" altLang="en-US" dirty="0" smtClean="0"/>
          </a:p>
        </p:txBody>
      </p:sp>
    </p:spTree>
    <p:extLst>
      <p:ext uri="{BB962C8B-B14F-4D97-AF65-F5344CB8AC3E}">
        <p14:creationId xmlns:p14="http://schemas.microsoft.com/office/powerpoint/2010/main" val="2570835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2438401" y="533400"/>
            <a:ext cx="2881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defRPr>
            </a:lvl3pPr>
            <a:lvl4pPr marL="1600200" indent="-2286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2400" dirty="0">
                <a:solidFill>
                  <a:schemeClr val="bg2"/>
                </a:solidFill>
                <a:latin typeface="Arial" panose="020B0604020202020204" pitchFamily="34" charset="0"/>
              </a:rPr>
              <a:t>Prior to conditioning</a:t>
            </a:r>
          </a:p>
        </p:txBody>
      </p:sp>
      <p:sp>
        <p:nvSpPr>
          <p:cNvPr id="32774" name="Rectangle 6"/>
          <p:cNvSpPr>
            <a:spLocks noChangeArrowheads="1"/>
          </p:cNvSpPr>
          <p:nvPr/>
        </p:nvSpPr>
        <p:spPr bwMode="auto">
          <a:xfrm>
            <a:off x="2971800" y="1143000"/>
            <a:ext cx="2667000" cy="685800"/>
          </a:xfrm>
          <a:prstGeom prst="rect">
            <a:avLst/>
          </a:prstGeom>
          <a:solidFill>
            <a:schemeClr val="hlink"/>
          </a:solidFill>
          <a:ln w="9525">
            <a:solidFill>
              <a:schemeClr val="tx1"/>
            </a:solidFill>
            <a:miter lim="800000"/>
            <a:headEnd/>
            <a:tailEnd/>
          </a:ln>
        </p:spPr>
        <p:txBody>
          <a:bodyPr wrap="none" anchor="ctr"/>
          <a:lstStyle>
            <a:lvl1pPr>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defRPr>
            </a:lvl3pPr>
            <a:lvl4pPr marL="1600200" indent="-2286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1800">
                <a:latin typeface="Arial" panose="020B0604020202020204" pitchFamily="34" charset="0"/>
              </a:rPr>
              <a:t>Neutral stimulus</a:t>
            </a:r>
          </a:p>
          <a:p>
            <a:pPr algn="ctr" eaLnBrk="1" hangingPunct="1">
              <a:spcBef>
                <a:spcPct val="0"/>
              </a:spcBef>
              <a:buClrTx/>
              <a:buSzTx/>
              <a:buFontTx/>
              <a:buNone/>
            </a:pPr>
            <a:r>
              <a:rPr lang="en-US" altLang="en-US" sz="1800">
                <a:latin typeface="Arial" panose="020B0604020202020204" pitchFamily="34" charset="0"/>
              </a:rPr>
              <a:t>(tone)</a:t>
            </a:r>
          </a:p>
        </p:txBody>
      </p:sp>
      <p:sp>
        <p:nvSpPr>
          <p:cNvPr id="32775" name="Rectangle 7"/>
          <p:cNvSpPr>
            <a:spLocks noChangeArrowheads="1"/>
          </p:cNvSpPr>
          <p:nvPr/>
        </p:nvSpPr>
        <p:spPr bwMode="auto">
          <a:xfrm>
            <a:off x="6705600" y="1066800"/>
            <a:ext cx="2667000" cy="685800"/>
          </a:xfrm>
          <a:prstGeom prst="rect">
            <a:avLst/>
          </a:prstGeom>
          <a:solidFill>
            <a:schemeClr val="accent5"/>
          </a:solidFill>
          <a:ln w="9525">
            <a:solidFill>
              <a:schemeClr val="tx1"/>
            </a:solidFill>
            <a:miter lim="800000"/>
            <a:headEnd/>
            <a:tailEnd/>
          </a:ln>
        </p:spPr>
        <p:txBody>
          <a:bodyPr wrap="none" anchor="ctr"/>
          <a:lstStyle>
            <a:lvl1pPr>
              <a:spcBef>
                <a:spcPct val="20000"/>
              </a:spcBef>
              <a:buClr>
                <a:schemeClr val="tx2"/>
              </a:buClr>
              <a:buSzPct val="70000"/>
              <a:buFont typeface="Wingdings" pitchFamily="2" charset="2"/>
              <a:buChar char="¡"/>
              <a:defRPr sz="2900">
                <a:solidFill>
                  <a:schemeClr val="tx1"/>
                </a:solidFill>
                <a:latin typeface="Calibri"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Calibri"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Calibri"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Calibri"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Calibri"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Calibri"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Calibri"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Calibri"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Calibri" pitchFamily="34" charset="0"/>
              </a:defRPr>
            </a:lvl9pPr>
          </a:lstStyle>
          <a:p>
            <a:pPr algn="ctr" eaLnBrk="1" hangingPunct="1">
              <a:spcBef>
                <a:spcPct val="0"/>
              </a:spcBef>
              <a:buClrTx/>
              <a:buSzTx/>
              <a:buFontTx/>
              <a:buNone/>
              <a:defRPr/>
            </a:pPr>
            <a:r>
              <a:rPr lang="en-US" altLang="en-US" sz="1800" dirty="0">
                <a:latin typeface="Arial" pitchFamily="34" charset="0"/>
              </a:rPr>
              <a:t>(Orientation to sound</a:t>
            </a:r>
          </a:p>
          <a:p>
            <a:pPr algn="ctr" eaLnBrk="1" hangingPunct="1">
              <a:spcBef>
                <a:spcPct val="0"/>
              </a:spcBef>
              <a:buClrTx/>
              <a:buSzTx/>
              <a:buFontTx/>
              <a:buNone/>
              <a:defRPr/>
            </a:pPr>
            <a:r>
              <a:rPr lang="en-US" altLang="en-US" sz="1800" dirty="0">
                <a:latin typeface="Arial" pitchFamily="34" charset="0"/>
              </a:rPr>
              <a:t>but no response)</a:t>
            </a:r>
          </a:p>
        </p:txBody>
      </p:sp>
      <p:sp>
        <p:nvSpPr>
          <p:cNvPr id="32776" name="Line 8"/>
          <p:cNvSpPr>
            <a:spLocks noChangeShapeType="1"/>
          </p:cNvSpPr>
          <p:nvPr/>
        </p:nvSpPr>
        <p:spPr bwMode="auto">
          <a:xfrm>
            <a:off x="5638800" y="1524000"/>
            <a:ext cx="11430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777" name="Rectangle 9"/>
          <p:cNvSpPr>
            <a:spLocks noChangeArrowheads="1"/>
          </p:cNvSpPr>
          <p:nvPr/>
        </p:nvSpPr>
        <p:spPr bwMode="auto">
          <a:xfrm>
            <a:off x="2971800" y="1981200"/>
            <a:ext cx="2667000" cy="685800"/>
          </a:xfrm>
          <a:prstGeom prst="rect">
            <a:avLst/>
          </a:prstGeom>
          <a:solidFill>
            <a:srgbClr val="FFCC99"/>
          </a:solidFill>
          <a:ln w="9525">
            <a:solidFill>
              <a:schemeClr val="tx1"/>
            </a:solidFill>
            <a:miter lim="800000"/>
            <a:headEnd/>
            <a:tailEnd/>
          </a:ln>
        </p:spPr>
        <p:txBody>
          <a:bodyPr wrap="none" anchor="ctr"/>
          <a:lstStyle>
            <a:lvl1pPr>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defRPr>
            </a:lvl3pPr>
            <a:lvl4pPr marL="1600200" indent="-2286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1800">
                <a:latin typeface="Arial" panose="020B0604020202020204" pitchFamily="34" charset="0"/>
              </a:rPr>
              <a:t>UCS</a:t>
            </a:r>
          </a:p>
          <a:p>
            <a:pPr algn="ctr" eaLnBrk="1" hangingPunct="1">
              <a:spcBef>
                <a:spcPct val="0"/>
              </a:spcBef>
              <a:buClrTx/>
              <a:buSzTx/>
              <a:buFontTx/>
              <a:buNone/>
            </a:pPr>
            <a:r>
              <a:rPr lang="en-US" altLang="en-US" sz="1800">
                <a:latin typeface="Arial" panose="020B0604020202020204" pitchFamily="34" charset="0"/>
              </a:rPr>
              <a:t>(food powder in mouth)</a:t>
            </a:r>
          </a:p>
        </p:txBody>
      </p:sp>
      <p:sp>
        <p:nvSpPr>
          <p:cNvPr id="32778" name="Rectangle 10"/>
          <p:cNvSpPr>
            <a:spLocks noChangeArrowheads="1"/>
          </p:cNvSpPr>
          <p:nvPr/>
        </p:nvSpPr>
        <p:spPr bwMode="auto">
          <a:xfrm>
            <a:off x="6705600" y="1981200"/>
            <a:ext cx="2667000" cy="685800"/>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defRPr>
            </a:lvl3pPr>
            <a:lvl4pPr marL="1600200" indent="-2286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1800">
                <a:latin typeface="Arial" panose="020B0604020202020204" pitchFamily="34" charset="0"/>
              </a:rPr>
              <a:t>UCR</a:t>
            </a:r>
          </a:p>
          <a:p>
            <a:pPr algn="ctr" eaLnBrk="1" hangingPunct="1">
              <a:spcBef>
                <a:spcPct val="0"/>
              </a:spcBef>
              <a:buClrTx/>
              <a:buSzTx/>
              <a:buFontTx/>
              <a:buNone/>
            </a:pPr>
            <a:r>
              <a:rPr lang="en-US" altLang="en-US" sz="1800">
                <a:latin typeface="Arial" panose="020B0604020202020204" pitchFamily="34" charset="0"/>
              </a:rPr>
              <a:t>(salivation)</a:t>
            </a:r>
          </a:p>
        </p:txBody>
      </p:sp>
      <p:sp>
        <p:nvSpPr>
          <p:cNvPr id="32779" name="Line 11"/>
          <p:cNvSpPr>
            <a:spLocks noChangeShapeType="1"/>
          </p:cNvSpPr>
          <p:nvPr/>
        </p:nvSpPr>
        <p:spPr bwMode="auto">
          <a:xfrm>
            <a:off x="5638800" y="2362200"/>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30729" name="Group 23"/>
          <p:cNvGrpSpPr>
            <a:grpSpLocks/>
          </p:cNvGrpSpPr>
          <p:nvPr/>
        </p:nvGrpSpPr>
        <p:grpSpPr bwMode="auto">
          <a:xfrm>
            <a:off x="2438400" y="2895600"/>
            <a:ext cx="7010400" cy="2057400"/>
            <a:chOff x="576" y="1920"/>
            <a:chExt cx="4416" cy="1296"/>
          </a:xfrm>
        </p:grpSpPr>
        <p:sp>
          <p:nvSpPr>
            <p:cNvPr id="30735" name="Text Box 4"/>
            <p:cNvSpPr txBox="1">
              <a:spLocks noChangeArrowheads="1"/>
            </p:cNvSpPr>
            <p:nvPr/>
          </p:nvSpPr>
          <p:spPr bwMode="auto">
            <a:xfrm>
              <a:off x="576" y="1920"/>
              <a:ext cx="118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defRPr>
              </a:lvl3pPr>
              <a:lvl4pPr marL="1600200" indent="-2286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2400">
                  <a:solidFill>
                    <a:schemeClr val="bg2"/>
                  </a:solidFill>
                  <a:latin typeface="Arial" panose="020B0604020202020204" pitchFamily="34" charset="0"/>
                </a:rPr>
                <a:t>Conditioning</a:t>
              </a:r>
            </a:p>
          </p:txBody>
        </p:sp>
        <p:sp>
          <p:nvSpPr>
            <p:cNvPr id="30736" name="Rectangle 12"/>
            <p:cNvSpPr>
              <a:spLocks noChangeArrowheads="1"/>
            </p:cNvSpPr>
            <p:nvPr/>
          </p:nvSpPr>
          <p:spPr bwMode="auto">
            <a:xfrm>
              <a:off x="912" y="2208"/>
              <a:ext cx="1680" cy="432"/>
            </a:xfrm>
            <a:prstGeom prst="rect">
              <a:avLst/>
            </a:prstGeom>
            <a:solidFill>
              <a:schemeClr val="hlink"/>
            </a:solidFill>
            <a:ln w="9525">
              <a:solidFill>
                <a:schemeClr val="tx1"/>
              </a:solidFill>
              <a:miter lim="800000"/>
              <a:headEnd/>
              <a:tailEnd/>
            </a:ln>
          </p:spPr>
          <p:txBody>
            <a:bodyPr wrap="none" anchor="ctr"/>
            <a:lstStyle>
              <a:lvl1pPr>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defRPr>
              </a:lvl3pPr>
              <a:lvl4pPr marL="1600200" indent="-2286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1800">
                  <a:latin typeface="Arial" panose="020B0604020202020204" pitchFamily="34" charset="0"/>
                </a:rPr>
                <a:t>Neutral stimulus</a:t>
              </a:r>
            </a:p>
            <a:p>
              <a:pPr algn="ctr" eaLnBrk="1" hangingPunct="1">
                <a:spcBef>
                  <a:spcPct val="0"/>
                </a:spcBef>
                <a:buClrTx/>
                <a:buSzTx/>
                <a:buFontTx/>
                <a:buNone/>
              </a:pPr>
              <a:r>
                <a:rPr lang="en-US" altLang="en-US" sz="1800">
                  <a:latin typeface="Arial" panose="020B0604020202020204" pitchFamily="34" charset="0"/>
                </a:rPr>
                <a:t>CS (tone)</a:t>
              </a:r>
            </a:p>
          </p:txBody>
        </p:sp>
        <p:sp>
          <p:nvSpPr>
            <p:cNvPr id="30737" name="Rectangle 13"/>
            <p:cNvSpPr>
              <a:spLocks noChangeArrowheads="1"/>
            </p:cNvSpPr>
            <p:nvPr/>
          </p:nvSpPr>
          <p:spPr bwMode="auto">
            <a:xfrm>
              <a:off x="912" y="2784"/>
              <a:ext cx="1680" cy="432"/>
            </a:xfrm>
            <a:prstGeom prst="rect">
              <a:avLst/>
            </a:prstGeom>
            <a:solidFill>
              <a:srgbClr val="FFCC99"/>
            </a:solidFill>
            <a:ln w="9525">
              <a:solidFill>
                <a:schemeClr val="tx1"/>
              </a:solidFill>
              <a:miter lim="800000"/>
              <a:headEnd/>
              <a:tailEnd/>
            </a:ln>
          </p:spPr>
          <p:txBody>
            <a:bodyPr wrap="none" anchor="ctr"/>
            <a:lstStyle>
              <a:lvl1pPr>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defRPr>
              </a:lvl3pPr>
              <a:lvl4pPr marL="1600200" indent="-2286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1800">
                  <a:latin typeface="Arial" panose="020B0604020202020204" pitchFamily="34" charset="0"/>
                </a:rPr>
                <a:t>UCS</a:t>
              </a:r>
            </a:p>
            <a:p>
              <a:pPr algn="ctr" eaLnBrk="1" hangingPunct="1">
                <a:spcBef>
                  <a:spcPct val="0"/>
                </a:spcBef>
                <a:buClrTx/>
                <a:buSzTx/>
                <a:buFontTx/>
                <a:buNone/>
              </a:pPr>
              <a:r>
                <a:rPr lang="en-US" altLang="en-US" sz="1800">
                  <a:latin typeface="Arial" panose="020B0604020202020204" pitchFamily="34" charset="0"/>
                </a:rPr>
                <a:t>(food powder)</a:t>
              </a:r>
            </a:p>
          </p:txBody>
        </p:sp>
        <p:sp>
          <p:nvSpPr>
            <p:cNvPr id="30738" name="AutoShape 14"/>
            <p:cNvSpPr>
              <a:spLocks/>
            </p:cNvSpPr>
            <p:nvPr/>
          </p:nvSpPr>
          <p:spPr bwMode="auto">
            <a:xfrm>
              <a:off x="816" y="2448"/>
              <a:ext cx="96" cy="576"/>
            </a:xfrm>
            <a:prstGeom prst="leftBrace">
              <a:avLst>
                <a:gd name="adj1" fmla="val 50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defRPr>
              </a:lvl3pPr>
              <a:lvl4pPr marL="1600200" indent="-2286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9pPr>
            </a:lstStyle>
            <a:p>
              <a:pPr>
                <a:spcBef>
                  <a:spcPct val="0"/>
                </a:spcBef>
                <a:buClrTx/>
                <a:buSzTx/>
                <a:buFontTx/>
                <a:buNone/>
              </a:pPr>
              <a:endParaRPr lang="en-US" altLang="en-US" sz="1800">
                <a:latin typeface="Verdana" panose="020B0604030504040204" pitchFamily="34" charset="0"/>
              </a:endParaRPr>
            </a:p>
          </p:txBody>
        </p:sp>
        <p:sp>
          <p:nvSpPr>
            <p:cNvPr id="30739" name="Text Box 15"/>
            <p:cNvSpPr txBox="1">
              <a:spLocks noChangeArrowheads="1"/>
            </p:cNvSpPr>
            <p:nvPr/>
          </p:nvSpPr>
          <p:spPr bwMode="auto">
            <a:xfrm>
              <a:off x="1632" y="2620"/>
              <a:ext cx="1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defRPr>
              </a:lvl3pPr>
              <a:lvl4pPr marL="1600200" indent="-2286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1600"/>
                <a:t>+</a:t>
              </a:r>
            </a:p>
          </p:txBody>
        </p:sp>
        <p:sp>
          <p:nvSpPr>
            <p:cNvPr id="30740" name="Rectangle 16"/>
            <p:cNvSpPr>
              <a:spLocks noChangeArrowheads="1"/>
            </p:cNvSpPr>
            <p:nvPr/>
          </p:nvSpPr>
          <p:spPr bwMode="auto">
            <a:xfrm>
              <a:off x="3312" y="2496"/>
              <a:ext cx="1680" cy="432"/>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defRPr>
              </a:lvl3pPr>
              <a:lvl4pPr marL="1600200" indent="-2286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1800">
                  <a:latin typeface="Arial" panose="020B0604020202020204" pitchFamily="34" charset="0"/>
                </a:rPr>
                <a:t>CR</a:t>
              </a:r>
            </a:p>
            <a:p>
              <a:pPr algn="ctr" eaLnBrk="1" hangingPunct="1">
                <a:spcBef>
                  <a:spcPct val="0"/>
                </a:spcBef>
                <a:buClrTx/>
                <a:buSzTx/>
                <a:buFontTx/>
                <a:buNone/>
              </a:pPr>
              <a:r>
                <a:rPr lang="en-US" altLang="en-US" sz="1800">
                  <a:latin typeface="Arial" panose="020B0604020202020204" pitchFamily="34" charset="0"/>
                </a:rPr>
                <a:t>(salivation)</a:t>
              </a:r>
            </a:p>
          </p:txBody>
        </p:sp>
        <p:cxnSp>
          <p:nvCxnSpPr>
            <p:cNvPr id="30741" name="AutoShape 17"/>
            <p:cNvCxnSpPr>
              <a:cxnSpLocks noChangeShapeType="1"/>
              <a:stCxn id="30736" idx="3"/>
              <a:endCxn id="30740" idx="1"/>
            </p:cNvCxnSpPr>
            <p:nvPr/>
          </p:nvCxnSpPr>
          <p:spPr bwMode="auto">
            <a:xfrm>
              <a:off x="2592" y="2424"/>
              <a:ext cx="720" cy="288"/>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0742" name="AutoShape 18"/>
            <p:cNvCxnSpPr>
              <a:cxnSpLocks noChangeShapeType="1"/>
              <a:stCxn id="30737" idx="3"/>
              <a:endCxn id="30740" idx="1"/>
            </p:cNvCxnSpPr>
            <p:nvPr/>
          </p:nvCxnSpPr>
          <p:spPr bwMode="auto">
            <a:xfrm flipV="1">
              <a:off x="2592" y="2712"/>
              <a:ext cx="720" cy="288"/>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grpSp>
        <p:nvGrpSpPr>
          <p:cNvPr id="30730" name="Group 24"/>
          <p:cNvGrpSpPr>
            <a:grpSpLocks/>
          </p:cNvGrpSpPr>
          <p:nvPr/>
        </p:nvGrpSpPr>
        <p:grpSpPr bwMode="auto">
          <a:xfrm>
            <a:off x="2438400" y="5105400"/>
            <a:ext cx="7010400" cy="1143000"/>
            <a:chOff x="576" y="3312"/>
            <a:chExt cx="4416" cy="720"/>
          </a:xfrm>
        </p:grpSpPr>
        <p:sp>
          <p:nvSpPr>
            <p:cNvPr id="30731" name="Text Box 5"/>
            <p:cNvSpPr txBox="1">
              <a:spLocks noChangeArrowheads="1"/>
            </p:cNvSpPr>
            <p:nvPr/>
          </p:nvSpPr>
          <p:spPr bwMode="auto">
            <a:xfrm>
              <a:off x="576" y="3312"/>
              <a:ext cx="16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defRPr>
              </a:lvl3pPr>
              <a:lvl4pPr marL="1600200" indent="-2286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2400">
                  <a:solidFill>
                    <a:schemeClr val="bg2"/>
                  </a:solidFill>
                  <a:latin typeface="Arial" panose="020B0604020202020204" pitchFamily="34" charset="0"/>
                </a:rPr>
                <a:t>After conditioning</a:t>
              </a:r>
            </a:p>
          </p:txBody>
        </p:sp>
        <p:sp>
          <p:nvSpPr>
            <p:cNvPr id="30732" name="Rectangle 19"/>
            <p:cNvSpPr>
              <a:spLocks noChangeArrowheads="1"/>
            </p:cNvSpPr>
            <p:nvPr/>
          </p:nvSpPr>
          <p:spPr bwMode="auto">
            <a:xfrm>
              <a:off x="912" y="3600"/>
              <a:ext cx="1680" cy="432"/>
            </a:xfrm>
            <a:prstGeom prst="rect">
              <a:avLst/>
            </a:prstGeom>
            <a:solidFill>
              <a:schemeClr val="hlink"/>
            </a:solidFill>
            <a:ln w="9525">
              <a:solidFill>
                <a:schemeClr val="tx1"/>
              </a:solidFill>
              <a:miter lim="800000"/>
              <a:headEnd/>
              <a:tailEnd/>
            </a:ln>
          </p:spPr>
          <p:txBody>
            <a:bodyPr wrap="none" anchor="ctr"/>
            <a:lstStyle>
              <a:lvl1pPr>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defRPr>
              </a:lvl3pPr>
              <a:lvl4pPr marL="1600200" indent="-2286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1800">
                  <a:latin typeface="Arial" panose="020B0604020202020204" pitchFamily="34" charset="0"/>
                </a:rPr>
                <a:t>CS</a:t>
              </a:r>
            </a:p>
            <a:p>
              <a:pPr algn="ctr" eaLnBrk="1" hangingPunct="1">
                <a:spcBef>
                  <a:spcPct val="0"/>
                </a:spcBef>
                <a:buClrTx/>
                <a:buSzTx/>
                <a:buFontTx/>
                <a:buNone/>
              </a:pPr>
              <a:r>
                <a:rPr lang="en-US" altLang="en-US" sz="1800">
                  <a:latin typeface="Arial" panose="020B0604020202020204" pitchFamily="34" charset="0"/>
                </a:rPr>
                <a:t>(tone)</a:t>
              </a:r>
            </a:p>
          </p:txBody>
        </p:sp>
        <p:sp>
          <p:nvSpPr>
            <p:cNvPr id="30733" name="Rectangle 20"/>
            <p:cNvSpPr>
              <a:spLocks noChangeArrowheads="1"/>
            </p:cNvSpPr>
            <p:nvPr/>
          </p:nvSpPr>
          <p:spPr bwMode="auto">
            <a:xfrm>
              <a:off x="3312" y="3600"/>
              <a:ext cx="1680" cy="432"/>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defRPr>
              </a:lvl3pPr>
              <a:lvl4pPr marL="1600200" indent="-2286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1800">
                  <a:latin typeface="Arial" panose="020B0604020202020204" pitchFamily="34" charset="0"/>
                </a:rPr>
                <a:t>CR</a:t>
              </a:r>
            </a:p>
            <a:p>
              <a:pPr algn="ctr" eaLnBrk="1" hangingPunct="1">
                <a:spcBef>
                  <a:spcPct val="0"/>
                </a:spcBef>
                <a:buClrTx/>
                <a:buSzTx/>
                <a:buFontTx/>
                <a:buNone/>
              </a:pPr>
              <a:r>
                <a:rPr lang="en-US" altLang="en-US" sz="1800">
                  <a:latin typeface="Arial" panose="020B0604020202020204" pitchFamily="34" charset="0"/>
                </a:rPr>
                <a:t>(salivation)</a:t>
              </a:r>
            </a:p>
          </p:txBody>
        </p:sp>
        <p:sp>
          <p:nvSpPr>
            <p:cNvPr id="30734" name="Line 21"/>
            <p:cNvSpPr>
              <a:spLocks noChangeShapeType="1"/>
            </p:cNvSpPr>
            <p:nvPr/>
          </p:nvSpPr>
          <p:spPr bwMode="auto">
            <a:xfrm>
              <a:off x="2592" y="3792"/>
              <a:ext cx="7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Tree>
    <p:extLst>
      <p:ext uri="{BB962C8B-B14F-4D97-AF65-F5344CB8AC3E}">
        <p14:creationId xmlns:p14="http://schemas.microsoft.com/office/powerpoint/2010/main" val="17233952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wipe(left)">
                                      <p:cBhvr>
                                        <p:cTn id="7" dur="500"/>
                                        <p:tgtEl>
                                          <p:spTgt spid="32771">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774"/>
                                        </p:tgtEl>
                                        <p:attrNameLst>
                                          <p:attrName>style.visibility</p:attrName>
                                        </p:attrNameLst>
                                      </p:cBhvr>
                                      <p:to>
                                        <p:strVal val="visible"/>
                                      </p:to>
                                    </p:set>
                                    <p:animEffect transition="in" filter="wipe(left)">
                                      <p:cBhvr>
                                        <p:cTn id="11" dur="500"/>
                                        <p:tgtEl>
                                          <p:spTgt spid="3277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2776"/>
                                        </p:tgtEl>
                                        <p:attrNameLst>
                                          <p:attrName>style.visibility</p:attrName>
                                        </p:attrNameLst>
                                      </p:cBhvr>
                                      <p:to>
                                        <p:strVal val="visible"/>
                                      </p:to>
                                    </p:set>
                                    <p:animEffect transition="in" filter="wipe(left)">
                                      <p:cBhvr>
                                        <p:cTn id="15" dur="500"/>
                                        <p:tgtEl>
                                          <p:spTgt spid="32776"/>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2775"/>
                                        </p:tgtEl>
                                        <p:attrNameLst>
                                          <p:attrName>style.visibility</p:attrName>
                                        </p:attrNameLst>
                                      </p:cBhvr>
                                      <p:to>
                                        <p:strVal val="visible"/>
                                      </p:to>
                                    </p:set>
                                    <p:animEffect transition="in" filter="wipe(left)">
                                      <p:cBhvr>
                                        <p:cTn id="19" dur="500"/>
                                        <p:tgtEl>
                                          <p:spTgt spid="32775"/>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2777"/>
                                        </p:tgtEl>
                                        <p:attrNameLst>
                                          <p:attrName>style.visibility</p:attrName>
                                        </p:attrNameLst>
                                      </p:cBhvr>
                                      <p:to>
                                        <p:strVal val="visible"/>
                                      </p:to>
                                    </p:set>
                                    <p:animEffect transition="in" filter="wipe(left)">
                                      <p:cBhvr>
                                        <p:cTn id="23" dur="500"/>
                                        <p:tgtEl>
                                          <p:spTgt spid="32777"/>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2779"/>
                                        </p:tgtEl>
                                        <p:attrNameLst>
                                          <p:attrName>style.visibility</p:attrName>
                                        </p:attrNameLst>
                                      </p:cBhvr>
                                      <p:to>
                                        <p:strVal val="visible"/>
                                      </p:to>
                                    </p:set>
                                    <p:animEffect transition="in" filter="wipe(left)">
                                      <p:cBhvr>
                                        <p:cTn id="27" dur="500"/>
                                        <p:tgtEl>
                                          <p:spTgt spid="32779"/>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2778"/>
                                        </p:tgtEl>
                                        <p:attrNameLst>
                                          <p:attrName>style.visibility</p:attrName>
                                        </p:attrNameLst>
                                      </p:cBhvr>
                                      <p:to>
                                        <p:strVal val="visible"/>
                                      </p:to>
                                    </p:set>
                                    <p:animEffect transition="in" filter="wipe(left)">
                                      <p:cBhvr>
                                        <p:cTn id="31" dur="500"/>
                                        <p:tgtEl>
                                          <p:spTgt spid="32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advAuto="0"/>
      <p:bldP spid="32774" grpId="0" animBg="1" autoUpdateAnimBg="0"/>
      <p:bldP spid="32775" grpId="0" animBg="1" autoUpdateAnimBg="0"/>
      <p:bldP spid="32776" grpId="0" animBg="1"/>
      <p:bldP spid="32777" grpId="0" animBg="1" autoUpdateAnimBg="0"/>
      <p:bldP spid="32778" grpId="0" animBg="1" autoUpdateAnimBg="0"/>
      <p:bldP spid="3277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dirty="0" smtClean="0"/>
              <a:t>Little Albert (1920) by Watson</a:t>
            </a:r>
          </a:p>
        </p:txBody>
      </p:sp>
      <p:pic>
        <p:nvPicPr>
          <p:cNvPr id="33795" name="Picture 4" descr="kle90462_01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005840"/>
            <a:ext cx="5791200"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920240" y="5484178"/>
            <a:ext cx="7559040" cy="400110"/>
          </a:xfrm>
          <a:prstGeom prst="rect">
            <a:avLst/>
          </a:prstGeom>
        </p:spPr>
        <p:txBody>
          <a:bodyPr wrap="square">
            <a:spAutoFit/>
          </a:bodyPr>
          <a:lstStyle/>
          <a:p>
            <a:r>
              <a:rPr lang="en-US" sz="2000" dirty="0">
                <a:solidFill>
                  <a:srgbClr val="C00000"/>
                </a:solidFill>
                <a:latin typeface="Tw Cen MT" panose="020B0602020104020603" pitchFamily="34" charset="0"/>
                <a:hlinkClick r:id="rId3"/>
              </a:rPr>
              <a:t>https://www.youtube.com/watch?time_continue=125&amp;v=PqqRdZ8x9Ws</a:t>
            </a:r>
            <a:endParaRPr lang="en-US" sz="2000" dirty="0">
              <a:solidFill>
                <a:srgbClr val="C00000"/>
              </a:solidFill>
              <a:latin typeface="Tw Cen MT" panose="020B0602020104020603" pitchFamily="34" charset="0"/>
            </a:endParaRPr>
          </a:p>
        </p:txBody>
      </p:sp>
    </p:spTree>
    <p:extLst>
      <p:ext uri="{BB962C8B-B14F-4D97-AF65-F5344CB8AC3E}">
        <p14:creationId xmlns:p14="http://schemas.microsoft.com/office/powerpoint/2010/main" val="2932323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Watson &amp; Raynor</a:t>
            </a:r>
          </a:p>
        </p:txBody>
      </p:sp>
      <p:sp>
        <p:nvSpPr>
          <p:cNvPr id="34819" name="Rectangle 3"/>
          <p:cNvSpPr>
            <a:spLocks noGrp="1" noChangeArrowheads="1"/>
          </p:cNvSpPr>
          <p:nvPr>
            <p:ph idx="1"/>
          </p:nvPr>
        </p:nvSpPr>
        <p:spPr/>
        <p:txBody>
          <a:bodyPr>
            <a:normAutofit/>
          </a:bodyPr>
          <a:lstStyle/>
          <a:p>
            <a:pPr eaLnBrk="1" hangingPunct="1">
              <a:lnSpc>
                <a:spcPct val="90000"/>
              </a:lnSpc>
            </a:pPr>
            <a:r>
              <a:rPr lang="en-US" altLang="en-US" sz="3200" dirty="0" smtClean="0"/>
              <a:t>Human fears can be acquired through </a:t>
            </a:r>
            <a:r>
              <a:rPr lang="en-US" altLang="en-US" sz="3200" dirty="0" err="1" smtClean="0"/>
              <a:t>Pavlovian</a:t>
            </a:r>
            <a:r>
              <a:rPr lang="en-US" altLang="en-US" sz="3200" dirty="0" smtClean="0"/>
              <a:t> conditioning.</a:t>
            </a:r>
          </a:p>
          <a:p>
            <a:pPr lvl="1" eaLnBrk="1" hangingPunct="1">
              <a:lnSpc>
                <a:spcPct val="90000"/>
              </a:lnSpc>
            </a:pPr>
            <a:r>
              <a:rPr lang="en-US" altLang="en-US" sz="2800" dirty="0" smtClean="0"/>
              <a:t>Rat paired with loud noise</a:t>
            </a:r>
          </a:p>
          <a:p>
            <a:pPr lvl="1" eaLnBrk="1" hangingPunct="1">
              <a:lnSpc>
                <a:spcPct val="90000"/>
              </a:lnSpc>
            </a:pPr>
            <a:r>
              <a:rPr lang="en-US" altLang="en-US" sz="2800" dirty="0" smtClean="0"/>
              <a:t>Stimulus generalized to other white objects (white rabbit, white fur coat)</a:t>
            </a:r>
          </a:p>
          <a:p>
            <a:pPr eaLnBrk="1" hangingPunct="1">
              <a:lnSpc>
                <a:spcPct val="90000"/>
              </a:lnSpc>
            </a:pPr>
            <a:r>
              <a:rPr lang="en-US" altLang="en-US" sz="3200" dirty="0" smtClean="0"/>
              <a:t>Mary Cover Jones developed </a:t>
            </a:r>
            <a:r>
              <a:rPr lang="en-US" altLang="en-US" sz="3200" dirty="0" smtClean="0">
                <a:solidFill>
                  <a:srgbClr val="FF0000"/>
                </a:solidFill>
              </a:rPr>
              <a:t>counterconditioning</a:t>
            </a:r>
            <a:r>
              <a:rPr lang="en-US" altLang="en-US" sz="3200" dirty="0" smtClean="0"/>
              <a:t> -- a technique for eliminating conditioned fears.</a:t>
            </a:r>
          </a:p>
          <a:p>
            <a:pPr lvl="1" eaLnBrk="1" hangingPunct="1">
              <a:lnSpc>
                <a:spcPct val="90000"/>
              </a:lnSpc>
            </a:pPr>
            <a:r>
              <a:rPr lang="en-US" altLang="en-US" sz="2800" dirty="0" smtClean="0"/>
              <a:t>Acquisition of fear-inhibiting response</a:t>
            </a:r>
          </a:p>
        </p:txBody>
      </p:sp>
    </p:spTree>
    <p:extLst>
      <p:ext uri="{BB962C8B-B14F-4D97-AF65-F5344CB8AC3E}">
        <p14:creationId xmlns:p14="http://schemas.microsoft.com/office/powerpoint/2010/main" val="398871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dirty="0" smtClean="0"/>
              <a:t>Classical Conditioning: 4 Common Phenomena</a:t>
            </a:r>
          </a:p>
        </p:txBody>
      </p:sp>
      <p:sp>
        <p:nvSpPr>
          <p:cNvPr id="31747" name="Rectangle 3"/>
          <p:cNvSpPr>
            <a:spLocks noGrp="1" noChangeArrowheads="1"/>
          </p:cNvSpPr>
          <p:nvPr>
            <p:ph idx="1"/>
          </p:nvPr>
        </p:nvSpPr>
        <p:spPr/>
        <p:txBody>
          <a:bodyPr>
            <a:normAutofit/>
          </a:bodyPr>
          <a:lstStyle/>
          <a:p>
            <a:pPr marL="342900" indent="-342900" eaLnBrk="1" hangingPunct="1">
              <a:lnSpc>
                <a:spcPct val="90000"/>
              </a:lnSpc>
              <a:buFont typeface="Wingdings" panose="05000000000000000000" pitchFamily="2" charset="2"/>
              <a:buChar char="q"/>
            </a:pPr>
            <a:r>
              <a:rPr lang="en-US" altLang="en-US" sz="3200" b="1" dirty="0">
                <a:solidFill>
                  <a:srgbClr val="FF0000"/>
                </a:solidFill>
              </a:rPr>
              <a:t>G</a:t>
            </a:r>
            <a:r>
              <a:rPr lang="en-US" altLang="en-US" sz="3200" b="1" dirty="0" smtClean="0">
                <a:solidFill>
                  <a:srgbClr val="FF0000"/>
                </a:solidFill>
              </a:rPr>
              <a:t>eneralization </a:t>
            </a:r>
            <a:r>
              <a:rPr lang="en-US" altLang="en-US" sz="3200" dirty="0" smtClean="0"/>
              <a:t>– stimuli like the CS become able to evoke the conditioned response.</a:t>
            </a:r>
          </a:p>
          <a:p>
            <a:pPr marL="342900" indent="-342900">
              <a:lnSpc>
                <a:spcPct val="90000"/>
              </a:lnSpc>
              <a:buFont typeface="Wingdings" panose="05000000000000000000" pitchFamily="2" charset="2"/>
              <a:buChar char="q"/>
            </a:pPr>
            <a:r>
              <a:rPr lang="en-US" altLang="en-US" sz="3200" b="1" dirty="0" smtClean="0">
                <a:solidFill>
                  <a:srgbClr val="FF0000"/>
                </a:solidFill>
              </a:rPr>
              <a:t>Discrimination</a:t>
            </a:r>
            <a:r>
              <a:rPr lang="en-US" altLang="en-US" sz="3200" dirty="0" smtClean="0">
                <a:solidFill>
                  <a:srgbClr val="FF0000"/>
                </a:solidFill>
              </a:rPr>
              <a:t> </a:t>
            </a:r>
            <a:r>
              <a:rPr lang="en-US" altLang="en-US" sz="3200" dirty="0" smtClean="0"/>
              <a:t>– conditioned response happens to some stimuli BUT not to others.</a:t>
            </a:r>
            <a:endParaRPr lang="en-US" altLang="en-US" sz="3200" dirty="0" smtClean="0">
              <a:solidFill>
                <a:srgbClr val="FF0000"/>
              </a:solidFill>
            </a:endParaRPr>
          </a:p>
          <a:p>
            <a:pPr marL="342900" indent="-342900" eaLnBrk="1" hangingPunct="1">
              <a:lnSpc>
                <a:spcPct val="90000"/>
              </a:lnSpc>
              <a:buFont typeface="Wingdings" panose="05000000000000000000" pitchFamily="2" charset="2"/>
              <a:buChar char="q"/>
            </a:pPr>
            <a:r>
              <a:rPr lang="en-US" altLang="en-US" sz="3200" b="1" dirty="0" smtClean="0">
                <a:solidFill>
                  <a:srgbClr val="FF0000"/>
                </a:solidFill>
              </a:rPr>
              <a:t>Extinction</a:t>
            </a:r>
            <a:r>
              <a:rPr lang="en-US" altLang="en-US" sz="3200" dirty="0" smtClean="0"/>
              <a:t> – if the UCS and CS are not paired, the CS loses its ability to produce a conditioned response.</a:t>
            </a:r>
          </a:p>
          <a:p>
            <a:pPr marL="342900" indent="-342900" eaLnBrk="1" hangingPunct="1">
              <a:lnSpc>
                <a:spcPct val="90000"/>
              </a:lnSpc>
              <a:buFont typeface="Wingdings" panose="05000000000000000000" pitchFamily="2" charset="2"/>
              <a:buChar char="q"/>
            </a:pPr>
            <a:r>
              <a:rPr lang="en-US" altLang="en-US" sz="3200" b="1" dirty="0" smtClean="0">
                <a:solidFill>
                  <a:srgbClr val="FF0000"/>
                </a:solidFill>
              </a:rPr>
              <a:t>Spontaneous recovery </a:t>
            </a:r>
            <a:r>
              <a:rPr lang="en-US" altLang="en-US" sz="3200" dirty="0" smtClean="0"/>
              <a:t>– an extinguished CS briefly returns but quickly goes away again.</a:t>
            </a:r>
          </a:p>
        </p:txBody>
      </p:sp>
    </p:spTree>
    <p:extLst>
      <p:ext uri="{BB962C8B-B14F-4D97-AF65-F5344CB8AC3E}">
        <p14:creationId xmlns:p14="http://schemas.microsoft.com/office/powerpoint/2010/main" val="2838597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Albert Bandura’s </a:t>
            </a:r>
            <a:r>
              <a:rPr lang="en-US" dirty="0" err="1" smtClean="0"/>
              <a:t>Bobo</a:t>
            </a:r>
            <a:r>
              <a:rPr lang="en-US" dirty="0" smtClean="0"/>
              <a:t> Doll Experiment (1965)  </a:t>
            </a:r>
            <a:endParaRPr lang="en-US" dirty="0"/>
          </a:p>
        </p:txBody>
      </p:sp>
      <p:sp>
        <p:nvSpPr>
          <p:cNvPr id="3" name="Content Placeholder 2"/>
          <p:cNvSpPr>
            <a:spLocks noGrp="1"/>
          </p:cNvSpPr>
          <p:nvPr>
            <p:ph idx="1"/>
          </p:nvPr>
        </p:nvSpPr>
        <p:spPr/>
        <p:txBody>
          <a:bodyPr/>
          <a:lstStyle/>
          <a:p>
            <a:r>
              <a:rPr lang="en-US" dirty="0" smtClean="0">
                <a:hlinkClick r:id="rId3"/>
              </a:rPr>
              <a:t>https</a:t>
            </a:r>
            <a:r>
              <a:rPr lang="en-US" dirty="0">
                <a:hlinkClick r:id="rId3"/>
              </a:rPr>
              <a:t>://</a:t>
            </a:r>
            <a:r>
              <a:rPr lang="en-US" dirty="0" smtClean="0">
                <a:hlinkClick r:id="rId3"/>
              </a:rPr>
              <a:t>www.youtube.com/watch?v=dmBqwWlJg8U</a:t>
            </a:r>
            <a:endParaRPr lang="en-US" dirty="0" smtClean="0"/>
          </a:p>
          <a:p>
            <a:r>
              <a:rPr lang="en-US" dirty="0"/>
              <a:t> </a:t>
            </a:r>
            <a:r>
              <a:rPr lang="en-US" dirty="0" smtClean="0"/>
              <a:t>“Learnt behavior”- children watch adults and mimic them. Learn through observing the way people behave. If you show them to be gentle, they in turn will be gentle. If you show them aggressive, they too will act aggressively. </a:t>
            </a:r>
          </a:p>
          <a:p>
            <a:r>
              <a:rPr lang="en-US" dirty="0"/>
              <a:t> </a:t>
            </a:r>
            <a:r>
              <a:rPr lang="en-US" b="1" dirty="0" smtClean="0">
                <a:solidFill>
                  <a:srgbClr val="C00000"/>
                </a:solidFill>
              </a:rPr>
              <a:t>Learning-Performance Distinction</a:t>
            </a:r>
          </a:p>
          <a:p>
            <a:r>
              <a:rPr lang="en-US" dirty="0"/>
              <a:t> </a:t>
            </a:r>
            <a:r>
              <a:rPr lang="en-US" b="1" dirty="0" smtClean="0">
                <a:solidFill>
                  <a:srgbClr val="C00000"/>
                </a:solidFill>
              </a:rPr>
              <a:t>Social Cognition Theory (SCT)</a:t>
            </a:r>
          </a:p>
          <a:p>
            <a:pPr lvl="1"/>
            <a:r>
              <a:rPr lang="en-US" sz="2400" dirty="0" smtClean="0"/>
              <a:t>Attention, Memory, Imitation, Motivation</a:t>
            </a:r>
          </a:p>
          <a:p>
            <a:pPr lvl="1"/>
            <a:r>
              <a:rPr lang="en-US" sz="2400" dirty="0" smtClean="0"/>
              <a:t>Learning occurs in a social context with a dynamic and reciprocal interaction of personal, environment and behavioral factors</a:t>
            </a:r>
          </a:p>
          <a:p>
            <a:endParaRPr lang="en-US" dirty="0"/>
          </a:p>
        </p:txBody>
      </p:sp>
      <p:sp>
        <p:nvSpPr>
          <p:cNvPr id="4" name="Date Placeholder 3"/>
          <p:cNvSpPr>
            <a:spLocks noGrp="1"/>
          </p:cNvSpPr>
          <p:nvPr>
            <p:ph type="dt" sz="half" idx="10"/>
          </p:nvPr>
        </p:nvSpPr>
        <p:spPr/>
        <p:txBody>
          <a:bodyPr/>
          <a:lstStyle/>
          <a:p>
            <a:fld id="{371A58BC-1F87-451D-AE1F-30E29B6E6B1C}" type="datetime1">
              <a:rPr lang="en-US" smtClean="0"/>
              <a:t>10/13/2019</a:t>
            </a:fld>
            <a:endParaRPr lang="en-US"/>
          </a:p>
        </p:txBody>
      </p:sp>
      <p:sp>
        <p:nvSpPr>
          <p:cNvPr id="5" name="Footer Placeholder 4"/>
          <p:cNvSpPr>
            <a:spLocks noGrp="1"/>
          </p:cNvSpPr>
          <p:nvPr>
            <p:ph type="ftr" sz="quarter" idx="11"/>
          </p:nvPr>
        </p:nvSpPr>
        <p:spPr/>
        <p:txBody>
          <a:bodyPr/>
          <a:lstStyle/>
          <a:p>
            <a:r>
              <a:rPr lang="en-US" smtClean="0"/>
              <a:t>Presented by Md Mahbubul Alam, PhD</a:t>
            </a:r>
            <a:endParaRPr lang="en-US"/>
          </a:p>
        </p:txBody>
      </p:sp>
      <p:sp>
        <p:nvSpPr>
          <p:cNvPr id="6" name="Slide Number Placeholder 5"/>
          <p:cNvSpPr>
            <a:spLocks noGrp="1"/>
          </p:cNvSpPr>
          <p:nvPr>
            <p:ph type="sldNum" sz="quarter" idx="12"/>
          </p:nvPr>
        </p:nvSpPr>
        <p:spPr/>
        <p:txBody>
          <a:bodyPr/>
          <a:lstStyle/>
          <a:p>
            <a:fld id="{3B1D634B-BCC8-4362-BD66-0337D4142AA5}" type="slidenum">
              <a:rPr lang="en-US" smtClean="0"/>
              <a:t>16</a:t>
            </a:fld>
            <a:endParaRPr lang="en-US"/>
          </a:p>
        </p:txBody>
      </p:sp>
    </p:spTree>
    <p:extLst>
      <p:ext uri="{BB962C8B-B14F-4D97-AF65-F5344CB8AC3E}">
        <p14:creationId xmlns:p14="http://schemas.microsoft.com/office/powerpoint/2010/main" val="3626028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2. Teaching-Learning Process in Extension</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371A58BC-1F87-451D-AE1F-30E29B6E6B1C}" type="datetime1">
              <a:rPr lang="en-US" smtClean="0"/>
              <a:t>10/13/2019</a:t>
            </a:fld>
            <a:endParaRPr lang="en-US"/>
          </a:p>
        </p:txBody>
      </p:sp>
      <p:sp>
        <p:nvSpPr>
          <p:cNvPr id="5" name="Footer Placeholder 4"/>
          <p:cNvSpPr>
            <a:spLocks noGrp="1"/>
          </p:cNvSpPr>
          <p:nvPr>
            <p:ph type="ftr" sz="quarter" idx="11"/>
          </p:nvPr>
        </p:nvSpPr>
        <p:spPr/>
        <p:txBody>
          <a:bodyPr/>
          <a:lstStyle/>
          <a:p>
            <a:r>
              <a:rPr lang="en-US" smtClean="0"/>
              <a:t>Presented by Md Mahbubul Alam, PhD</a:t>
            </a:r>
            <a:endParaRPr lang="en-US"/>
          </a:p>
        </p:txBody>
      </p:sp>
      <p:sp>
        <p:nvSpPr>
          <p:cNvPr id="6" name="Slide Number Placeholder 5"/>
          <p:cNvSpPr>
            <a:spLocks noGrp="1"/>
          </p:cNvSpPr>
          <p:nvPr>
            <p:ph type="sldNum" sz="quarter" idx="12"/>
          </p:nvPr>
        </p:nvSpPr>
        <p:spPr/>
        <p:txBody>
          <a:bodyPr/>
          <a:lstStyle/>
          <a:p>
            <a:fld id="{3B1D634B-BCC8-4362-BD66-0337D4142AA5}" type="slidenum">
              <a:rPr lang="en-US" smtClean="0"/>
              <a:t>17</a:t>
            </a:fld>
            <a:endParaRPr lang="en-US"/>
          </a:p>
        </p:txBody>
      </p:sp>
    </p:spTree>
    <p:extLst>
      <p:ext uri="{BB962C8B-B14F-4D97-AF65-F5344CB8AC3E}">
        <p14:creationId xmlns:p14="http://schemas.microsoft.com/office/powerpoint/2010/main" val="7061775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a:xfrm>
            <a:off x="755650" y="238796"/>
            <a:ext cx="10515600" cy="762000"/>
          </a:xfrm>
        </p:spPr>
        <p:txBody>
          <a:bodyPr/>
          <a:lstStyle/>
          <a:p>
            <a:r>
              <a:rPr lang="en-US" dirty="0" smtClean="0"/>
              <a:t>Teaching-Learning Process</a:t>
            </a:r>
            <a:endParaRPr lang="en-US" dirty="0"/>
          </a:p>
        </p:txBody>
      </p:sp>
      <p:sp>
        <p:nvSpPr>
          <p:cNvPr id="2" name="Date Placeholder 1"/>
          <p:cNvSpPr>
            <a:spLocks noGrp="1"/>
          </p:cNvSpPr>
          <p:nvPr>
            <p:ph type="dt" sz="half" idx="10"/>
          </p:nvPr>
        </p:nvSpPr>
        <p:spPr/>
        <p:txBody>
          <a:bodyPr/>
          <a:lstStyle/>
          <a:p>
            <a:fld id="{A8CE52F2-CD73-437B-BBDB-620CDADF413D}" type="datetime1">
              <a:rPr lang="en-US" smtClean="0"/>
              <a:t>10/13/2019</a:t>
            </a:fld>
            <a:endParaRPr lang="en-US"/>
          </a:p>
        </p:txBody>
      </p:sp>
      <p:sp>
        <p:nvSpPr>
          <p:cNvPr id="3" name="Footer Placeholder 2"/>
          <p:cNvSpPr>
            <a:spLocks noGrp="1"/>
          </p:cNvSpPr>
          <p:nvPr>
            <p:ph type="ftr" sz="quarter" idx="11"/>
          </p:nvPr>
        </p:nvSpPr>
        <p:spPr/>
        <p:txBody>
          <a:bodyPr/>
          <a:lstStyle/>
          <a:p>
            <a:r>
              <a:rPr lang="en-US" dirty="0" smtClean="0"/>
              <a:t>Presented by </a:t>
            </a:r>
            <a:r>
              <a:rPr lang="en-US" dirty="0" err="1" smtClean="0"/>
              <a:t>Md</a:t>
            </a:r>
            <a:r>
              <a:rPr lang="en-US" dirty="0" smtClean="0"/>
              <a:t> </a:t>
            </a:r>
            <a:r>
              <a:rPr lang="en-US" dirty="0" err="1" smtClean="0"/>
              <a:t>Mahbubul</a:t>
            </a:r>
            <a:r>
              <a:rPr lang="en-US" dirty="0" smtClean="0"/>
              <a:t> </a:t>
            </a:r>
            <a:r>
              <a:rPr lang="en-US" dirty="0" err="1" smtClean="0"/>
              <a:t>Alam</a:t>
            </a:r>
            <a:r>
              <a:rPr lang="en-US" dirty="0" smtClean="0"/>
              <a:t>, PhD</a:t>
            </a:r>
            <a:endParaRPr lang="en-US" dirty="0"/>
          </a:p>
        </p:txBody>
      </p:sp>
      <p:sp>
        <p:nvSpPr>
          <p:cNvPr id="4" name="Slide Number Placeholder 3"/>
          <p:cNvSpPr>
            <a:spLocks noGrp="1"/>
          </p:cNvSpPr>
          <p:nvPr>
            <p:ph type="sldNum" sz="quarter" idx="12"/>
          </p:nvPr>
        </p:nvSpPr>
        <p:spPr>
          <a:noFill/>
          <a:ln w="38100">
            <a:solidFill>
              <a:srgbClr val="C00000"/>
            </a:solidFill>
          </a:ln>
        </p:spPr>
        <p:txBody>
          <a:bodyPr/>
          <a:lstStyle/>
          <a:p>
            <a:fld id="{3B1D634B-BCC8-4362-BD66-0337D4142AA5}" type="slidenum">
              <a:rPr lang="en-US" smtClean="0">
                <a:solidFill>
                  <a:schemeClr val="accent4">
                    <a:lumMod val="60000"/>
                    <a:lumOff val="40000"/>
                  </a:schemeClr>
                </a:solidFill>
              </a:rPr>
              <a:t>18</a:t>
            </a:fld>
            <a:endParaRPr lang="en-US" dirty="0">
              <a:solidFill>
                <a:schemeClr val="accent4">
                  <a:lumMod val="60000"/>
                  <a:lumOff val="40000"/>
                </a:schemeClr>
              </a:solidFill>
            </a:endParaRPr>
          </a:p>
        </p:txBody>
      </p:sp>
      <p:sp>
        <p:nvSpPr>
          <p:cNvPr id="6" name="Rectangle 5"/>
          <p:cNvSpPr/>
          <p:nvPr/>
        </p:nvSpPr>
        <p:spPr>
          <a:xfrm>
            <a:off x="1004552" y="1107583"/>
            <a:ext cx="2576848" cy="94015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C00000"/>
                </a:solidFill>
                <a:latin typeface="Tw Cen MT" panose="020B0602020104020603" pitchFamily="34" charset="0"/>
              </a:rPr>
              <a:t>Teachers</a:t>
            </a:r>
            <a:endParaRPr lang="en-US" sz="2800" dirty="0">
              <a:solidFill>
                <a:srgbClr val="C00000"/>
              </a:solidFill>
              <a:latin typeface="Tw Cen MT" panose="020B0602020104020603" pitchFamily="34" charset="0"/>
            </a:endParaRPr>
          </a:p>
        </p:txBody>
      </p:sp>
      <p:sp>
        <p:nvSpPr>
          <p:cNvPr id="7" name="Rectangle 6"/>
          <p:cNvSpPr/>
          <p:nvPr/>
        </p:nvSpPr>
        <p:spPr>
          <a:xfrm>
            <a:off x="7696200" y="1107583"/>
            <a:ext cx="2576848" cy="94015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C00000"/>
                </a:solidFill>
                <a:latin typeface="Tw Cen MT" panose="020B0602020104020603" pitchFamily="34" charset="0"/>
              </a:rPr>
              <a:t>Subject matter</a:t>
            </a:r>
            <a:endParaRPr lang="en-US" sz="2800" dirty="0">
              <a:solidFill>
                <a:srgbClr val="C00000"/>
              </a:solidFill>
              <a:latin typeface="Tw Cen MT" panose="020B0602020104020603" pitchFamily="34" charset="0"/>
            </a:endParaRPr>
          </a:p>
        </p:txBody>
      </p:sp>
      <p:sp>
        <p:nvSpPr>
          <p:cNvPr id="8" name="Rectangle 7"/>
          <p:cNvSpPr/>
          <p:nvPr/>
        </p:nvSpPr>
        <p:spPr>
          <a:xfrm>
            <a:off x="1004552" y="4713668"/>
            <a:ext cx="2576848" cy="94015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C00000"/>
                </a:solidFill>
                <a:latin typeface="Tw Cen MT" panose="020B0602020104020603" pitchFamily="34" charset="0"/>
              </a:rPr>
              <a:t>Physical Facilities</a:t>
            </a:r>
            <a:endParaRPr lang="en-US" sz="2800" dirty="0">
              <a:solidFill>
                <a:srgbClr val="C00000"/>
              </a:solidFill>
              <a:latin typeface="Tw Cen MT" panose="020B0602020104020603" pitchFamily="34" charset="0"/>
            </a:endParaRPr>
          </a:p>
        </p:txBody>
      </p:sp>
      <p:sp>
        <p:nvSpPr>
          <p:cNvPr id="9" name="Rectangle 8"/>
          <p:cNvSpPr/>
          <p:nvPr/>
        </p:nvSpPr>
        <p:spPr>
          <a:xfrm>
            <a:off x="7696200" y="4713668"/>
            <a:ext cx="2576848" cy="94015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C00000"/>
                </a:solidFill>
                <a:latin typeface="Tw Cen MT" panose="020B0602020104020603" pitchFamily="34" charset="0"/>
              </a:rPr>
              <a:t>Teaching Materials</a:t>
            </a:r>
            <a:endParaRPr lang="en-US" sz="2800" dirty="0">
              <a:solidFill>
                <a:srgbClr val="C00000"/>
              </a:solidFill>
              <a:latin typeface="Tw Cen MT" panose="020B0602020104020603" pitchFamily="34" charset="0"/>
            </a:endParaRPr>
          </a:p>
        </p:txBody>
      </p:sp>
      <p:sp>
        <p:nvSpPr>
          <p:cNvPr id="10" name="Rectangle 9"/>
          <p:cNvSpPr/>
          <p:nvPr/>
        </p:nvSpPr>
        <p:spPr>
          <a:xfrm>
            <a:off x="4321935" y="2962141"/>
            <a:ext cx="2576848" cy="94015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C00000"/>
                </a:solidFill>
                <a:latin typeface="Tw Cen MT" panose="020B0602020104020603" pitchFamily="34" charset="0"/>
              </a:rPr>
              <a:t>Learners</a:t>
            </a:r>
            <a:endParaRPr lang="en-US" sz="2800" dirty="0">
              <a:solidFill>
                <a:srgbClr val="C00000"/>
              </a:solidFill>
              <a:latin typeface="Tw Cen MT" panose="020B0602020104020603" pitchFamily="34" charset="0"/>
            </a:endParaRPr>
          </a:p>
        </p:txBody>
      </p:sp>
      <p:cxnSp>
        <p:nvCxnSpPr>
          <p:cNvPr id="12" name="Straight Arrow Connector 11"/>
          <p:cNvCxnSpPr>
            <a:stCxn id="6" idx="3"/>
            <a:endCxn id="7" idx="1"/>
          </p:cNvCxnSpPr>
          <p:nvPr/>
        </p:nvCxnSpPr>
        <p:spPr>
          <a:xfrm>
            <a:off x="3581400" y="1577662"/>
            <a:ext cx="4114800" cy="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2"/>
            <a:endCxn id="9" idx="0"/>
          </p:cNvCxnSpPr>
          <p:nvPr/>
        </p:nvCxnSpPr>
        <p:spPr>
          <a:xfrm>
            <a:off x="8984624" y="2047741"/>
            <a:ext cx="0" cy="2665927"/>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2"/>
            <a:endCxn id="8" idx="0"/>
          </p:cNvCxnSpPr>
          <p:nvPr/>
        </p:nvCxnSpPr>
        <p:spPr>
          <a:xfrm>
            <a:off x="2292976" y="2047741"/>
            <a:ext cx="0" cy="2665927"/>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3"/>
            <a:endCxn id="9" idx="1"/>
          </p:cNvCxnSpPr>
          <p:nvPr/>
        </p:nvCxnSpPr>
        <p:spPr>
          <a:xfrm>
            <a:off x="3581400" y="5183747"/>
            <a:ext cx="4114800" cy="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581400" y="2047741"/>
            <a:ext cx="740535" cy="91440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898784" y="2047741"/>
            <a:ext cx="797416" cy="91440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581400" y="3902299"/>
            <a:ext cx="740535" cy="811369"/>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898783" y="3902299"/>
            <a:ext cx="797417" cy="811369"/>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60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par>
                                <p:cTn id="20" presetID="22" presetClass="entr" presetSubtype="4"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par>
                                <p:cTn id="23" presetID="22" presetClass="entr" presetSubtype="4"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par>
                                <p:cTn id="26" presetID="22" presetClass="entr" presetSubtype="4"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par>
                                <p:cTn id="29" presetID="2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par>
                                <p:cTn id="32" presetID="22" presetClass="entr" presetSubtype="4"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par>
                                <p:cTn id="35" presetID="22" presetClass="entr" presetSubtype="4"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22" presetClass="entr" presetSubtype="4"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Teaching-Learning Process</a:t>
            </a:r>
            <a:endParaRPr lang="en-US" dirty="0"/>
          </a:p>
        </p:txBody>
      </p:sp>
      <p:sp>
        <p:nvSpPr>
          <p:cNvPr id="3" name="Content Placeholder 2"/>
          <p:cNvSpPr>
            <a:spLocks noGrp="1"/>
          </p:cNvSpPr>
          <p:nvPr>
            <p:ph idx="1"/>
          </p:nvPr>
        </p:nvSpPr>
        <p:spPr>
          <a:xfrm>
            <a:off x="838200" y="1181100"/>
            <a:ext cx="10515600" cy="4995863"/>
          </a:xfrm>
        </p:spPr>
        <p:txBody>
          <a:bodyPr/>
          <a:lstStyle/>
          <a:p>
            <a:r>
              <a:rPr lang="en-US" sz="2800" dirty="0" smtClean="0">
                <a:solidFill>
                  <a:srgbClr val="C00000"/>
                </a:solidFill>
              </a:rPr>
              <a:t>Learners: </a:t>
            </a:r>
          </a:p>
          <a:p>
            <a:pPr lvl="1"/>
            <a:r>
              <a:rPr lang="en-US" sz="2400" dirty="0" smtClean="0"/>
              <a:t>Individuals who intend to learn with all their abilities and efforts</a:t>
            </a:r>
          </a:p>
          <a:p>
            <a:pPr lvl="1"/>
            <a:r>
              <a:rPr lang="en-US" sz="2400" dirty="0" smtClean="0"/>
              <a:t>Occupy central position</a:t>
            </a:r>
          </a:p>
          <a:p>
            <a:pPr lvl="1"/>
            <a:r>
              <a:rPr lang="en-US" sz="2400" dirty="0" smtClean="0"/>
              <a:t>Characteristics</a:t>
            </a:r>
          </a:p>
          <a:p>
            <a:pPr lvl="2"/>
            <a:r>
              <a:rPr lang="en-US" sz="2000" dirty="0" smtClean="0"/>
              <a:t>Able to learn, have interest in the subject, have need for the information offered, able to use information once it is gained</a:t>
            </a:r>
          </a:p>
          <a:p>
            <a:r>
              <a:rPr lang="en-US" sz="2800" dirty="0" smtClean="0">
                <a:solidFill>
                  <a:srgbClr val="C00000"/>
                </a:solidFill>
              </a:rPr>
              <a:t>Teachers:</a:t>
            </a:r>
          </a:p>
          <a:p>
            <a:pPr lvl="1"/>
            <a:r>
              <a:rPr lang="en-US" sz="2400" dirty="0" smtClean="0"/>
              <a:t>Both the sources and provider of knowledge</a:t>
            </a:r>
          </a:p>
          <a:p>
            <a:pPr lvl="1"/>
            <a:r>
              <a:rPr lang="en-US" sz="2400" dirty="0" smtClean="0"/>
              <a:t>Impart training to the learners</a:t>
            </a:r>
          </a:p>
          <a:p>
            <a:pPr lvl="1"/>
            <a:r>
              <a:rPr lang="en-US" sz="2400" dirty="0" smtClean="0"/>
              <a:t>Characteristics</a:t>
            </a:r>
          </a:p>
          <a:p>
            <a:pPr lvl="2"/>
            <a:r>
              <a:rPr lang="en-US" sz="2000" dirty="0" smtClean="0"/>
              <a:t>Have purposeful teaching objectives, subject-specific knowledge, emphasis in learners’ interest, encourage learners to learn, skilled in using teaching aids</a:t>
            </a:r>
          </a:p>
          <a:p>
            <a:endParaRPr lang="en-US" dirty="0" smtClean="0">
              <a:solidFill>
                <a:srgbClr val="C00000"/>
              </a:solidFill>
            </a:endParaRPr>
          </a:p>
          <a:p>
            <a:endParaRPr lang="en-US" dirty="0"/>
          </a:p>
        </p:txBody>
      </p:sp>
      <p:sp>
        <p:nvSpPr>
          <p:cNvPr id="4" name="Date Placeholder 3"/>
          <p:cNvSpPr>
            <a:spLocks noGrp="1"/>
          </p:cNvSpPr>
          <p:nvPr>
            <p:ph type="dt" sz="half" idx="10"/>
          </p:nvPr>
        </p:nvSpPr>
        <p:spPr/>
        <p:txBody>
          <a:bodyPr/>
          <a:lstStyle/>
          <a:p>
            <a:fld id="{371A58BC-1F87-451D-AE1F-30E29B6E6B1C}" type="datetime1">
              <a:rPr lang="en-US" smtClean="0"/>
              <a:t>10/13/2019</a:t>
            </a:fld>
            <a:endParaRPr lang="en-US"/>
          </a:p>
        </p:txBody>
      </p:sp>
      <p:sp>
        <p:nvSpPr>
          <p:cNvPr id="5" name="Footer Placeholder 4"/>
          <p:cNvSpPr>
            <a:spLocks noGrp="1"/>
          </p:cNvSpPr>
          <p:nvPr>
            <p:ph type="ftr" sz="quarter" idx="11"/>
          </p:nvPr>
        </p:nvSpPr>
        <p:spPr/>
        <p:txBody>
          <a:bodyPr/>
          <a:lstStyle/>
          <a:p>
            <a:r>
              <a:rPr lang="en-US" smtClean="0"/>
              <a:t>Presented by Md Mahbubul Alam, PhD</a:t>
            </a:r>
            <a:endParaRPr lang="en-US"/>
          </a:p>
        </p:txBody>
      </p:sp>
      <p:sp>
        <p:nvSpPr>
          <p:cNvPr id="6" name="Slide Number Placeholder 5"/>
          <p:cNvSpPr>
            <a:spLocks noGrp="1"/>
          </p:cNvSpPr>
          <p:nvPr>
            <p:ph type="sldNum" sz="quarter" idx="12"/>
          </p:nvPr>
        </p:nvSpPr>
        <p:spPr/>
        <p:txBody>
          <a:bodyPr/>
          <a:lstStyle/>
          <a:p>
            <a:fld id="{3B1D634B-BCC8-4362-BD66-0337D4142AA5}" type="slidenum">
              <a:rPr lang="en-US" smtClean="0"/>
              <a:t>19</a:t>
            </a:fld>
            <a:endParaRPr lang="en-US"/>
          </a:p>
        </p:txBody>
      </p:sp>
    </p:spTree>
    <p:extLst>
      <p:ext uri="{BB962C8B-B14F-4D97-AF65-F5344CB8AC3E}">
        <p14:creationId xmlns:p14="http://schemas.microsoft.com/office/powerpoint/2010/main" val="22649750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838200" y="1705970"/>
            <a:ext cx="10515600" cy="4470993"/>
          </a:xfrm>
        </p:spPr>
        <p:txBody>
          <a:bodyPr>
            <a:normAutofit/>
          </a:bodyPr>
          <a:lstStyle/>
          <a:p>
            <a:pPr marL="411480" indent="-457200">
              <a:buFont typeface="+mj-lt"/>
              <a:buAutoNum type="arabicPeriod"/>
            </a:pPr>
            <a:r>
              <a:rPr lang="en-US" sz="2800" dirty="0" smtClean="0"/>
              <a:t>Principles and Laws of Learning</a:t>
            </a:r>
          </a:p>
          <a:p>
            <a:pPr marL="411480" indent="-457200">
              <a:buFont typeface="+mj-lt"/>
              <a:buAutoNum type="arabicPeriod"/>
            </a:pPr>
            <a:r>
              <a:rPr lang="en-US" sz="2800" dirty="0" smtClean="0"/>
              <a:t>Teaching-Learning Process in Extension</a:t>
            </a:r>
          </a:p>
          <a:p>
            <a:pPr marL="411480" indent="-457200">
              <a:buFont typeface="+mj-lt"/>
              <a:buAutoNum type="arabicPeriod"/>
            </a:pPr>
            <a:r>
              <a:rPr lang="en-US" sz="2800" dirty="0" smtClean="0"/>
              <a:t>Concept of Motivation and its Application</a:t>
            </a:r>
          </a:p>
        </p:txBody>
      </p:sp>
      <p:sp>
        <p:nvSpPr>
          <p:cNvPr id="4" name="Date Placeholder 3"/>
          <p:cNvSpPr>
            <a:spLocks noGrp="1"/>
          </p:cNvSpPr>
          <p:nvPr>
            <p:ph type="dt" sz="half" idx="10"/>
          </p:nvPr>
        </p:nvSpPr>
        <p:spPr/>
        <p:txBody>
          <a:bodyPr/>
          <a:lstStyle/>
          <a:p>
            <a:fld id="{0986F001-FEF4-4E76-8AEC-822CB05B4A9E}" type="datetime1">
              <a:rPr lang="en-US" smtClean="0"/>
              <a:t>10/13/2019</a:t>
            </a:fld>
            <a:endParaRPr lang="en-US"/>
          </a:p>
        </p:txBody>
      </p:sp>
      <p:sp>
        <p:nvSpPr>
          <p:cNvPr id="5" name="Footer Placeholder 4"/>
          <p:cNvSpPr>
            <a:spLocks noGrp="1"/>
          </p:cNvSpPr>
          <p:nvPr>
            <p:ph type="ftr" sz="quarter" idx="11"/>
          </p:nvPr>
        </p:nvSpPr>
        <p:spPr/>
        <p:txBody>
          <a:bodyPr/>
          <a:lstStyle/>
          <a:p>
            <a:r>
              <a:rPr lang="en-US" smtClean="0"/>
              <a:t>Presented by Md Mahbubul Alam, PhD</a:t>
            </a:r>
            <a:endParaRPr lang="en-US"/>
          </a:p>
        </p:txBody>
      </p:sp>
      <p:sp>
        <p:nvSpPr>
          <p:cNvPr id="6" name="Slide Number Placeholder 5"/>
          <p:cNvSpPr>
            <a:spLocks noGrp="1"/>
          </p:cNvSpPr>
          <p:nvPr>
            <p:ph type="sldNum" sz="quarter" idx="12"/>
          </p:nvPr>
        </p:nvSpPr>
        <p:spPr/>
        <p:txBody>
          <a:bodyPr/>
          <a:lstStyle/>
          <a:p>
            <a:fld id="{3B1D634B-BCC8-4362-BD66-0337D4142AA5}" type="slidenum">
              <a:rPr lang="en-US" smtClean="0"/>
              <a:t>2</a:t>
            </a:fld>
            <a:endParaRPr lang="en-US"/>
          </a:p>
        </p:txBody>
      </p:sp>
    </p:spTree>
    <p:extLst>
      <p:ext uri="{BB962C8B-B14F-4D97-AF65-F5344CB8AC3E}">
        <p14:creationId xmlns:p14="http://schemas.microsoft.com/office/powerpoint/2010/main" val="1811156521"/>
      </p:ext>
    </p:extLst>
  </p:cSld>
  <p:clrMapOvr>
    <a:masterClrMapping/>
  </p:clrMapOvr>
  <p:transition spd="med">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9100"/>
            <a:ext cx="10515600" cy="617220"/>
          </a:xfrm>
        </p:spPr>
        <p:txBody>
          <a:bodyPr>
            <a:normAutofit fontScale="90000"/>
          </a:bodyPr>
          <a:lstStyle/>
          <a:p>
            <a:r>
              <a:rPr lang="en-US" dirty="0"/>
              <a:t>Elements of Teaching-Learning </a:t>
            </a:r>
            <a:r>
              <a:rPr lang="en-US" dirty="0" smtClean="0"/>
              <a:t>Process (Cont’d)</a:t>
            </a:r>
            <a:endParaRPr lang="en-US" dirty="0"/>
          </a:p>
        </p:txBody>
      </p:sp>
      <p:sp>
        <p:nvSpPr>
          <p:cNvPr id="3" name="Content Placeholder 2"/>
          <p:cNvSpPr>
            <a:spLocks noGrp="1"/>
          </p:cNvSpPr>
          <p:nvPr>
            <p:ph idx="1"/>
          </p:nvPr>
        </p:nvSpPr>
        <p:spPr>
          <a:xfrm>
            <a:off x="838200" y="1036320"/>
            <a:ext cx="10866120" cy="5320030"/>
          </a:xfrm>
        </p:spPr>
        <p:txBody>
          <a:bodyPr>
            <a:noAutofit/>
          </a:bodyPr>
          <a:lstStyle/>
          <a:p>
            <a:r>
              <a:rPr lang="en-US" sz="2800" dirty="0">
                <a:solidFill>
                  <a:srgbClr val="C00000"/>
                </a:solidFill>
              </a:rPr>
              <a:t>Subject matters</a:t>
            </a:r>
            <a:r>
              <a:rPr lang="en-US" sz="2800" dirty="0" smtClean="0">
                <a:solidFill>
                  <a:srgbClr val="C00000"/>
                </a:solidFill>
              </a:rPr>
              <a:t>:</a:t>
            </a:r>
          </a:p>
          <a:p>
            <a:pPr lvl="1"/>
            <a:r>
              <a:rPr lang="en-US" sz="2400" dirty="0" smtClean="0"/>
              <a:t>Content or topic of learning the teacher teaches.</a:t>
            </a:r>
          </a:p>
          <a:p>
            <a:pPr lvl="1"/>
            <a:r>
              <a:rPr lang="en-US" sz="2400" dirty="0" smtClean="0"/>
              <a:t>Characteristics</a:t>
            </a:r>
          </a:p>
          <a:p>
            <a:pPr lvl="2"/>
            <a:r>
              <a:rPr lang="en-US" sz="2000" dirty="0" smtClean="0"/>
              <a:t>Logical and clearly organized contents, objective oriented, useful and satisfying to learners.</a:t>
            </a:r>
            <a:endParaRPr lang="en-US" sz="2000" dirty="0"/>
          </a:p>
          <a:p>
            <a:r>
              <a:rPr lang="en-US" sz="2800" dirty="0">
                <a:solidFill>
                  <a:srgbClr val="C00000"/>
                </a:solidFill>
              </a:rPr>
              <a:t>Teaching materials</a:t>
            </a:r>
            <a:r>
              <a:rPr lang="en-US" sz="2800" dirty="0" smtClean="0">
                <a:solidFill>
                  <a:srgbClr val="C00000"/>
                </a:solidFill>
              </a:rPr>
              <a:t>:</a:t>
            </a:r>
          </a:p>
          <a:p>
            <a:pPr lvl="1"/>
            <a:r>
              <a:rPr lang="en-US" sz="2400" dirty="0" smtClean="0"/>
              <a:t>Aids that used by teachers for making learning meaningful. </a:t>
            </a:r>
          </a:p>
          <a:p>
            <a:pPr lvl="1"/>
            <a:r>
              <a:rPr lang="en-US" sz="2400" dirty="0" smtClean="0"/>
              <a:t>Characteristics:</a:t>
            </a:r>
          </a:p>
          <a:p>
            <a:pPr lvl="2"/>
            <a:r>
              <a:rPr lang="en-US" sz="2000" dirty="0" smtClean="0"/>
              <a:t>Suitable to present subject matter and for physical situation, teachers are familiar with. </a:t>
            </a:r>
          </a:p>
          <a:p>
            <a:r>
              <a:rPr lang="en-US" sz="2800" dirty="0" smtClean="0">
                <a:solidFill>
                  <a:srgbClr val="C00000"/>
                </a:solidFill>
              </a:rPr>
              <a:t>Physical facilities:</a:t>
            </a:r>
          </a:p>
          <a:p>
            <a:pPr lvl="1"/>
            <a:r>
              <a:rPr lang="en-US" sz="2400" dirty="0" smtClean="0"/>
              <a:t>Where learning take place without any kind of hindrance. </a:t>
            </a:r>
          </a:p>
          <a:p>
            <a:pPr lvl="1"/>
            <a:r>
              <a:rPr lang="en-US" sz="2400" dirty="0" smtClean="0"/>
              <a:t>Characteristics</a:t>
            </a:r>
          </a:p>
          <a:p>
            <a:pPr lvl="2"/>
            <a:r>
              <a:rPr lang="en-US" sz="2000" dirty="0" smtClean="0"/>
              <a:t>Well ventilated class room, comfortable setting arrangements, compatible with teaching aids</a:t>
            </a:r>
            <a:endParaRPr lang="en-US" sz="2000" dirty="0"/>
          </a:p>
        </p:txBody>
      </p:sp>
      <p:sp>
        <p:nvSpPr>
          <p:cNvPr id="4" name="Date Placeholder 3"/>
          <p:cNvSpPr>
            <a:spLocks noGrp="1"/>
          </p:cNvSpPr>
          <p:nvPr>
            <p:ph type="dt" sz="half" idx="10"/>
          </p:nvPr>
        </p:nvSpPr>
        <p:spPr/>
        <p:txBody>
          <a:bodyPr/>
          <a:lstStyle/>
          <a:p>
            <a:fld id="{371A58BC-1F87-451D-AE1F-30E29B6E6B1C}" type="datetime1">
              <a:rPr lang="en-US" smtClean="0"/>
              <a:t>10/13/2019</a:t>
            </a:fld>
            <a:endParaRPr lang="en-US"/>
          </a:p>
        </p:txBody>
      </p:sp>
      <p:sp>
        <p:nvSpPr>
          <p:cNvPr id="5" name="Footer Placeholder 4"/>
          <p:cNvSpPr>
            <a:spLocks noGrp="1"/>
          </p:cNvSpPr>
          <p:nvPr>
            <p:ph type="ftr" sz="quarter" idx="11"/>
          </p:nvPr>
        </p:nvSpPr>
        <p:spPr/>
        <p:txBody>
          <a:bodyPr/>
          <a:lstStyle/>
          <a:p>
            <a:r>
              <a:rPr lang="en-US" smtClean="0"/>
              <a:t>Presented by Md Mahbubul Alam, PhD</a:t>
            </a:r>
            <a:endParaRPr lang="en-US"/>
          </a:p>
        </p:txBody>
      </p:sp>
      <p:sp>
        <p:nvSpPr>
          <p:cNvPr id="6" name="Slide Number Placeholder 5"/>
          <p:cNvSpPr>
            <a:spLocks noGrp="1"/>
          </p:cNvSpPr>
          <p:nvPr>
            <p:ph type="sldNum" sz="quarter" idx="12"/>
          </p:nvPr>
        </p:nvSpPr>
        <p:spPr/>
        <p:txBody>
          <a:bodyPr/>
          <a:lstStyle/>
          <a:p>
            <a:fld id="{3B1D634B-BCC8-4362-BD66-0337D4142AA5}" type="slidenum">
              <a:rPr lang="en-US" smtClean="0"/>
              <a:t>20</a:t>
            </a:fld>
            <a:endParaRPr lang="en-US"/>
          </a:p>
        </p:txBody>
      </p:sp>
    </p:spTree>
    <p:extLst>
      <p:ext uri="{BB962C8B-B14F-4D97-AF65-F5344CB8AC3E}">
        <p14:creationId xmlns:p14="http://schemas.microsoft.com/office/powerpoint/2010/main" val="321599773"/>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FFA524-BB58-4855-91BA-D946358A7B2B}" type="datetime1">
              <a:rPr lang="en-US" smtClean="0"/>
              <a:t>10/13/2019</a:t>
            </a:fld>
            <a:endParaRPr lang="en-US"/>
          </a:p>
        </p:txBody>
      </p:sp>
      <p:sp>
        <p:nvSpPr>
          <p:cNvPr id="5" name="Footer Placeholder 4"/>
          <p:cNvSpPr>
            <a:spLocks noGrp="1"/>
          </p:cNvSpPr>
          <p:nvPr>
            <p:ph type="ftr" sz="quarter" idx="11"/>
          </p:nvPr>
        </p:nvSpPr>
        <p:spPr>
          <a:xfrm>
            <a:off x="2691686" y="6356350"/>
            <a:ext cx="5731098" cy="365125"/>
          </a:xfrm>
        </p:spPr>
        <p:txBody>
          <a:bodyPr/>
          <a:lstStyle/>
          <a:p>
            <a:r>
              <a:rPr lang="en-US" dirty="0" smtClean="0"/>
              <a:t>Presented by </a:t>
            </a:r>
            <a:r>
              <a:rPr lang="en-US" dirty="0" err="1" smtClean="0"/>
              <a:t>Md</a:t>
            </a:r>
            <a:r>
              <a:rPr lang="en-US" dirty="0" smtClean="0"/>
              <a:t> </a:t>
            </a:r>
            <a:r>
              <a:rPr lang="en-US" dirty="0" err="1" smtClean="0"/>
              <a:t>Mahbubul</a:t>
            </a:r>
            <a:r>
              <a:rPr lang="en-US" dirty="0" smtClean="0"/>
              <a:t> </a:t>
            </a:r>
            <a:r>
              <a:rPr lang="en-US" dirty="0" err="1" smtClean="0"/>
              <a:t>Alam</a:t>
            </a:r>
            <a:r>
              <a:rPr lang="en-US" dirty="0" smtClean="0"/>
              <a:t>, PhD</a:t>
            </a:r>
            <a:endParaRPr lang="en-US" dirty="0"/>
          </a:p>
        </p:txBody>
      </p:sp>
      <p:sp>
        <p:nvSpPr>
          <p:cNvPr id="6" name="Slide Number Placeholder 5"/>
          <p:cNvSpPr>
            <a:spLocks noGrp="1"/>
          </p:cNvSpPr>
          <p:nvPr>
            <p:ph type="sldNum" sz="quarter" idx="12"/>
          </p:nvPr>
        </p:nvSpPr>
        <p:spPr/>
        <p:txBody>
          <a:bodyPr/>
          <a:lstStyle/>
          <a:p>
            <a:fld id="{3B1D634B-BCC8-4362-BD66-0337D4142AA5}" type="slidenum">
              <a:rPr lang="en-US" smtClean="0"/>
              <a:t>21</a:t>
            </a:fld>
            <a:endParaRPr lang="en-US"/>
          </a:p>
        </p:txBody>
      </p:sp>
      <p:pic>
        <p:nvPicPr>
          <p:cNvPr id="7" name="Picture 6"/>
          <p:cNvPicPr>
            <a:picLocks noChangeAspect="1"/>
          </p:cNvPicPr>
          <p:nvPr/>
        </p:nvPicPr>
        <p:blipFill>
          <a:blip r:embed="rId3"/>
          <a:stretch>
            <a:fillRect/>
          </a:stretch>
        </p:blipFill>
        <p:spPr>
          <a:xfrm>
            <a:off x="975360" y="216388"/>
            <a:ext cx="9889043" cy="5792527"/>
          </a:xfrm>
          <a:prstGeom prst="rect">
            <a:avLst/>
          </a:prstGeom>
        </p:spPr>
      </p:pic>
      <p:sp>
        <p:nvSpPr>
          <p:cNvPr id="8" name="Rectangle 7"/>
          <p:cNvSpPr/>
          <p:nvPr/>
        </p:nvSpPr>
        <p:spPr>
          <a:xfrm>
            <a:off x="2209800" y="6008915"/>
            <a:ext cx="8097805" cy="369332"/>
          </a:xfrm>
          <a:prstGeom prst="rect">
            <a:avLst/>
          </a:prstGeom>
        </p:spPr>
        <p:txBody>
          <a:bodyPr wrap="square">
            <a:spAutoFit/>
          </a:bodyPr>
          <a:lstStyle/>
          <a:p>
            <a:r>
              <a:rPr lang="en-US" dirty="0">
                <a:latin typeface="Tw Cen MT" panose="020B0602020104020603" pitchFamily="34" charset="0"/>
                <a:hlinkClick r:id="rId4"/>
              </a:rPr>
              <a:t>https://www.eduhk.hk/apfslt/v8_issue1/hendon/hendon5.htm#5</a:t>
            </a:r>
            <a:endParaRPr lang="en-US" dirty="0">
              <a:latin typeface="Tw Cen MT" panose="020B0602020104020603" pitchFamily="34" charset="0"/>
            </a:endParaRPr>
          </a:p>
        </p:txBody>
      </p:sp>
    </p:spTree>
    <p:extLst>
      <p:ext uri="{BB962C8B-B14F-4D97-AF65-F5344CB8AC3E}">
        <p14:creationId xmlns:p14="http://schemas.microsoft.com/office/powerpoint/2010/main" val="3365337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66413"/>
            <a:ext cx="12192000" cy="6990826"/>
          </a:xfrm>
          <a:prstGeom prst="rect">
            <a:avLst/>
          </a:prstGeom>
        </p:spPr>
      </p:pic>
      <p:sp>
        <p:nvSpPr>
          <p:cNvPr id="2" name="Date Placeholder 1"/>
          <p:cNvSpPr>
            <a:spLocks noGrp="1"/>
          </p:cNvSpPr>
          <p:nvPr>
            <p:ph type="dt" sz="half" idx="10"/>
          </p:nvPr>
        </p:nvSpPr>
        <p:spPr/>
        <p:txBody>
          <a:bodyPr/>
          <a:lstStyle/>
          <a:p>
            <a:fld id="{A8CE52F2-CD73-437B-BBDB-620CDADF413D}" type="datetime1">
              <a:rPr lang="en-US" smtClean="0"/>
              <a:t>10/13/2019</a:t>
            </a:fld>
            <a:endParaRPr lang="en-US"/>
          </a:p>
        </p:txBody>
      </p:sp>
      <p:sp>
        <p:nvSpPr>
          <p:cNvPr id="3" name="Footer Placeholder 2"/>
          <p:cNvSpPr>
            <a:spLocks noGrp="1"/>
          </p:cNvSpPr>
          <p:nvPr>
            <p:ph type="ftr" sz="quarter" idx="11"/>
          </p:nvPr>
        </p:nvSpPr>
        <p:spPr>
          <a:xfrm>
            <a:off x="4038600" y="6478905"/>
            <a:ext cx="3733800" cy="365125"/>
          </a:xfrm>
        </p:spPr>
        <p:txBody>
          <a:bodyPr/>
          <a:lstStyle/>
          <a:p>
            <a:r>
              <a:rPr lang="en-US" dirty="0" smtClean="0"/>
              <a:t>Presented by </a:t>
            </a:r>
            <a:r>
              <a:rPr lang="en-US" dirty="0" err="1" smtClean="0"/>
              <a:t>Md</a:t>
            </a:r>
            <a:r>
              <a:rPr lang="en-US" dirty="0" smtClean="0"/>
              <a:t> </a:t>
            </a:r>
            <a:r>
              <a:rPr lang="en-US" dirty="0" err="1" smtClean="0"/>
              <a:t>Mahbubul</a:t>
            </a:r>
            <a:r>
              <a:rPr lang="en-US" dirty="0" smtClean="0"/>
              <a:t> </a:t>
            </a:r>
            <a:r>
              <a:rPr lang="en-US" dirty="0" err="1" smtClean="0"/>
              <a:t>Alam</a:t>
            </a:r>
            <a:r>
              <a:rPr lang="en-US" dirty="0" smtClean="0"/>
              <a:t>, PhD</a:t>
            </a:r>
            <a:endParaRPr lang="en-US" dirty="0"/>
          </a:p>
        </p:txBody>
      </p:sp>
      <p:sp>
        <p:nvSpPr>
          <p:cNvPr id="4" name="Slide Number Placeholder 3"/>
          <p:cNvSpPr>
            <a:spLocks noGrp="1"/>
          </p:cNvSpPr>
          <p:nvPr>
            <p:ph type="sldNum" sz="quarter" idx="12"/>
          </p:nvPr>
        </p:nvSpPr>
        <p:spPr/>
        <p:txBody>
          <a:bodyPr/>
          <a:lstStyle/>
          <a:p>
            <a:fld id="{3B1D634B-BCC8-4362-BD66-0337D4142AA5}" type="slidenum">
              <a:rPr lang="en-US" smtClean="0"/>
              <a:t>22</a:t>
            </a:fld>
            <a:endParaRPr lang="en-US"/>
          </a:p>
        </p:txBody>
      </p:sp>
    </p:spTree>
    <p:extLst>
      <p:ext uri="{BB962C8B-B14F-4D97-AF65-F5344CB8AC3E}">
        <p14:creationId xmlns:p14="http://schemas.microsoft.com/office/powerpoint/2010/main" val="3787481798"/>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59373"/>
            <a:ext cx="10515600" cy="762000"/>
          </a:xfrm>
        </p:spPr>
        <p:txBody>
          <a:bodyPr/>
          <a:lstStyle/>
          <a:p>
            <a:r>
              <a:rPr lang="en-US" dirty="0" smtClean="0"/>
              <a:t>Motivation	</a:t>
            </a:r>
            <a:endParaRPr lang="en-US" dirty="0"/>
          </a:p>
        </p:txBody>
      </p:sp>
      <p:sp>
        <p:nvSpPr>
          <p:cNvPr id="6" name="Content Placeholder 5"/>
          <p:cNvSpPr>
            <a:spLocks noGrp="1"/>
          </p:cNvSpPr>
          <p:nvPr>
            <p:ph idx="1"/>
          </p:nvPr>
        </p:nvSpPr>
        <p:spPr>
          <a:xfrm>
            <a:off x="740312" y="1021373"/>
            <a:ext cx="11049000" cy="5334977"/>
          </a:xfrm>
        </p:spPr>
        <p:txBody>
          <a:bodyPr>
            <a:noAutofit/>
          </a:bodyPr>
          <a:lstStyle/>
          <a:p>
            <a:r>
              <a:rPr lang="en-US" sz="2800" dirty="0" smtClean="0"/>
              <a:t>Derived from the word </a:t>
            </a:r>
            <a:r>
              <a:rPr lang="en-US" sz="2800" b="1" dirty="0" smtClean="0">
                <a:solidFill>
                  <a:srgbClr val="C00000"/>
                </a:solidFill>
              </a:rPr>
              <a:t>“motive”</a:t>
            </a:r>
            <a:r>
              <a:rPr lang="en-US" sz="2800" dirty="0" smtClean="0"/>
              <a:t>- meaning needs, desires, wants or drives</a:t>
            </a:r>
          </a:p>
          <a:p>
            <a:r>
              <a:rPr lang="en-US" sz="2800" dirty="0" smtClean="0"/>
              <a:t>A process of stimulating people to actions to accomplish the goals. </a:t>
            </a:r>
          </a:p>
          <a:p>
            <a:r>
              <a:rPr lang="en-US" sz="2800" b="1" dirty="0" smtClean="0"/>
              <a:t>Factors</a:t>
            </a:r>
            <a:r>
              <a:rPr lang="en-US" sz="2800" dirty="0" smtClean="0"/>
              <a:t> that stimulate people’s behavior</a:t>
            </a:r>
          </a:p>
          <a:p>
            <a:pPr lvl="1"/>
            <a:r>
              <a:rPr lang="en-US" sz="2400" dirty="0" smtClean="0"/>
              <a:t>Desire for money, success, recognition, job-satisfaction, team performance, etc. </a:t>
            </a:r>
          </a:p>
          <a:p>
            <a:r>
              <a:rPr lang="en-US" sz="2800" dirty="0" smtClean="0">
                <a:solidFill>
                  <a:srgbClr val="C00000"/>
                </a:solidFill>
              </a:rPr>
              <a:t>Management function</a:t>
            </a:r>
          </a:p>
          <a:p>
            <a:pPr lvl="1"/>
            <a:r>
              <a:rPr lang="en-US" sz="2400" b="1" dirty="0" smtClean="0"/>
              <a:t>Create willingness </a:t>
            </a:r>
            <a:r>
              <a:rPr lang="en-US" sz="2400" dirty="0" smtClean="0"/>
              <a:t>amongst the employees to perform in the best of their abilities. </a:t>
            </a:r>
          </a:p>
          <a:p>
            <a:pPr lvl="1"/>
            <a:r>
              <a:rPr lang="en-US" sz="2400" dirty="0" smtClean="0"/>
              <a:t>To </a:t>
            </a:r>
            <a:r>
              <a:rPr lang="en-US" sz="2400" b="1" dirty="0" smtClean="0"/>
              <a:t>arouse interest </a:t>
            </a:r>
            <a:r>
              <a:rPr lang="en-US" sz="2400" dirty="0" smtClean="0"/>
              <a:t>in the performance of employees in their jobs. </a:t>
            </a:r>
          </a:p>
          <a:p>
            <a:r>
              <a:rPr lang="en-US" sz="2800" b="1" dirty="0" smtClean="0">
                <a:solidFill>
                  <a:srgbClr val="C00000"/>
                </a:solidFill>
              </a:rPr>
              <a:t>Stages of motivation</a:t>
            </a:r>
          </a:p>
          <a:p>
            <a:pPr lvl="1"/>
            <a:r>
              <a:rPr lang="en-US" sz="2400" dirty="0" smtClean="0"/>
              <a:t>A felt need or drive</a:t>
            </a:r>
          </a:p>
          <a:p>
            <a:pPr lvl="1"/>
            <a:r>
              <a:rPr lang="en-US" sz="2400" dirty="0" smtClean="0"/>
              <a:t>A stimulus in which needs have to be aroused</a:t>
            </a:r>
          </a:p>
          <a:p>
            <a:pPr lvl="1"/>
            <a:r>
              <a:rPr lang="en-US" sz="2400" dirty="0" smtClean="0"/>
              <a:t>When needs are satisfied, the satisfaction or accomplishment of goals. </a:t>
            </a:r>
            <a:endParaRPr lang="en-US" sz="2400" dirty="0"/>
          </a:p>
        </p:txBody>
      </p:sp>
      <p:sp>
        <p:nvSpPr>
          <p:cNvPr id="2" name="Date Placeholder 1"/>
          <p:cNvSpPr>
            <a:spLocks noGrp="1"/>
          </p:cNvSpPr>
          <p:nvPr>
            <p:ph type="dt" sz="half" idx="10"/>
          </p:nvPr>
        </p:nvSpPr>
        <p:spPr/>
        <p:txBody>
          <a:bodyPr/>
          <a:lstStyle/>
          <a:p>
            <a:fld id="{A8CE52F2-CD73-437B-BBDB-620CDADF413D}" type="datetime1">
              <a:rPr lang="en-US" smtClean="0"/>
              <a:t>10/13/2019</a:t>
            </a:fld>
            <a:endParaRPr lang="en-US"/>
          </a:p>
        </p:txBody>
      </p:sp>
      <p:sp>
        <p:nvSpPr>
          <p:cNvPr id="3" name="Footer Placeholder 2"/>
          <p:cNvSpPr>
            <a:spLocks noGrp="1"/>
          </p:cNvSpPr>
          <p:nvPr>
            <p:ph type="ftr" sz="quarter" idx="11"/>
          </p:nvPr>
        </p:nvSpPr>
        <p:spPr/>
        <p:txBody>
          <a:bodyPr/>
          <a:lstStyle/>
          <a:p>
            <a:r>
              <a:rPr lang="en-US" smtClean="0"/>
              <a:t>Presented by Md Mahbubul Alam, PhD</a:t>
            </a:r>
            <a:endParaRPr lang="en-US"/>
          </a:p>
        </p:txBody>
      </p:sp>
      <p:sp>
        <p:nvSpPr>
          <p:cNvPr id="4" name="Slide Number Placeholder 3"/>
          <p:cNvSpPr>
            <a:spLocks noGrp="1"/>
          </p:cNvSpPr>
          <p:nvPr>
            <p:ph type="sldNum" sz="quarter" idx="12"/>
          </p:nvPr>
        </p:nvSpPr>
        <p:spPr/>
        <p:txBody>
          <a:bodyPr/>
          <a:lstStyle/>
          <a:p>
            <a:fld id="{3B1D634B-BCC8-4362-BD66-0337D4142AA5}" type="slidenum">
              <a:rPr lang="en-US" smtClean="0"/>
              <a:t>23</a:t>
            </a:fld>
            <a:endParaRPr lang="en-US"/>
          </a:p>
        </p:txBody>
      </p:sp>
    </p:spTree>
    <p:extLst>
      <p:ext uri="{BB962C8B-B14F-4D97-AF65-F5344CB8AC3E}">
        <p14:creationId xmlns:p14="http://schemas.microsoft.com/office/powerpoint/2010/main" val="2879476784"/>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076700" y="38464"/>
            <a:ext cx="4038600" cy="762000"/>
          </a:xfrm>
        </p:spPr>
        <p:txBody>
          <a:bodyPr>
            <a:normAutofit/>
          </a:bodyPr>
          <a:lstStyle/>
          <a:p>
            <a:r>
              <a:rPr lang="en-US" dirty="0" smtClean="0"/>
              <a:t>Motivation Cycle</a:t>
            </a:r>
            <a:endParaRPr lang="en-US" dirty="0"/>
          </a:p>
        </p:txBody>
      </p:sp>
      <p:sp>
        <p:nvSpPr>
          <p:cNvPr id="4" name="Date Placeholder 3"/>
          <p:cNvSpPr>
            <a:spLocks noGrp="1"/>
          </p:cNvSpPr>
          <p:nvPr>
            <p:ph type="dt" sz="half" idx="10"/>
          </p:nvPr>
        </p:nvSpPr>
        <p:spPr/>
        <p:txBody>
          <a:bodyPr/>
          <a:lstStyle/>
          <a:p>
            <a:fld id="{371A58BC-1F87-451D-AE1F-30E29B6E6B1C}" type="datetime1">
              <a:rPr lang="en-US" smtClean="0"/>
              <a:t>10/13/2019</a:t>
            </a:fld>
            <a:endParaRPr lang="en-US"/>
          </a:p>
        </p:txBody>
      </p:sp>
      <p:sp>
        <p:nvSpPr>
          <p:cNvPr id="5" name="Footer Placeholder 4"/>
          <p:cNvSpPr>
            <a:spLocks noGrp="1"/>
          </p:cNvSpPr>
          <p:nvPr>
            <p:ph type="ftr" sz="quarter" idx="11"/>
          </p:nvPr>
        </p:nvSpPr>
        <p:spPr>
          <a:xfrm>
            <a:off x="2331720" y="6356349"/>
            <a:ext cx="7315200" cy="365125"/>
          </a:xfrm>
        </p:spPr>
        <p:txBody>
          <a:bodyPr/>
          <a:lstStyle/>
          <a:p>
            <a:r>
              <a:rPr lang="en-US" dirty="0" smtClean="0"/>
              <a:t>Presented by </a:t>
            </a:r>
            <a:r>
              <a:rPr lang="en-US" dirty="0" err="1" smtClean="0"/>
              <a:t>Md</a:t>
            </a:r>
            <a:r>
              <a:rPr lang="en-US" dirty="0" smtClean="0"/>
              <a:t> </a:t>
            </a:r>
            <a:r>
              <a:rPr lang="en-US" dirty="0" err="1" smtClean="0"/>
              <a:t>Mahbubul</a:t>
            </a:r>
            <a:r>
              <a:rPr lang="en-US" dirty="0" smtClean="0"/>
              <a:t> </a:t>
            </a:r>
            <a:r>
              <a:rPr lang="en-US" dirty="0" err="1" smtClean="0"/>
              <a:t>Alam</a:t>
            </a:r>
            <a:r>
              <a:rPr lang="en-US" dirty="0" smtClean="0"/>
              <a:t>, PhD</a:t>
            </a:r>
            <a:endParaRPr lang="en-US" dirty="0"/>
          </a:p>
        </p:txBody>
      </p:sp>
      <p:sp>
        <p:nvSpPr>
          <p:cNvPr id="6" name="Slide Number Placeholder 5"/>
          <p:cNvSpPr>
            <a:spLocks noGrp="1"/>
          </p:cNvSpPr>
          <p:nvPr>
            <p:ph type="sldNum" sz="quarter" idx="12"/>
          </p:nvPr>
        </p:nvSpPr>
        <p:spPr/>
        <p:txBody>
          <a:bodyPr/>
          <a:lstStyle/>
          <a:p>
            <a:fld id="{3B1D634B-BCC8-4362-BD66-0337D4142AA5}" type="slidenum">
              <a:rPr lang="en-US" smtClean="0"/>
              <a:t>24</a:t>
            </a:fld>
            <a:endParaRPr lang="en-US"/>
          </a:p>
        </p:txBody>
      </p:sp>
      <p:sp>
        <p:nvSpPr>
          <p:cNvPr id="8" name="Rounded Rectangle 7"/>
          <p:cNvSpPr/>
          <p:nvPr/>
        </p:nvSpPr>
        <p:spPr>
          <a:xfrm>
            <a:off x="4724400" y="2243455"/>
            <a:ext cx="2377440" cy="457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C00000"/>
                </a:solidFill>
                <a:latin typeface="Tw Cen MT" panose="020B0602020104020603" pitchFamily="34" charset="0"/>
              </a:rPr>
              <a:t>Drive</a:t>
            </a:r>
            <a:endParaRPr lang="en-US" sz="2000" dirty="0">
              <a:solidFill>
                <a:srgbClr val="C00000"/>
              </a:solidFill>
              <a:latin typeface="Tw Cen MT" panose="020B0602020104020603" pitchFamily="34" charset="0"/>
            </a:endParaRPr>
          </a:p>
        </p:txBody>
      </p:sp>
      <p:sp>
        <p:nvSpPr>
          <p:cNvPr id="9" name="Rounded Rectangle 8"/>
          <p:cNvSpPr/>
          <p:nvPr/>
        </p:nvSpPr>
        <p:spPr>
          <a:xfrm>
            <a:off x="2225040" y="3124199"/>
            <a:ext cx="2377440" cy="457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C00000"/>
                </a:solidFill>
                <a:latin typeface="Tw Cen MT" panose="020B0602020104020603" pitchFamily="34" charset="0"/>
              </a:rPr>
              <a:t>Motives</a:t>
            </a:r>
            <a:endParaRPr lang="en-US" dirty="0">
              <a:solidFill>
                <a:srgbClr val="C00000"/>
              </a:solidFill>
              <a:latin typeface="Tw Cen MT" panose="020B0602020104020603" pitchFamily="34" charset="0"/>
            </a:endParaRPr>
          </a:p>
        </p:txBody>
      </p:sp>
      <p:sp>
        <p:nvSpPr>
          <p:cNvPr id="10" name="Rounded Rectangle 9"/>
          <p:cNvSpPr/>
          <p:nvPr/>
        </p:nvSpPr>
        <p:spPr>
          <a:xfrm>
            <a:off x="4724400" y="4096384"/>
            <a:ext cx="2377440" cy="457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C00000"/>
                </a:solidFill>
                <a:latin typeface="Tw Cen MT" panose="020B0602020104020603" pitchFamily="34" charset="0"/>
              </a:rPr>
              <a:t>Need</a:t>
            </a:r>
            <a:endParaRPr lang="en-US" dirty="0">
              <a:solidFill>
                <a:srgbClr val="C00000"/>
              </a:solidFill>
              <a:latin typeface="Tw Cen MT" panose="020B0602020104020603" pitchFamily="34" charset="0"/>
            </a:endParaRPr>
          </a:p>
        </p:txBody>
      </p:sp>
      <p:sp>
        <p:nvSpPr>
          <p:cNvPr id="11" name="Rounded Rectangle 10"/>
          <p:cNvSpPr/>
          <p:nvPr/>
        </p:nvSpPr>
        <p:spPr>
          <a:xfrm>
            <a:off x="7239000" y="3113404"/>
            <a:ext cx="2377440" cy="457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C00000"/>
                </a:solidFill>
                <a:latin typeface="Tw Cen MT" panose="020B0602020104020603" pitchFamily="34" charset="0"/>
              </a:rPr>
              <a:t>Satisfaction</a:t>
            </a:r>
            <a:endParaRPr lang="en-US" dirty="0">
              <a:solidFill>
                <a:srgbClr val="C00000"/>
              </a:solidFill>
              <a:latin typeface="Tw Cen MT" panose="020B0602020104020603" pitchFamily="34" charset="0"/>
            </a:endParaRPr>
          </a:p>
        </p:txBody>
      </p:sp>
      <p:cxnSp>
        <p:nvCxnSpPr>
          <p:cNvPr id="13" name="Elbow Connector 12"/>
          <p:cNvCxnSpPr>
            <a:stCxn id="8" idx="3"/>
            <a:endCxn id="11" idx="0"/>
          </p:cNvCxnSpPr>
          <p:nvPr/>
        </p:nvCxnSpPr>
        <p:spPr>
          <a:xfrm>
            <a:off x="7101840" y="2472055"/>
            <a:ext cx="1325880" cy="641349"/>
          </a:xfrm>
          <a:prstGeom prst="bentConnector2">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11" idx="2"/>
            <a:endCxn id="10" idx="3"/>
          </p:cNvCxnSpPr>
          <p:nvPr/>
        </p:nvCxnSpPr>
        <p:spPr>
          <a:xfrm rot="5400000">
            <a:off x="7387590" y="3284854"/>
            <a:ext cx="754380" cy="1325880"/>
          </a:xfrm>
          <a:prstGeom prst="bentConnector2">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10" idx="1"/>
            <a:endCxn id="9" idx="2"/>
          </p:cNvCxnSpPr>
          <p:nvPr/>
        </p:nvCxnSpPr>
        <p:spPr>
          <a:xfrm rot="10800000">
            <a:off x="3413760" y="3581400"/>
            <a:ext cx="1310640" cy="743585"/>
          </a:xfrm>
          <a:prstGeom prst="bentConnector2">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9" idx="0"/>
            <a:endCxn id="8" idx="1"/>
          </p:cNvCxnSpPr>
          <p:nvPr/>
        </p:nvCxnSpPr>
        <p:spPr>
          <a:xfrm rot="5400000" flipH="1" flipV="1">
            <a:off x="3743008" y="2142807"/>
            <a:ext cx="652144" cy="1310640"/>
          </a:xfrm>
          <a:prstGeom prst="bentConnector2">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624841" y="5224629"/>
            <a:ext cx="11338559" cy="1153795"/>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200" dirty="0" smtClean="0">
                <a:solidFill>
                  <a:schemeClr val="tx1"/>
                </a:solidFill>
                <a:latin typeface="Tw Cen MT" panose="020B0602020104020603" pitchFamily="34" charset="0"/>
              </a:rPr>
              <a:t>What is (present situation) vs. what could be (ideal situation) vs. what ought to be (realistic goal)</a:t>
            </a:r>
          </a:p>
          <a:p>
            <a:pPr marL="285750" indent="-285750">
              <a:buFont typeface="Arial" panose="020B0604020202020204" pitchFamily="34" charset="0"/>
              <a:buChar char="•"/>
            </a:pPr>
            <a:r>
              <a:rPr lang="en-US" sz="2200" dirty="0" smtClean="0">
                <a:solidFill>
                  <a:schemeClr val="tx1"/>
                </a:solidFill>
                <a:latin typeface="Tw Cen MT" panose="020B0602020104020603" pitchFamily="34" charset="0"/>
              </a:rPr>
              <a:t>Felt needs (aware of) vs. Unfelt needs (unaware at present but can be aware of)</a:t>
            </a:r>
          </a:p>
          <a:p>
            <a:pPr marL="285750" indent="-285750">
              <a:buFont typeface="Arial" panose="020B0604020202020204" pitchFamily="34" charset="0"/>
              <a:buChar char="•"/>
            </a:pPr>
            <a:r>
              <a:rPr lang="en-US" sz="2200" dirty="0" smtClean="0">
                <a:solidFill>
                  <a:schemeClr val="tx1"/>
                </a:solidFill>
                <a:latin typeface="Tw Cen MT" panose="020B0602020104020603" pitchFamily="34" charset="0"/>
              </a:rPr>
              <a:t>Discrimination between what is (existing situation) and what should be (desire situation)</a:t>
            </a:r>
            <a:endParaRPr lang="en-US" sz="2200" dirty="0">
              <a:solidFill>
                <a:schemeClr val="tx1"/>
              </a:solidFill>
              <a:latin typeface="Tw Cen MT" panose="020B0602020104020603" pitchFamily="34" charset="0"/>
            </a:endParaRPr>
          </a:p>
        </p:txBody>
      </p:sp>
      <p:sp>
        <p:nvSpPr>
          <p:cNvPr id="38" name="Rounded Rectangle 37"/>
          <p:cNvSpPr/>
          <p:nvPr/>
        </p:nvSpPr>
        <p:spPr>
          <a:xfrm>
            <a:off x="236222" y="2069462"/>
            <a:ext cx="1783078" cy="2825652"/>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smtClean="0">
                <a:solidFill>
                  <a:schemeClr val="tx1"/>
                </a:solidFill>
                <a:latin typeface="Tw Cen MT" panose="020B0602020104020603" pitchFamily="34" charset="0"/>
              </a:rPr>
              <a:t>Stimulating things towards which individual’s best effort is directed to achieve it. </a:t>
            </a:r>
            <a:endParaRPr lang="en-US" sz="2200" dirty="0">
              <a:solidFill>
                <a:schemeClr val="tx1"/>
              </a:solidFill>
              <a:latin typeface="Tw Cen MT" panose="020B0602020104020603" pitchFamily="34" charset="0"/>
            </a:endParaRPr>
          </a:p>
        </p:txBody>
      </p:sp>
      <p:sp>
        <p:nvSpPr>
          <p:cNvPr id="39" name="Rounded Rectangle 38"/>
          <p:cNvSpPr/>
          <p:nvPr/>
        </p:nvSpPr>
        <p:spPr>
          <a:xfrm>
            <a:off x="1318260" y="767178"/>
            <a:ext cx="9342119" cy="798464"/>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200" dirty="0" smtClean="0">
                <a:solidFill>
                  <a:schemeClr val="tx1"/>
                </a:solidFill>
                <a:latin typeface="Tw Cen MT" panose="020B0602020104020603" pitchFamily="34" charset="0"/>
              </a:rPr>
              <a:t>Individual’s activities (instrumental behavior) to achieve certain motive is drive. </a:t>
            </a:r>
          </a:p>
          <a:p>
            <a:pPr marL="285750" indent="-285750">
              <a:buFont typeface="Arial" panose="020B0604020202020204" pitchFamily="34" charset="0"/>
              <a:buChar char="•"/>
            </a:pPr>
            <a:r>
              <a:rPr lang="en-US" sz="2200" dirty="0" smtClean="0">
                <a:solidFill>
                  <a:schemeClr val="tx1"/>
                </a:solidFill>
                <a:latin typeface="Tw Cen MT" panose="020B0602020104020603" pitchFamily="34" charset="0"/>
              </a:rPr>
              <a:t>Act of nervous system, without drive one cannot attain motive. </a:t>
            </a:r>
          </a:p>
        </p:txBody>
      </p:sp>
      <p:sp>
        <p:nvSpPr>
          <p:cNvPr id="40" name="Rounded Rectangle 39"/>
          <p:cNvSpPr/>
          <p:nvPr/>
        </p:nvSpPr>
        <p:spPr>
          <a:xfrm>
            <a:off x="9852660" y="2552439"/>
            <a:ext cx="2148839" cy="1859698"/>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smtClean="0">
                <a:solidFill>
                  <a:schemeClr val="tx1"/>
                </a:solidFill>
                <a:latin typeface="Tw Cen MT" panose="020B0602020104020603" pitchFamily="34" charset="0"/>
              </a:rPr>
              <a:t>Tension free mental condition after achieving the motive. </a:t>
            </a:r>
            <a:endParaRPr lang="en-US" sz="22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308031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right)">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Why Motivation is Important for Job? </a:t>
            </a:r>
            <a:endParaRPr lang="en-US" dirty="0"/>
          </a:p>
        </p:txBody>
      </p:sp>
      <p:sp>
        <p:nvSpPr>
          <p:cNvPr id="3" name="Date Placeholder 2"/>
          <p:cNvSpPr>
            <a:spLocks noGrp="1"/>
          </p:cNvSpPr>
          <p:nvPr>
            <p:ph type="dt" sz="half" idx="10"/>
          </p:nvPr>
        </p:nvSpPr>
        <p:spPr/>
        <p:txBody>
          <a:bodyPr/>
          <a:lstStyle/>
          <a:p>
            <a:fld id="{5621E82F-70E8-4EC9-AC86-19DF904E95BE}" type="datetime1">
              <a:rPr lang="en-US" smtClean="0"/>
              <a:t>10/13/2019</a:t>
            </a:fld>
            <a:endParaRPr lang="en-US"/>
          </a:p>
        </p:txBody>
      </p:sp>
      <p:sp>
        <p:nvSpPr>
          <p:cNvPr id="4" name="Footer Placeholder 3"/>
          <p:cNvSpPr>
            <a:spLocks noGrp="1"/>
          </p:cNvSpPr>
          <p:nvPr>
            <p:ph type="ftr" sz="quarter" idx="11"/>
          </p:nvPr>
        </p:nvSpPr>
        <p:spPr/>
        <p:txBody>
          <a:bodyPr/>
          <a:lstStyle/>
          <a:p>
            <a:r>
              <a:rPr lang="en-US" smtClean="0"/>
              <a:t>Presented by Md Mahbubul Alam, PhD</a:t>
            </a:r>
            <a:endParaRPr lang="en-US"/>
          </a:p>
        </p:txBody>
      </p:sp>
      <p:sp>
        <p:nvSpPr>
          <p:cNvPr id="5" name="Slide Number Placeholder 4"/>
          <p:cNvSpPr>
            <a:spLocks noGrp="1"/>
          </p:cNvSpPr>
          <p:nvPr>
            <p:ph type="sldNum" sz="quarter" idx="12"/>
          </p:nvPr>
        </p:nvSpPr>
        <p:spPr/>
        <p:txBody>
          <a:bodyPr/>
          <a:lstStyle/>
          <a:p>
            <a:fld id="{3B1D634B-BCC8-4362-BD66-0337D4142AA5}" type="slidenum">
              <a:rPr lang="en-US" smtClean="0"/>
              <a:t>25</a:t>
            </a:fld>
            <a:endParaRPr lang="en-US"/>
          </a:p>
        </p:txBody>
      </p:sp>
      <p:sp>
        <p:nvSpPr>
          <p:cNvPr id="9" name="Rectangle 8"/>
          <p:cNvSpPr/>
          <p:nvPr/>
        </p:nvSpPr>
        <p:spPr>
          <a:xfrm>
            <a:off x="1066799" y="2781934"/>
            <a:ext cx="10440573" cy="2780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b="1" dirty="0" smtClean="0">
                <a:solidFill>
                  <a:srgbClr val="0070C0"/>
                </a:solidFill>
                <a:latin typeface="Tw Cen MT" panose="020B0602020104020603" pitchFamily="34" charset="0"/>
              </a:rPr>
              <a:t>When ability has low value, increments in motivation will result in smaller increases in performance than ability has high value. </a:t>
            </a:r>
          </a:p>
          <a:p>
            <a:pPr marL="457200" indent="-457200">
              <a:buFont typeface="Arial" panose="020B0604020202020204" pitchFamily="34" charset="0"/>
              <a:buChar char="•"/>
            </a:pPr>
            <a:endParaRPr lang="en-US" sz="2800" b="1" dirty="0" smtClean="0">
              <a:solidFill>
                <a:srgbClr val="0070C0"/>
              </a:solidFill>
              <a:latin typeface="Tw Cen MT" panose="020B0602020104020603" pitchFamily="34" charset="0"/>
            </a:endParaRPr>
          </a:p>
          <a:p>
            <a:pPr marL="457200" indent="-457200">
              <a:buFont typeface="Arial" panose="020B0604020202020204" pitchFamily="34" charset="0"/>
              <a:buChar char="•"/>
            </a:pPr>
            <a:r>
              <a:rPr lang="en-US" sz="2800" b="1" dirty="0" smtClean="0">
                <a:solidFill>
                  <a:schemeClr val="bg1">
                    <a:lumMod val="50000"/>
                  </a:schemeClr>
                </a:solidFill>
                <a:latin typeface="Tw Cen MT" panose="020B0602020104020603" pitchFamily="34" charset="0"/>
              </a:rPr>
              <a:t>When motivation has low value, increments in ability will result in smaller increases in performance than motivation has high value. </a:t>
            </a:r>
            <a:endParaRPr lang="en-US" sz="2800" b="1" dirty="0">
              <a:solidFill>
                <a:schemeClr val="bg1">
                  <a:lumMod val="50000"/>
                </a:schemeClr>
              </a:solidFill>
              <a:latin typeface="Tw Cen MT" panose="020B0602020104020603" pitchFamily="34" charset="0"/>
            </a:endParaRPr>
          </a:p>
        </p:txBody>
      </p:sp>
      <p:sp>
        <p:nvSpPr>
          <p:cNvPr id="10" name="Rectangle 9"/>
          <p:cNvSpPr/>
          <p:nvPr/>
        </p:nvSpPr>
        <p:spPr>
          <a:xfrm>
            <a:off x="1661160" y="1844040"/>
            <a:ext cx="8275320" cy="655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C00000"/>
                </a:solidFill>
                <a:latin typeface="Tw Cen MT" panose="020B0602020104020603" pitchFamily="34" charset="0"/>
              </a:rPr>
              <a:t>Performance = ∫ (Ability x Motivation) </a:t>
            </a:r>
            <a:endParaRPr lang="en-US" sz="3600" b="1" dirty="0">
              <a:solidFill>
                <a:srgbClr val="C00000"/>
              </a:solidFill>
              <a:latin typeface="Tw Cen MT" panose="020B0602020104020603" pitchFamily="34" charset="0"/>
            </a:endParaRPr>
          </a:p>
        </p:txBody>
      </p:sp>
    </p:spTree>
    <p:extLst>
      <p:ext uri="{BB962C8B-B14F-4D97-AF65-F5344CB8AC3E}">
        <p14:creationId xmlns:p14="http://schemas.microsoft.com/office/powerpoint/2010/main" val="31498889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E52F2-CD73-437B-BBDB-620CDADF413D}" type="datetime1">
              <a:rPr lang="en-US" smtClean="0"/>
              <a:t>10/13/2019</a:t>
            </a:fld>
            <a:endParaRPr lang="en-US"/>
          </a:p>
        </p:txBody>
      </p:sp>
      <p:sp>
        <p:nvSpPr>
          <p:cNvPr id="3" name="Footer Placeholder 2"/>
          <p:cNvSpPr>
            <a:spLocks noGrp="1"/>
          </p:cNvSpPr>
          <p:nvPr>
            <p:ph type="ftr" sz="quarter" idx="11"/>
          </p:nvPr>
        </p:nvSpPr>
        <p:spPr>
          <a:xfrm>
            <a:off x="4038600" y="6356350"/>
            <a:ext cx="2758440" cy="365125"/>
          </a:xfrm>
        </p:spPr>
        <p:txBody>
          <a:bodyPr/>
          <a:lstStyle/>
          <a:p>
            <a:r>
              <a:rPr lang="en-US" dirty="0" smtClean="0"/>
              <a:t>Presented by </a:t>
            </a:r>
            <a:r>
              <a:rPr lang="en-US" dirty="0" err="1" smtClean="0"/>
              <a:t>Md</a:t>
            </a:r>
            <a:r>
              <a:rPr lang="en-US" dirty="0" smtClean="0"/>
              <a:t> </a:t>
            </a:r>
            <a:r>
              <a:rPr lang="en-US" dirty="0" err="1" smtClean="0"/>
              <a:t>Mahbubul</a:t>
            </a:r>
            <a:r>
              <a:rPr lang="en-US" dirty="0" smtClean="0"/>
              <a:t> </a:t>
            </a:r>
            <a:r>
              <a:rPr lang="en-US" dirty="0" err="1" smtClean="0"/>
              <a:t>Alam</a:t>
            </a:r>
            <a:r>
              <a:rPr lang="en-US" dirty="0" smtClean="0"/>
              <a:t>, PhD</a:t>
            </a:r>
            <a:endParaRPr lang="en-US" dirty="0"/>
          </a:p>
        </p:txBody>
      </p:sp>
      <p:sp>
        <p:nvSpPr>
          <p:cNvPr id="4" name="Slide Number Placeholder 3"/>
          <p:cNvSpPr>
            <a:spLocks noGrp="1"/>
          </p:cNvSpPr>
          <p:nvPr>
            <p:ph type="sldNum" sz="quarter" idx="12"/>
          </p:nvPr>
        </p:nvSpPr>
        <p:spPr/>
        <p:txBody>
          <a:bodyPr/>
          <a:lstStyle/>
          <a:p>
            <a:fld id="{3B1D634B-BCC8-4362-BD66-0337D4142AA5}" type="slidenum">
              <a:rPr lang="en-US" smtClean="0"/>
              <a:t>26</a:t>
            </a:fld>
            <a:endParaRPr lang="en-US"/>
          </a:p>
        </p:txBody>
      </p:sp>
      <p:pic>
        <p:nvPicPr>
          <p:cNvPr id="5" name="Picture 4"/>
          <p:cNvPicPr>
            <a:picLocks noChangeAspect="1"/>
          </p:cNvPicPr>
          <p:nvPr/>
        </p:nvPicPr>
        <p:blipFill>
          <a:blip r:embed="rId3"/>
          <a:stretch>
            <a:fillRect/>
          </a:stretch>
        </p:blipFill>
        <p:spPr>
          <a:xfrm>
            <a:off x="0" y="1"/>
            <a:ext cx="7881976" cy="6858000"/>
          </a:xfrm>
          <a:prstGeom prst="rect">
            <a:avLst/>
          </a:prstGeom>
        </p:spPr>
      </p:pic>
      <p:sp>
        <p:nvSpPr>
          <p:cNvPr id="6" name="TextBox 5"/>
          <p:cNvSpPr txBox="1"/>
          <p:nvPr/>
        </p:nvSpPr>
        <p:spPr>
          <a:xfrm>
            <a:off x="7881976" y="2090173"/>
            <a:ext cx="3959504" cy="2677656"/>
          </a:xfrm>
          <a:prstGeom prst="rect">
            <a:avLst/>
          </a:prstGeom>
          <a:noFill/>
        </p:spPr>
        <p:txBody>
          <a:bodyPr wrap="square" rtlCol="0">
            <a:spAutoFit/>
          </a:bodyPr>
          <a:lstStyle/>
          <a:p>
            <a:pPr marL="285750" indent="-285750">
              <a:buFont typeface="Wingdings" panose="05000000000000000000" pitchFamily="2" charset="2"/>
              <a:buChar char="ü"/>
            </a:pPr>
            <a:r>
              <a:rPr lang="en-US" sz="2400" dirty="0" smtClean="0">
                <a:solidFill>
                  <a:srgbClr val="C00000"/>
                </a:solidFill>
                <a:latin typeface="Tw Cen MT" panose="020B0602020104020603" pitchFamily="34" charset="0"/>
              </a:rPr>
              <a:t>Human behavior </a:t>
            </a:r>
            <a:r>
              <a:rPr lang="en-US" sz="2400" dirty="0" smtClean="0">
                <a:solidFill>
                  <a:srgbClr val="00B050"/>
                </a:solidFill>
                <a:latin typeface="Tw Cen MT" panose="020B0602020104020603" pitchFamily="34" charset="0"/>
              </a:rPr>
              <a:t>is goal-directed. </a:t>
            </a:r>
          </a:p>
          <a:p>
            <a:pPr marL="285750" indent="-285750">
              <a:buFont typeface="Wingdings" panose="05000000000000000000" pitchFamily="2" charset="2"/>
              <a:buChar char="ü"/>
            </a:pPr>
            <a:r>
              <a:rPr lang="en-US" sz="2400" dirty="0" smtClean="0">
                <a:solidFill>
                  <a:srgbClr val="C00000"/>
                </a:solidFill>
                <a:latin typeface="Tw Cen MT" panose="020B0602020104020603" pitchFamily="34" charset="0"/>
              </a:rPr>
              <a:t>Motivation causes goal-directed behavior. </a:t>
            </a:r>
          </a:p>
          <a:p>
            <a:pPr marL="285750" indent="-285750">
              <a:buFont typeface="Wingdings" panose="05000000000000000000" pitchFamily="2" charset="2"/>
              <a:buChar char="ü"/>
            </a:pPr>
            <a:r>
              <a:rPr lang="en-US" sz="2400" dirty="0" smtClean="0">
                <a:solidFill>
                  <a:srgbClr val="C00000"/>
                </a:solidFill>
                <a:latin typeface="Tw Cen MT" panose="020B0602020104020603" pitchFamily="34" charset="0"/>
              </a:rPr>
              <a:t>Individual’s needs serve as </a:t>
            </a:r>
            <a:r>
              <a:rPr lang="en-US" sz="2400" dirty="0" smtClean="0">
                <a:solidFill>
                  <a:srgbClr val="00B050"/>
                </a:solidFill>
                <a:latin typeface="Tw Cen MT" panose="020B0602020104020603" pitchFamily="34" charset="0"/>
              </a:rPr>
              <a:t>driving force </a:t>
            </a:r>
            <a:r>
              <a:rPr lang="en-US" sz="2400" dirty="0" smtClean="0">
                <a:solidFill>
                  <a:srgbClr val="C00000"/>
                </a:solidFill>
                <a:latin typeface="Tw Cen MT" panose="020B0602020104020603" pitchFamily="34" charset="0"/>
              </a:rPr>
              <a:t>in human behavior. </a:t>
            </a:r>
            <a:endParaRPr lang="en-US" sz="2400" dirty="0">
              <a:solidFill>
                <a:srgbClr val="C00000"/>
              </a:solidFill>
              <a:latin typeface="Tw Cen MT" panose="020B0602020104020603" pitchFamily="34" charset="0"/>
            </a:endParaRPr>
          </a:p>
        </p:txBody>
      </p:sp>
    </p:spTree>
    <p:extLst>
      <p:ext uri="{BB962C8B-B14F-4D97-AF65-F5344CB8AC3E}">
        <p14:creationId xmlns:p14="http://schemas.microsoft.com/office/powerpoint/2010/main" val="626425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899769282"/>
              </p:ext>
            </p:extLst>
          </p:nvPr>
        </p:nvGraphicFramePr>
        <p:xfrm>
          <a:off x="62230" y="103628"/>
          <a:ext cx="12129770" cy="6433281"/>
        </p:xfrm>
        <a:graphic>
          <a:graphicData uri="http://schemas.openxmlformats.org/drawingml/2006/table">
            <a:tbl>
              <a:tblPr firstRow="1" bandRow="1">
                <a:tableStyleId>{5DA37D80-6434-44D0-A028-1B22A696006F}</a:tableStyleId>
              </a:tblPr>
              <a:tblGrid>
                <a:gridCol w="6064885"/>
                <a:gridCol w="6064885"/>
              </a:tblGrid>
              <a:tr h="477268">
                <a:tc>
                  <a:txBody>
                    <a:bodyPr/>
                    <a:lstStyle/>
                    <a:p>
                      <a:pPr algn="ctr"/>
                      <a:r>
                        <a:rPr lang="en-US" sz="2400" dirty="0" smtClean="0"/>
                        <a:t>Theory X</a:t>
                      </a:r>
                      <a:endParaRPr lang="en-US" sz="2400" dirty="0">
                        <a:latin typeface="Tw Cen MT" panose="020B0602020104020603" pitchFamily="34" charset="0"/>
                      </a:endParaRPr>
                    </a:p>
                  </a:txBody>
                  <a:tcPr/>
                </a:tc>
                <a:tc>
                  <a:txBody>
                    <a:bodyPr/>
                    <a:lstStyle/>
                    <a:p>
                      <a:pPr algn="ctr"/>
                      <a:r>
                        <a:rPr lang="en-US" sz="2400" dirty="0" smtClean="0"/>
                        <a:t>Theory Y</a:t>
                      </a:r>
                      <a:endParaRPr lang="en-US" sz="2400" dirty="0">
                        <a:latin typeface="Tw Cen MT" panose="020B0602020104020603" pitchFamily="34" charset="0"/>
                      </a:endParaRPr>
                    </a:p>
                  </a:txBody>
                  <a:tcPr/>
                </a:tc>
              </a:tr>
              <a:tr h="477268">
                <a:tc>
                  <a:txBody>
                    <a:bodyPr/>
                    <a:lstStyle/>
                    <a:p>
                      <a:r>
                        <a:rPr lang="en-US" sz="2400" dirty="0" smtClean="0"/>
                        <a:t>Inherent</a:t>
                      </a:r>
                      <a:r>
                        <a:rPr lang="en-US" sz="2400" baseline="0" dirty="0" smtClean="0"/>
                        <a:t> dislike for work.</a:t>
                      </a:r>
                      <a:endParaRPr lang="en-US" sz="2400" dirty="0">
                        <a:latin typeface="Tw Cen MT" panose="020B0602020104020603" pitchFamily="34" charset="0"/>
                      </a:endParaRPr>
                    </a:p>
                  </a:txBody>
                  <a:tcPr/>
                </a:tc>
                <a:tc>
                  <a:txBody>
                    <a:bodyPr/>
                    <a:lstStyle/>
                    <a:p>
                      <a:r>
                        <a:rPr lang="en-US" sz="2400" dirty="0" smtClean="0"/>
                        <a:t>Work</a:t>
                      </a:r>
                      <a:r>
                        <a:rPr lang="en-US" sz="2400" baseline="0" dirty="0" smtClean="0"/>
                        <a:t> is natural like rest or play. </a:t>
                      </a:r>
                      <a:endParaRPr lang="en-US" sz="2400" dirty="0">
                        <a:latin typeface="Tw Cen MT" panose="020B0602020104020603" pitchFamily="34" charset="0"/>
                      </a:endParaRPr>
                    </a:p>
                  </a:txBody>
                  <a:tcPr/>
                </a:tc>
              </a:tr>
              <a:tr h="830977">
                <a:tc>
                  <a:txBody>
                    <a:bodyPr/>
                    <a:lstStyle/>
                    <a:p>
                      <a:r>
                        <a:rPr lang="en-US" sz="2400" dirty="0" smtClean="0"/>
                        <a:t>Unambitious</a:t>
                      </a:r>
                      <a:r>
                        <a:rPr lang="en-US" sz="2400" baseline="0" dirty="0" smtClean="0"/>
                        <a:t> and prefer to be directed by others.</a:t>
                      </a:r>
                      <a:endParaRPr lang="en-US" sz="2400" dirty="0">
                        <a:latin typeface="Tw Cen MT" panose="020B0602020104020603" pitchFamily="34" charset="0"/>
                      </a:endParaRPr>
                    </a:p>
                  </a:txBody>
                  <a:tcPr/>
                </a:tc>
                <a:tc>
                  <a:txBody>
                    <a:bodyPr/>
                    <a:lstStyle/>
                    <a:p>
                      <a:r>
                        <a:rPr lang="en-US" sz="2400" dirty="0" smtClean="0"/>
                        <a:t>Ambitious and capable of directing their own behavior.</a:t>
                      </a:r>
                      <a:r>
                        <a:rPr lang="en-US" sz="2400" baseline="0" dirty="0" smtClean="0"/>
                        <a:t> </a:t>
                      </a:r>
                      <a:endParaRPr lang="en-US" sz="2400" dirty="0">
                        <a:latin typeface="Tw Cen MT" panose="020B0602020104020603" pitchFamily="34" charset="0"/>
                      </a:endParaRPr>
                    </a:p>
                  </a:txBody>
                  <a:tcPr/>
                </a:tc>
              </a:tr>
              <a:tr h="830977">
                <a:tc>
                  <a:txBody>
                    <a:bodyPr/>
                    <a:lstStyle/>
                    <a:p>
                      <a:r>
                        <a:rPr lang="en-US" sz="2400" dirty="0" smtClean="0"/>
                        <a:t>Avoid</a:t>
                      </a:r>
                      <a:r>
                        <a:rPr lang="en-US" sz="2400" baseline="0" dirty="0" smtClean="0"/>
                        <a:t> responsibility.</a:t>
                      </a:r>
                      <a:endParaRPr lang="en-US" sz="2400" dirty="0">
                        <a:latin typeface="Tw Cen MT" panose="020B0602020104020603" pitchFamily="34" charset="0"/>
                      </a:endParaRPr>
                    </a:p>
                  </a:txBody>
                  <a:tcPr/>
                </a:tc>
                <a:tc>
                  <a:txBody>
                    <a:bodyPr/>
                    <a:lstStyle/>
                    <a:p>
                      <a:r>
                        <a:rPr lang="en-US" sz="2400" dirty="0" smtClean="0"/>
                        <a:t>Accept and seek responsibility under proper conditions.</a:t>
                      </a:r>
                      <a:endParaRPr lang="en-US" sz="2400" dirty="0">
                        <a:latin typeface="Tw Cen MT" panose="020B0602020104020603" pitchFamily="34" charset="0"/>
                      </a:endParaRPr>
                    </a:p>
                  </a:txBody>
                  <a:tcPr/>
                </a:tc>
              </a:tr>
              <a:tr h="477268">
                <a:tc>
                  <a:txBody>
                    <a:bodyPr/>
                    <a:lstStyle/>
                    <a:p>
                      <a:r>
                        <a:rPr lang="en-US" sz="2400" dirty="0" smtClean="0"/>
                        <a:t>Lack</a:t>
                      </a:r>
                      <a:r>
                        <a:rPr lang="en-US" sz="2400" baseline="0" dirty="0" smtClean="0"/>
                        <a:t> creativity and resist change.</a:t>
                      </a:r>
                      <a:endParaRPr lang="en-US" sz="2400" dirty="0">
                        <a:latin typeface="Tw Cen MT" panose="020B0602020104020603" pitchFamily="34" charset="0"/>
                      </a:endParaRPr>
                    </a:p>
                  </a:txBody>
                  <a:tcPr/>
                </a:tc>
                <a:tc>
                  <a:txBody>
                    <a:bodyPr/>
                    <a:lstStyle/>
                    <a:p>
                      <a:r>
                        <a:rPr lang="en-US" sz="2400" dirty="0" smtClean="0"/>
                        <a:t>Creativity</a:t>
                      </a:r>
                      <a:r>
                        <a:rPr lang="en-US" sz="2400" baseline="0" dirty="0" smtClean="0"/>
                        <a:t> widely spread. </a:t>
                      </a:r>
                      <a:endParaRPr lang="en-US" sz="2400" baseline="0" dirty="0" smtClean="0">
                        <a:latin typeface="Tw Cen MT" panose="020B0602020104020603" pitchFamily="34" charset="0"/>
                      </a:endParaRPr>
                    </a:p>
                  </a:txBody>
                  <a:tcPr/>
                </a:tc>
              </a:tr>
              <a:tr h="1200301">
                <a:tc>
                  <a:txBody>
                    <a:bodyPr/>
                    <a:lstStyle/>
                    <a:p>
                      <a:r>
                        <a:rPr lang="en-US" sz="2400" dirty="0" smtClean="0"/>
                        <a:t>Focus on lower-level (physiological</a:t>
                      </a:r>
                      <a:r>
                        <a:rPr lang="en-US" sz="2400" baseline="0" dirty="0" smtClean="0"/>
                        <a:t> and safety) needs to motivate workers.</a:t>
                      </a:r>
                      <a:endParaRPr lang="en-US" sz="2400" dirty="0">
                        <a:latin typeface="Tw Cen MT" panose="020B0602020104020603" pitchFamily="34" charset="0"/>
                      </a:endParaRPr>
                    </a:p>
                  </a:txBody>
                  <a:tcPr/>
                </a:tc>
                <a:tc>
                  <a:txBody>
                    <a:bodyPr/>
                    <a:lstStyle/>
                    <a:p>
                      <a:r>
                        <a:rPr lang="en-US" sz="2400" dirty="0" smtClean="0"/>
                        <a:t>Both lower-level and higher-order needs like social, esteem and self-actualization are sources of motivation.</a:t>
                      </a:r>
                      <a:endParaRPr lang="en-US" sz="2400" dirty="0">
                        <a:latin typeface="Tw Cen MT" panose="020B0602020104020603" pitchFamily="34" charset="0"/>
                      </a:endParaRPr>
                    </a:p>
                  </a:txBody>
                  <a:tcPr/>
                </a:tc>
              </a:tr>
              <a:tr h="830977">
                <a:tc>
                  <a:txBody>
                    <a:bodyPr/>
                    <a:lstStyle/>
                    <a:p>
                      <a:r>
                        <a:rPr lang="en-US" sz="2400" dirty="0" smtClean="0"/>
                        <a:t>External control and close supervision required to achieve organization objectives.</a:t>
                      </a:r>
                      <a:endParaRPr lang="en-US" sz="2400" dirty="0">
                        <a:latin typeface="Tw Cen MT" panose="020B0602020104020603" pitchFamily="34" charset="0"/>
                      </a:endParaRPr>
                    </a:p>
                  </a:txBody>
                  <a:tcPr/>
                </a:tc>
                <a:tc>
                  <a:txBody>
                    <a:bodyPr/>
                    <a:lstStyle/>
                    <a:p>
                      <a:r>
                        <a:rPr lang="en-US" sz="2400" dirty="0" smtClean="0"/>
                        <a:t>Self-direction and self-control. </a:t>
                      </a:r>
                      <a:endParaRPr lang="en-US" sz="2400" dirty="0">
                        <a:latin typeface="Tw Cen MT" panose="020B0602020104020603" pitchFamily="34" charset="0"/>
                      </a:endParaRPr>
                    </a:p>
                  </a:txBody>
                  <a:tcPr/>
                </a:tc>
              </a:tr>
              <a:tr h="830977">
                <a:tc>
                  <a:txBody>
                    <a:bodyPr/>
                    <a:lstStyle/>
                    <a:p>
                      <a:r>
                        <a:rPr lang="en-US" sz="2400" dirty="0" smtClean="0"/>
                        <a:t>Centralization of authority and autocratic leadership.</a:t>
                      </a:r>
                      <a:endParaRPr lang="en-US" sz="2400" dirty="0">
                        <a:latin typeface="Tw Cen MT" panose="020B0602020104020603" pitchFamily="34" charset="0"/>
                      </a:endParaRPr>
                    </a:p>
                  </a:txBody>
                  <a:tcPr/>
                </a:tc>
                <a:tc>
                  <a:txBody>
                    <a:bodyPr/>
                    <a:lstStyle/>
                    <a:p>
                      <a:r>
                        <a:rPr lang="en-US" sz="2400" dirty="0" smtClean="0"/>
                        <a:t>Decentralization and participation in decision-making</a:t>
                      </a:r>
                      <a:r>
                        <a:rPr lang="en-US" sz="2400" baseline="0" dirty="0" smtClean="0"/>
                        <a:t>. Democratic leadership.</a:t>
                      </a:r>
                      <a:endParaRPr lang="en-US" sz="2400" baseline="0" dirty="0" smtClean="0">
                        <a:latin typeface="Tw Cen MT" panose="020B0602020104020603" pitchFamily="34" charset="0"/>
                      </a:endParaRPr>
                    </a:p>
                  </a:txBody>
                  <a:tcPr/>
                </a:tc>
              </a:tr>
              <a:tr h="477268">
                <a:tc>
                  <a:txBody>
                    <a:bodyPr/>
                    <a:lstStyle/>
                    <a:p>
                      <a:r>
                        <a:rPr lang="en-US" sz="2400" dirty="0" smtClean="0"/>
                        <a:t>People</a:t>
                      </a:r>
                      <a:r>
                        <a:rPr lang="en-US" sz="2400" baseline="0" dirty="0" smtClean="0"/>
                        <a:t> lack self-motivation. </a:t>
                      </a:r>
                      <a:endParaRPr lang="en-US" sz="2400" dirty="0">
                        <a:latin typeface="Tw Cen MT" panose="020B0602020104020603" pitchFamily="34" charset="0"/>
                      </a:endParaRPr>
                    </a:p>
                  </a:txBody>
                  <a:tcPr/>
                </a:tc>
                <a:tc>
                  <a:txBody>
                    <a:bodyPr/>
                    <a:lstStyle/>
                    <a:p>
                      <a:r>
                        <a:rPr lang="en-US" sz="2400" dirty="0" smtClean="0"/>
                        <a:t>People</a:t>
                      </a:r>
                      <a:r>
                        <a:rPr lang="en-US" sz="2400" baseline="0" dirty="0" smtClean="0"/>
                        <a:t> are self-motivated. </a:t>
                      </a:r>
                      <a:endParaRPr lang="en-US" sz="2400" dirty="0">
                        <a:latin typeface="Tw Cen MT" panose="020B0602020104020603" pitchFamily="34" charset="0"/>
                      </a:endParaRPr>
                    </a:p>
                  </a:txBody>
                  <a:tcPr/>
                </a:tc>
              </a:tr>
            </a:tbl>
          </a:graphicData>
        </a:graphic>
      </p:graphicFrame>
      <p:sp>
        <p:nvSpPr>
          <p:cNvPr id="3" name="Date Placeholder 2"/>
          <p:cNvSpPr>
            <a:spLocks noGrp="1"/>
          </p:cNvSpPr>
          <p:nvPr>
            <p:ph type="dt" sz="half" idx="10"/>
          </p:nvPr>
        </p:nvSpPr>
        <p:spPr/>
        <p:txBody>
          <a:bodyPr/>
          <a:lstStyle/>
          <a:p>
            <a:fld id="{5621E82F-70E8-4EC9-AC86-19DF904E95BE}" type="datetime1">
              <a:rPr lang="en-US" smtClean="0"/>
              <a:t>10/13/2019</a:t>
            </a:fld>
            <a:endParaRPr lang="en-US"/>
          </a:p>
        </p:txBody>
      </p:sp>
      <p:sp>
        <p:nvSpPr>
          <p:cNvPr id="4" name="Footer Placeholder 3"/>
          <p:cNvSpPr>
            <a:spLocks noGrp="1"/>
          </p:cNvSpPr>
          <p:nvPr>
            <p:ph type="ftr" sz="quarter" idx="11"/>
          </p:nvPr>
        </p:nvSpPr>
        <p:spPr/>
        <p:txBody>
          <a:bodyPr/>
          <a:lstStyle/>
          <a:p>
            <a:r>
              <a:rPr lang="en-US" dirty="0" smtClean="0"/>
              <a:t>Presented by </a:t>
            </a:r>
            <a:r>
              <a:rPr lang="en-US" dirty="0" err="1" smtClean="0"/>
              <a:t>Md</a:t>
            </a:r>
            <a:r>
              <a:rPr lang="en-US" dirty="0" smtClean="0"/>
              <a:t> Mahbubul Alam, PhD</a:t>
            </a:r>
            <a:endParaRPr lang="en-US" dirty="0"/>
          </a:p>
        </p:txBody>
      </p:sp>
      <p:sp>
        <p:nvSpPr>
          <p:cNvPr id="5" name="Slide Number Placeholder 4"/>
          <p:cNvSpPr>
            <a:spLocks noGrp="1"/>
          </p:cNvSpPr>
          <p:nvPr>
            <p:ph type="sldNum" sz="quarter" idx="12"/>
          </p:nvPr>
        </p:nvSpPr>
        <p:spPr/>
        <p:txBody>
          <a:bodyPr/>
          <a:lstStyle/>
          <a:p>
            <a:fld id="{3B1D634B-BCC8-4362-BD66-0337D4142AA5}" type="slidenum">
              <a:rPr lang="en-US" smtClean="0"/>
              <a:t>27</a:t>
            </a:fld>
            <a:endParaRPr lang="en-US"/>
          </a:p>
        </p:txBody>
      </p:sp>
    </p:spTree>
    <p:extLst>
      <p:ext uri="{BB962C8B-B14F-4D97-AF65-F5344CB8AC3E}">
        <p14:creationId xmlns:p14="http://schemas.microsoft.com/office/powerpoint/2010/main" val="3744174270"/>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71A58BC-1F87-451D-AE1F-30E29B6E6B1C}" type="datetime1">
              <a:rPr lang="en-US" smtClean="0"/>
              <a:t>10/13/2019</a:t>
            </a:fld>
            <a:endParaRPr lang="en-US"/>
          </a:p>
        </p:txBody>
      </p:sp>
      <p:sp>
        <p:nvSpPr>
          <p:cNvPr id="5" name="Footer Placeholder 4"/>
          <p:cNvSpPr>
            <a:spLocks noGrp="1"/>
          </p:cNvSpPr>
          <p:nvPr>
            <p:ph type="ftr" sz="quarter" idx="11"/>
          </p:nvPr>
        </p:nvSpPr>
        <p:spPr>
          <a:xfrm>
            <a:off x="4038600" y="6356350"/>
            <a:ext cx="4358640" cy="365125"/>
          </a:xfrm>
        </p:spPr>
        <p:txBody>
          <a:bodyPr/>
          <a:lstStyle/>
          <a:p>
            <a:r>
              <a:rPr lang="en-US" dirty="0" smtClean="0"/>
              <a:t>Presented by </a:t>
            </a:r>
            <a:r>
              <a:rPr lang="en-US" dirty="0" err="1" smtClean="0"/>
              <a:t>Md</a:t>
            </a:r>
            <a:r>
              <a:rPr lang="en-US" dirty="0" smtClean="0"/>
              <a:t> Mahbubul Alam, PhD</a:t>
            </a:r>
            <a:endParaRPr lang="en-US" dirty="0"/>
          </a:p>
        </p:txBody>
      </p:sp>
      <p:sp>
        <p:nvSpPr>
          <p:cNvPr id="6" name="Slide Number Placeholder 5"/>
          <p:cNvSpPr>
            <a:spLocks noGrp="1"/>
          </p:cNvSpPr>
          <p:nvPr>
            <p:ph type="sldNum" sz="quarter" idx="12"/>
          </p:nvPr>
        </p:nvSpPr>
        <p:spPr/>
        <p:txBody>
          <a:bodyPr/>
          <a:lstStyle/>
          <a:p>
            <a:fld id="{3B1D634B-BCC8-4362-BD66-0337D4142AA5}" type="slidenum">
              <a:rPr lang="en-US" smtClean="0"/>
              <a:t>28</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596506022"/>
              </p:ext>
            </p:extLst>
          </p:nvPr>
        </p:nvGraphicFramePr>
        <p:xfrm>
          <a:off x="228600" y="219416"/>
          <a:ext cx="11597640" cy="6233160"/>
        </p:xfrm>
        <a:graphic>
          <a:graphicData uri="http://schemas.openxmlformats.org/drawingml/2006/table">
            <a:tbl>
              <a:tblPr firstRow="1" bandRow="1">
                <a:tableStyleId>{5940675A-B579-460E-94D1-54222C63F5DA}</a:tableStyleId>
              </a:tblPr>
              <a:tblGrid>
                <a:gridCol w="3865880"/>
                <a:gridCol w="3865880"/>
                <a:gridCol w="3865880"/>
              </a:tblGrid>
              <a:tr h="790197">
                <a:tc>
                  <a:txBody>
                    <a:bodyPr/>
                    <a:lstStyle/>
                    <a:p>
                      <a:pPr algn="ctr"/>
                      <a:r>
                        <a:rPr lang="en-US" sz="3600" b="1" dirty="0" smtClean="0">
                          <a:solidFill>
                            <a:srgbClr val="00B050"/>
                          </a:solidFill>
                          <a:latin typeface="Tw Cen MT" panose="020B0602020104020603" pitchFamily="34" charset="0"/>
                        </a:rPr>
                        <a:t>Job Dissatisfaction</a:t>
                      </a:r>
                      <a:endParaRPr lang="en-US" sz="3600" b="1" dirty="0">
                        <a:solidFill>
                          <a:srgbClr val="00B050"/>
                        </a:solidFill>
                        <a:latin typeface="Tw Cen MT" panose="020B0602020104020603" pitchFamily="34" charset="0"/>
                      </a:endParaRPr>
                    </a:p>
                  </a:txBody>
                  <a:tcPr/>
                </a:tc>
                <a:tc rowSpan="2">
                  <a:txBody>
                    <a:bodyPr/>
                    <a:lstStyle/>
                    <a:p>
                      <a:pPr algn="ctr"/>
                      <a:endParaRPr lang="en-US" sz="3600" b="1" dirty="0" smtClean="0">
                        <a:solidFill>
                          <a:srgbClr val="7030A0"/>
                        </a:solidFill>
                        <a:latin typeface="Tw Cen MT" panose="020B0602020104020603" pitchFamily="34" charset="0"/>
                      </a:endParaRPr>
                    </a:p>
                    <a:p>
                      <a:pPr algn="ctr"/>
                      <a:r>
                        <a:rPr lang="en-US" sz="3600" b="1" dirty="0" err="1" smtClean="0">
                          <a:solidFill>
                            <a:srgbClr val="7030A0"/>
                          </a:solidFill>
                          <a:latin typeface="Tw Cen MT" panose="020B0602020104020603" pitchFamily="34" charset="0"/>
                        </a:rPr>
                        <a:t>Herberg’s</a:t>
                      </a:r>
                      <a:r>
                        <a:rPr lang="en-US" sz="3600" b="1" dirty="0" smtClean="0">
                          <a:solidFill>
                            <a:srgbClr val="7030A0"/>
                          </a:solidFill>
                          <a:latin typeface="Tw Cen MT" panose="020B0602020104020603" pitchFamily="34" charset="0"/>
                        </a:rPr>
                        <a:t> Two-Factor Principles</a:t>
                      </a:r>
                      <a:endParaRPr lang="en-US" sz="3600" b="1" dirty="0">
                        <a:solidFill>
                          <a:srgbClr val="7030A0"/>
                        </a:solidFill>
                        <a:latin typeface="Tw Cen MT" panose="020B0602020104020603" pitchFamily="34" charset="0"/>
                      </a:endParaRPr>
                    </a:p>
                  </a:txBody>
                  <a:tcPr/>
                </a:tc>
                <a:tc>
                  <a:txBody>
                    <a:bodyPr/>
                    <a:lstStyle/>
                    <a:p>
                      <a:pPr algn="ctr"/>
                      <a:r>
                        <a:rPr lang="en-US" sz="3600" b="1" dirty="0" smtClean="0">
                          <a:solidFill>
                            <a:srgbClr val="00B050"/>
                          </a:solidFill>
                          <a:latin typeface="Tw Cen MT" panose="020B0602020104020603" pitchFamily="34" charset="0"/>
                        </a:rPr>
                        <a:t>Job Satisfaction</a:t>
                      </a:r>
                      <a:endParaRPr lang="en-US" sz="3600" b="1" dirty="0">
                        <a:solidFill>
                          <a:srgbClr val="00B050"/>
                        </a:solidFill>
                        <a:latin typeface="Tw Cen MT" panose="020B0602020104020603" pitchFamily="34" charset="0"/>
                      </a:endParaRPr>
                    </a:p>
                  </a:txBody>
                  <a:tcPr/>
                </a:tc>
              </a:tr>
              <a:tr h="790197">
                <a:tc>
                  <a:txBody>
                    <a:bodyPr/>
                    <a:lstStyle/>
                    <a:p>
                      <a:pPr algn="ctr"/>
                      <a:r>
                        <a:rPr lang="en-US" sz="2800" b="1" i="0" dirty="0" smtClean="0">
                          <a:solidFill>
                            <a:srgbClr val="C00000"/>
                          </a:solidFill>
                          <a:latin typeface="Tw Cen MT" panose="020B0602020104020603" pitchFamily="34" charset="0"/>
                        </a:rPr>
                        <a:t>Influenced</a:t>
                      </a:r>
                      <a:r>
                        <a:rPr lang="en-US" sz="2800" b="1" i="0" baseline="0" dirty="0" smtClean="0">
                          <a:solidFill>
                            <a:srgbClr val="C00000"/>
                          </a:solidFill>
                          <a:latin typeface="Tw Cen MT" panose="020B0602020104020603" pitchFamily="34" charset="0"/>
                        </a:rPr>
                        <a:t> by </a:t>
                      </a:r>
                      <a:r>
                        <a:rPr lang="en-US" sz="2800" b="1" i="1" baseline="0" dirty="0" smtClean="0">
                          <a:solidFill>
                            <a:srgbClr val="C00000"/>
                          </a:solidFill>
                          <a:latin typeface="Tw Cen MT" panose="020B0602020104020603" pitchFamily="34" charset="0"/>
                        </a:rPr>
                        <a:t>Hygiene Factors</a:t>
                      </a:r>
                      <a:endParaRPr lang="en-US" sz="2800" b="1" i="1" dirty="0">
                        <a:solidFill>
                          <a:srgbClr val="C00000"/>
                        </a:solidFill>
                        <a:latin typeface="Tw Cen MT" panose="020B0602020104020603" pitchFamily="34" charset="0"/>
                      </a:endParaRPr>
                    </a:p>
                  </a:txBody>
                  <a:tcPr/>
                </a:tc>
                <a:tc vMerge="1">
                  <a:txBody>
                    <a:bodyPr/>
                    <a:lstStyle/>
                    <a:p>
                      <a:endParaRPr lang="en-US" dirty="0"/>
                    </a:p>
                  </a:txBody>
                  <a:tcPr/>
                </a:tc>
                <a:tc>
                  <a:txBody>
                    <a:bodyPr/>
                    <a:lstStyle/>
                    <a:p>
                      <a:pPr algn="ctr"/>
                      <a:r>
                        <a:rPr lang="en-US" sz="2800" b="1" i="0" dirty="0" smtClean="0">
                          <a:solidFill>
                            <a:srgbClr val="C00000"/>
                          </a:solidFill>
                          <a:latin typeface="Tw Cen MT" panose="020B0602020104020603" pitchFamily="34" charset="0"/>
                        </a:rPr>
                        <a:t>Influenced by</a:t>
                      </a:r>
                      <a:r>
                        <a:rPr lang="en-US" sz="2800" b="1" i="1" dirty="0" smtClean="0">
                          <a:solidFill>
                            <a:srgbClr val="C00000"/>
                          </a:solidFill>
                          <a:latin typeface="Tw Cen MT" panose="020B0602020104020603" pitchFamily="34" charset="0"/>
                        </a:rPr>
                        <a:t> Satisfier Factors</a:t>
                      </a:r>
                      <a:endParaRPr lang="en-US" sz="2800" b="1" i="1" dirty="0">
                        <a:solidFill>
                          <a:srgbClr val="C00000"/>
                        </a:solidFill>
                        <a:latin typeface="Tw Cen MT" panose="020B0602020104020603" pitchFamily="34" charset="0"/>
                      </a:endParaRPr>
                    </a:p>
                  </a:txBody>
                  <a:tcPr/>
                </a:tc>
              </a:tr>
              <a:tr h="197377">
                <a:tc>
                  <a:txBody>
                    <a:bodyPr/>
                    <a:lstStyle/>
                    <a:p>
                      <a:endParaRPr lang="en-US" dirty="0"/>
                    </a:p>
                  </a:txBody>
                  <a:tcPr>
                    <a:solidFill>
                      <a:schemeClr val="bg2"/>
                    </a:solidFill>
                  </a:tcPr>
                </a:tc>
                <a:tc>
                  <a:txBody>
                    <a:bodyPr/>
                    <a:lstStyle/>
                    <a:p>
                      <a:endParaRPr lang="en-US" dirty="0"/>
                    </a:p>
                  </a:txBody>
                  <a:tcPr>
                    <a:solidFill>
                      <a:schemeClr val="bg2"/>
                    </a:solidFill>
                  </a:tcPr>
                </a:tc>
                <a:tc>
                  <a:txBody>
                    <a:bodyPr/>
                    <a:lstStyle/>
                    <a:p>
                      <a:endParaRPr lang="en-US" dirty="0"/>
                    </a:p>
                  </a:txBody>
                  <a:tcPr>
                    <a:solidFill>
                      <a:schemeClr val="bg2"/>
                    </a:solidFill>
                  </a:tcPr>
                </a:tc>
              </a:tr>
              <a:tr h="2057400">
                <a:tc rowSpan="2">
                  <a:txBody>
                    <a:bodyPr/>
                    <a:lstStyle/>
                    <a:p>
                      <a:pPr marL="285750" indent="-285750" algn="l">
                        <a:buFont typeface="Wingdings" panose="05000000000000000000" pitchFamily="2" charset="2"/>
                        <a:buChar char="§"/>
                      </a:pPr>
                      <a:r>
                        <a:rPr lang="en-US" sz="2200" dirty="0" smtClean="0">
                          <a:latin typeface="Tw Cen MT" panose="020B0602020104020603" pitchFamily="34" charset="0"/>
                        </a:rPr>
                        <a:t>Pay</a:t>
                      </a:r>
                    </a:p>
                    <a:p>
                      <a:pPr marL="285750" indent="-285750" algn="l">
                        <a:buFont typeface="Wingdings" panose="05000000000000000000" pitchFamily="2" charset="2"/>
                        <a:buChar char="§"/>
                      </a:pPr>
                      <a:r>
                        <a:rPr lang="en-US" sz="2200" dirty="0" smtClean="0">
                          <a:latin typeface="Tw Cen MT" panose="020B0602020104020603" pitchFamily="34" charset="0"/>
                        </a:rPr>
                        <a:t>Administrative</a:t>
                      </a:r>
                      <a:r>
                        <a:rPr lang="en-US" sz="2200" baseline="0" dirty="0" smtClean="0">
                          <a:latin typeface="Tw Cen MT" panose="020B0602020104020603" pitchFamily="34" charset="0"/>
                        </a:rPr>
                        <a:t> policies (not too rigid, e.g. flexible work hours, dress code, vacation)</a:t>
                      </a:r>
                    </a:p>
                    <a:p>
                      <a:pPr marL="285750" indent="-285750" algn="l">
                        <a:buFont typeface="Wingdings" panose="05000000000000000000" pitchFamily="2" charset="2"/>
                        <a:buChar char="§"/>
                      </a:pPr>
                      <a:r>
                        <a:rPr lang="en-US" sz="2200" baseline="0" dirty="0" smtClean="0">
                          <a:latin typeface="Tw Cen MT" panose="020B0602020104020603" pitchFamily="34" charset="0"/>
                        </a:rPr>
                        <a:t>Fringe benefit (e.g. health care, communication allowance)</a:t>
                      </a:r>
                    </a:p>
                    <a:p>
                      <a:pPr marL="285750" indent="-285750" algn="l">
                        <a:buFont typeface="Wingdings" panose="05000000000000000000" pitchFamily="2" charset="2"/>
                        <a:buChar char="§"/>
                      </a:pPr>
                      <a:r>
                        <a:rPr lang="en-US" sz="2200" baseline="0" dirty="0" smtClean="0">
                          <a:latin typeface="Tw Cen MT" panose="020B0602020104020603" pitchFamily="34" charset="0"/>
                        </a:rPr>
                        <a:t>Working condition (e.g. safe, clean, hygiene)</a:t>
                      </a:r>
                    </a:p>
                    <a:p>
                      <a:pPr marL="285750" indent="-285750" algn="l">
                        <a:buFont typeface="Wingdings" panose="05000000000000000000" pitchFamily="2" charset="2"/>
                        <a:buChar char="§"/>
                      </a:pPr>
                      <a:r>
                        <a:rPr lang="en-US" sz="2200" baseline="0" dirty="0" smtClean="0">
                          <a:latin typeface="Tw Cen MT" panose="020B0602020104020603" pitchFamily="34" charset="0"/>
                        </a:rPr>
                        <a:t>Status</a:t>
                      </a:r>
                    </a:p>
                    <a:p>
                      <a:pPr marL="285750" indent="-285750" algn="l">
                        <a:buFont typeface="Wingdings" panose="05000000000000000000" pitchFamily="2" charset="2"/>
                        <a:buChar char="§"/>
                      </a:pPr>
                      <a:r>
                        <a:rPr lang="en-US" sz="2200" baseline="0" dirty="0" smtClean="0">
                          <a:latin typeface="Tw Cen MT" panose="020B0602020104020603" pitchFamily="34" charset="0"/>
                        </a:rPr>
                        <a:t>Job security</a:t>
                      </a:r>
                    </a:p>
                    <a:p>
                      <a:pPr marL="285750" indent="-285750" algn="l">
                        <a:buFont typeface="Wingdings" panose="05000000000000000000" pitchFamily="2" charset="2"/>
                        <a:buChar char="§"/>
                      </a:pPr>
                      <a:r>
                        <a:rPr lang="en-US" sz="2200" baseline="0" dirty="0" smtClean="0">
                          <a:latin typeface="Tw Cen MT" panose="020B0602020104020603" pitchFamily="34" charset="0"/>
                        </a:rPr>
                        <a:t>Interpersonal relations</a:t>
                      </a:r>
                      <a:endParaRPr lang="en-US" sz="2200" dirty="0">
                        <a:latin typeface="Tw Cen MT" panose="020B0602020104020603" pitchFamily="34" charset="0"/>
                      </a:endParaRPr>
                    </a:p>
                  </a:txBody>
                  <a:tcPr/>
                </a:tc>
                <a:tc>
                  <a:txBody>
                    <a:bodyPr/>
                    <a:lstStyle/>
                    <a:p>
                      <a:pPr algn="ctr"/>
                      <a:endParaRPr lang="en-US" sz="2800" dirty="0" smtClean="0">
                        <a:latin typeface="Tw Cen MT" panose="020B0602020104020603" pitchFamily="34" charset="0"/>
                      </a:endParaRPr>
                    </a:p>
                    <a:p>
                      <a:pPr algn="ctr"/>
                      <a:r>
                        <a:rPr lang="en-US" sz="2800" dirty="0" smtClean="0">
                          <a:latin typeface="Tw Cen MT" panose="020B0602020104020603" pitchFamily="34" charset="0"/>
                        </a:rPr>
                        <a:t>Improving</a:t>
                      </a:r>
                      <a:r>
                        <a:rPr lang="en-US" sz="2800" baseline="0" dirty="0" smtClean="0">
                          <a:latin typeface="Tw Cen MT" panose="020B0602020104020603" pitchFamily="34" charset="0"/>
                        </a:rPr>
                        <a:t> the satisfier factors increases job satisfaction</a:t>
                      </a:r>
                      <a:endParaRPr lang="en-US" sz="2800" dirty="0">
                        <a:latin typeface="Tw Cen MT" panose="020B0602020104020603" pitchFamily="34" charset="0"/>
                      </a:endParaRPr>
                    </a:p>
                  </a:txBody>
                  <a:tcPr>
                    <a:solidFill>
                      <a:schemeClr val="accent2">
                        <a:lumMod val="60000"/>
                        <a:lumOff val="40000"/>
                      </a:schemeClr>
                    </a:solidFill>
                  </a:tcPr>
                </a:tc>
                <a:tc rowSpan="2">
                  <a:txBody>
                    <a:bodyPr/>
                    <a:lstStyle/>
                    <a:p>
                      <a:pPr marL="285750" indent="-285750">
                        <a:buFont typeface="Wingdings" panose="05000000000000000000" pitchFamily="2" charset="2"/>
                        <a:buChar char="§"/>
                      </a:pPr>
                      <a:r>
                        <a:rPr lang="en-US" sz="2200" dirty="0" smtClean="0">
                          <a:latin typeface="Tw Cen MT" panose="020B0602020104020603" pitchFamily="34" charset="0"/>
                        </a:rPr>
                        <a:t>Recognition (e.g. praised</a:t>
                      </a:r>
                      <a:r>
                        <a:rPr lang="en-US" sz="2200" baseline="0" dirty="0" smtClean="0">
                          <a:latin typeface="Tw Cen MT" panose="020B0602020104020603" pitchFamily="34" charset="0"/>
                        </a:rPr>
                        <a:t> for accomplishing tasks)</a:t>
                      </a:r>
                    </a:p>
                    <a:p>
                      <a:pPr marL="285750" indent="-285750">
                        <a:buFont typeface="Wingdings" panose="05000000000000000000" pitchFamily="2" charset="2"/>
                        <a:buChar char="§"/>
                      </a:pPr>
                      <a:r>
                        <a:rPr lang="en-US" sz="2200" baseline="0" dirty="0" smtClean="0">
                          <a:latin typeface="Tw Cen MT" panose="020B0602020104020603" pitchFamily="34" charset="0"/>
                        </a:rPr>
                        <a:t>Sense of achievement</a:t>
                      </a:r>
                    </a:p>
                    <a:p>
                      <a:pPr marL="285750" indent="-285750">
                        <a:buFont typeface="Wingdings" panose="05000000000000000000" pitchFamily="2" charset="2"/>
                        <a:buChar char="§"/>
                      </a:pPr>
                      <a:r>
                        <a:rPr lang="en-US" sz="2200" baseline="0" dirty="0" smtClean="0">
                          <a:latin typeface="Tw Cen MT" panose="020B0602020104020603" pitchFamily="34" charset="0"/>
                        </a:rPr>
                        <a:t>Growth and promotional opportunities</a:t>
                      </a:r>
                    </a:p>
                    <a:p>
                      <a:pPr marL="285750" indent="-285750">
                        <a:buFont typeface="Wingdings" panose="05000000000000000000" pitchFamily="2" charset="2"/>
                        <a:buChar char="§"/>
                      </a:pPr>
                      <a:r>
                        <a:rPr lang="en-US" sz="2200" baseline="0" dirty="0" smtClean="0">
                          <a:latin typeface="Tw Cen MT" panose="020B0602020104020603" pitchFamily="34" charset="0"/>
                        </a:rPr>
                        <a:t>Responsibilities (e.g. ownership of work, more authority, minimize control)</a:t>
                      </a:r>
                    </a:p>
                    <a:p>
                      <a:pPr marL="285750" indent="-285750">
                        <a:buFont typeface="Wingdings" panose="05000000000000000000" pitchFamily="2" charset="2"/>
                        <a:buChar char="§"/>
                      </a:pPr>
                      <a:r>
                        <a:rPr lang="en-US" sz="2200" baseline="0" dirty="0" smtClean="0">
                          <a:latin typeface="Tw Cen MT" panose="020B0602020104020603" pitchFamily="34" charset="0"/>
                        </a:rPr>
                        <a:t>Meaningfulness of work (e.g. assign for higher/challenging tasks)</a:t>
                      </a:r>
                      <a:endParaRPr lang="en-US" sz="2200" dirty="0">
                        <a:latin typeface="Tw Cen MT" panose="020B0602020104020603" pitchFamily="34" charset="0"/>
                      </a:endParaRPr>
                    </a:p>
                  </a:txBody>
                  <a:tcPr/>
                </a:tc>
              </a:tr>
              <a:tr h="2057400">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dirty="0" smtClean="0">
                        <a:latin typeface="Tw Cen MT" panose="020B0602020104020603"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latin typeface="Tw Cen MT" panose="020B0602020104020603" pitchFamily="34" charset="0"/>
                        </a:rPr>
                        <a:t>Improving</a:t>
                      </a:r>
                      <a:r>
                        <a:rPr lang="en-US" sz="2800" baseline="0" dirty="0" smtClean="0">
                          <a:latin typeface="Tw Cen MT" panose="020B0602020104020603" pitchFamily="34" charset="0"/>
                        </a:rPr>
                        <a:t> the hygiene factors decreases job dissatisfaction</a:t>
                      </a:r>
                      <a:endParaRPr lang="en-US" sz="2800" dirty="0" smtClean="0">
                        <a:latin typeface="Tw Cen MT" panose="020B0602020104020603" pitchFamily="34" charset="0"/>
                      </a:endParaRPr>
                    </a:p>
                    <a:p>
                      <a:endParaRPr lang="en-US" dirty="0"/>
                    </a:p>
                  </a:txBody>
                  <a:tcPr>
                    <a:solidFill>
                      <a:schemeClr val="accent1">
                        <a:lumMod val="60000"/>
                        <a:lumOff val="40000"/>
                      </a:schemeClr>
                    </a:solidFill>
                  </a:tcPr>
                </a:tc>
                <a:tc vMerge="1">
                  <a:txBody>
                    <a:bodyPr/>
                    <a:lstStyle/>
                    <a:p>
                      <a:endParaRPr lang="en-US"/>
                    </a:p>
                  </a:txBody>
                  <a:tcPr/>
                </a:tc>
              </a:tr>
            </a:tbl>
          </a:graphicData>
        </a:graphic>
      </p:graphicFrame>
    </p:spTree>
    <p:extLst>
      <p:ext uri="{BB962C8B-B14F-4D97-AF65-F5344CB8AC3E}">
        <p14:creationId xmlns:p14="http://schemas.microsoft.com/office/powerpoint/2010/main" val="1243731144"/>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Thank you</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4506950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marL="411480" indent="-457200">
              <a:buFont typeface="+mj-lt"/>
              <a:buAutoNum type="arabicPeriod"/>
            </a:pPr>
            <a:r>
              <a:rPr lang="en-US" dirty="0" smtClean="0"/>
              <a:t>Principle and Laws of Learning</a:t>
            </a:r>
            <a:endParaRPr lang="en-US" dirty="0"/>
          </a:p>
        </p:txBody>
      </p:sp>
      <p:sp>
        <p:nvSpPr>
          <p:cNvPr id="8" name="Text Placeholder 7"/>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fld id="{371A58BC-1F87-451D-AE1F-30E29B6E6B1C}" type="datetime1">
              <a:rPr lang="en-US" smtClean="0"/>
              <a:t>10/13/2019</a:t>
            </a:fld>
            <a:endParaRPr lang="en-US"/>
          </a:p>
        </p:txBody>
      </p:sp>
      <p:sp>
        <p:nvSpPr>
          <p:cNvPr id="5" name="Footer Placeholder 4"/>
          <p:cNvSpPr>
            <a:spLocks noGrp="1"/>
          </p:cNvSpPr>
          <p:nvPr>
            <p:ph type="ftr" sz="quarter" idx="11"/>
          </p:nvPr>
        </p:nvSpPr>
        <p:spPr/>
        <p:txBody>
          <a:bodyPr/>
          <a:lstStyle/>
          <a:p>
            <a:r>
              <a:rPr lang="en-US" smtClean="0"/>
              <a:t>Presented by Md Mahbubul Alam, PhD</a:t>
            </a:r>
            <a:endParaRPr lang="en-US"/>
          </a:p>
        </p:txBody>
      </p:sp>
      <p:sp>
        <p:nvSpPr>
          <p:cNvPr id="6" name="Slide Number Placeholder 5"/>
          <p:cNvSpPr>
            <a:spLocks noGrp="1"/>
          </p:cNvSpPr>
          <p:nvPr>
            <p:ph type="sldNum" sz="quarter" idx="12"/>
          </p:nvPr>
        </p:nvSpPr>
        <p:spPr/>
        <p:txBody>
          <a:bodyPr/>
          <a:lstStyle/>
          <a:p>
            <a:fld id="{3B1D634B-BCC8-4362-BD66-0337D4142AA5}" type="slidenum">
              <a:rPr lang="en-US" smtClean="0"/>
              <a:t>3</a:t>
            </a:fld>
            <a:endParaRPr lang="en-US"/>
          </a:p>
        </p:txBody>
      </p:sp>
    </p:spTree>
    <p:extLst>
      <p:ext uri="{BB962C8B-B14F-4D97-AF65-F5344CB8AC3E}">
        <p14:creationId xmlns:p14="http://schemas.microsoft.com/office/powerpoint/2010/main" val="367442146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Learning</a:t>
            </a:r>
            <a:endParaRPr lang="en-US" dirty="0"/>
          </a:p>
        </p:txBody>
      </p:sp>
      <p:sp>
        <p:nvSpPr>
          <p:cNvPr id="8" name="Content Placeholder 7"/>
          <p:cNvSpPr>
            <a:spLocks noGrp="1"/>
          </p:cNvSpPr>
          <p:nvPr>
            <p:ph idx="1"/>
          </p:nvPr>
        </p:nvSpPr>
        <p:spPr/>
        <p:txBody>
          <a:bodyPr>
            <a:normAutofit/>
          </a:bodyPr>
          <a:lstStyle/>
          <a:p>
            <a:r>
              <a:rPr lang="en-US" sz="2800" dirty="0"/>
              <a:t> </a:t>
            </a:r>
            <a:r>
              <a:rPr lang="en-US" sz="2800" dirty="0" smtClean="0"/>
              <a:t>An experimental process</a:t>
            </a:r>
          </a:p>
          <a:p>
            <a:r>
              <a:rPr lang="en-US" sz="2800" dirty="0"/>
              <a:t> </a:t>
            </a:r>
            <a:r>
              <a:rPr lang="en-US" sz="2800" dirty="0" smtClean="0"/>
              <a:t>Resulting </a:t>
            </a:r>
            <a:r>
              <a:rPr lang="en-US" altLang="en-US" sz="2800" dirty="0"/>
              <a:t>in a relatively permanent </a:t>
            </a:r>
            <a:r>
              <a:rPr lang="en-US" altLang="en-US" sz="2800" dirty="0" smtClean="0"/>
              <a:t>change</a:t>
            </a:r>
          </a:p>
          <a:p>
            <a:r>
              <a:rPr lang="en-US" sz="2800" dirty="0" smtClean="0"/>
              <a:t> Elements: </a:t>
            </a:r>
          </a:p>
          <a:p>
            <a:pPr marL="925830" lvl="1" indent="-514350">
              <a:buFont typeface="+mj-lt"/>
              <a:buAutoNum type="romanLcPeriod"/>
            </a:pPr>
            <a:r>
              <a:rPr lang="en-US" sz="2400" dirty="0" smtClean="0">
                <a:solidFill>
                  <a:srgbClr val="FF0000"/>
                </a:solidFill>
              </a:rPr>
              <a:t>Learning involves a behavioral change which can be better or worse.</a:t>
            </a:r>
          </a:p>
          <a:p>
            <a:pPr marL="925830" lvl="1" indent="-514350">
              <a:buFont typeface="+mj-lt"/>
              <a:buAutoNum type="romanLcPeriod"/>
            </a:pPr>
            <a:r>
              <a:rPr lang="en-US" sz="2400" dirty="0" smtClean="0">
                <a:solidFill>
                  <a:srgbClr val="002060"/>
                </a:solidFill>
              </a:rPr>
              <a:t>This behavioral change should take place as a result of practice and experience. </a:t>
            </a:r>
          </a:p>
          <a:p>
            <a:pPr marL="925830" lvl="1" indent="-514350">
              <a:buFont typeface="+mj-lt"/>
              <a:buAutoNum type="romanLcPeriod"/>
            </a:pPr>
            <a:r>
              <a:rPr lang="en-US" sz="2400" dirty="0" smtClean="0">
                <a:solidFill>
                  <a:srgbClr val="C00000"/>
                </a:solidFill>
              </a:rPr>
              <a:t>This behavioral change must be relatively permanent and last for a relatively long time enough. </a:t>
            </a:r>
            <a:endParaRPr lang="en-US" sz="2400" dirty="0">
              <a:solidFill>
                <a:srgbClr val="C00000"/>
              </a:solidFill>
            </a:endParaRPr>
          </a:p>
        </p:txBody>
      </p:sp>
      <p:sp>
        <p:nvSpPr>
          <p:cNvPr id="4" name="Date Placeholder 3"/>
          <p:cNvSpPr>
            <a:spLocks noGrp="1"/>
          </p:cNvSpPr>
          <p:nvPr>
            <p:ph type="dt" sz="half" idx="10"/>
          </p:nvPr>
        </p:nvSpPr>
        <p:spPr/>
        <p:txBody>
          <a:bodyPr/>
          <a:lstStyle/>
          <a:p>
            <a:fld id="{2AFFA524-BB58-4855-91BA-D946358A7B2B}" type="datetime1">
              <a:rPr lang="en-US" smtClean="0"/>
              <a:t>10/13/2019</a:t>
            </a:fld>
            <a:endParaRPr lang="en-US"/>
          </a:p>
        </p:txBody>
      </p:sp>
      <p:sp>
        <p:nvSpPr>
          <p:cNvPr id="5" name="Footer Placeholder 4"/>
          <p:cNvSpPr>
            <a:spLocks noGrp="1"/>
          </p:cNvSpPr>
          <p:nvPr>
            <p:ph type="ftr" sz="quarter" idx="11"/>
          </p:nvPr>
        </p:nvSpPr>
        <p:spPr/>
        <p:txBody>
          <a:bodyPr/>
          <a:lstStyle/>
          <a:p>
            <a:r>
              <a:rPr lang="en-US" smtClean="0"/>
              <a:t>Presented by Md Mahbubul Alam, PhD</a:t>
            </a:r>
            <a:endParaRPr lang="en-US"/>
          </a:p>
        </p:txBody>
      </p:sp>
      <p:sp>
        <p:nvSpPr>
          <p:cNvPr id="6" name="Slide Number Placeholder 5"/>
          <p:cNvSpPr>
            <a:spLocks noGrp="1"/>
          </p:cNvSpPr>
          <p:nvPr>
            <p:ph type="sldNum" sz="quarter" idx="12"/>
          </p:nvPr>
        </p:nvSpPr>
        <p:spPr/>
        <p:txBody>
          <a:bodyPr/>
          <a:lstStyle/>
          <a:p>
            <a:fld id="{3B1D634B-BCC8-4362-BD66-0337D4142AA5}" type="slidenum">
              <a:rPr lang="en-US" smtClean="0"/>
              <a:t>4</a:t>
            </a:fld>
            <a:endParaRPr lang="en-US"/>
          </a:p>
        </p:txBody>
      </p:sp>
    </p:spTree>
    <p:extLst>
      <p:ext uri="{BB962C8B-B14F-4D97-AF65-F5344CB8AC3E}">
        <p14:creationId xmlns:p14="http://schemas.microsoft.com/office/powerpoint/2010/main" val="31194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71A58BC-1F87-451D-AE1F-30E29B6E6B1C}" type="datetime1">
              <a:rPr lang="en-US" smtClean="0"/>
              <a:t>10/13/2019</a:t>
            </a:fld>
            <a:endParaRPr lang="en-US"/>
          </a:p>
        </p:txBody>
      </p:sp>
      <p:sp>
        <p:nvSpPr>
          <p:cNvPr id="5" name="Footer Placeholder 4"/>
          <p:cNvSpPr>
            <a:spLocks noGrp="1"/>
          </p:cNvSpPr>
          <p:nvPr>
            <p:ph type="ftr" sz="quarter" idx="11"/>
          </p:nvPr>
        </p:nvSpPr>
        <p:spPr/>
        <p:txBody>
          <a:bodyPr/>
          <a:lstStyle/>
          <a:p>
            <a:r>
              <a:rPr lang="en-US" smtClean="0"/>
              <a:t>Presented by Md Mahbubul Alam, PhD</a:t>
            </a:r>
            <a:endParaRPr lang="en-US"/>
          </a:p>
        </p:txBody>
      </p:sp>
      <p:sp>
        <p:nvSpPr>
          <p:cNvPr id="6" name="Slide Number Placeholder 5"/>
          <p:cNvSpPr>
            <a:spLocks noGrp="1"/>
          </p:cNvSpPr>
          <p:nvPr>
            <p:ph type="sldNum" sz="quarter" idx="12"/>
          </p:nvPr>
        </p:nvSpPr>
        <p:spPr/>
        <p:txBody>
          <a:bodyPr/>
          <a:lstStyle/>
          <a:p>
            <a:fld id="{3B1D634B-BCC8-4362-BD66-0337D4142AA5}" type="slidenum">
              <a:rPr lang="en-US" smtClean="0"/>
              <a:t>5</a:t>
            </a:fld>
            <a:endParaRPr lang="en-US"/>
          </a:p>
        </p:txBody>
      </p:sp>
      <p:sp>
        <p:nvSpPr>
          <p:cNvPr id="7" name="TextBox 6"/>
          <p:cNvSpPr txBox="1"/>
          <p:nvPr/>
        </p:nvSpPr>
        <p:spPr>
          <a:xfrm>
            <a:off x="518160" y="365760"/>
            <a:ext cx="10835640" cy="5990590"/>
          </a:xfrm>
          <a:prstGeom prst="rect">
            <a:avLst/>
          </a:prstGeom>
          <a:noFill/>
        </p:spPr>
        <p:txBody>
          <a:bodyPr wrap="square" rtlCol="0">
            <a:spAutoFit/>
          </a:bodyPr>
          <a:lstStyle/>
          <a:p>
            <a:endParaRPr lang="en-US" dirty="0"/>
          </a:p>
        </p:txBody>
      </p:sp>
      <p:pic>
        <p:nvPicPr>
          <p:cNvPr id="8" name="Picture 7"/>
          <p:cNvPicPr>
            <a:picLocks noChangeAspect="1"/>
          </p:cNvPicPr>
          <p:nvPr/>
        </p:nvPicPr>
        <p:blipFill>
          <a:blip r:embed="rId3"/>
          <a:stretch>
            <a:fillRect/>
          </a:stretch>
        </p:blipFill>
        <p:spPr>
          <a:xfrm>
            <a:off x="0" y="0"/>
            <a:ext cx="12192000" cy="6878318"/>
          </a:xfrm>
          <a:prstGeom prst="rect">
            <a:avLst/>
          </a:prstGeom>
        </p:spPr>
      </p:pic>
    </p:spTree>
    <p:extLst>
      <p:ext uri="{BB962C8B-B14F-4D97-AF65-F5344CB8AC3E}">
        <p14:creationId xmlns:p14="http://schemas.microsoft.com/office/powerpoint/2010/main" val="1738809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Thorndike’s Puzzle Box</a:t>
            </a:r>
          </a:p>
        </p:txBody>
      </p:sp>
      <p:pic>
        <p:nvPicPr>
          <p:cNvPr id="21507" name="Content Placeholder 3" descr="Fig1-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981644" y="1181100"/>
            <a:ext cx="5680075" cy="4248150"/>
          </a:xfrm>
        </p:spPr>
      </p:pic>
      <p:sp>
        <p:nvSpPr>
          <p:cNvPr id="2" name="Rectangle 1"/>
          <p:cNvSpPr/>
          <p:nvPr/>
        </p:nvSpPr>
        <p:spPr>
          <a:xfrm>
            <a:off x="2981644" y="5821918"/>
            <a:ext cx="6474405" cy="369332"/>
          </a:xfrm>
          <a:prstGeom prst="rect">
            <a:avLst/>
          </a:prstGeom>
        </p:spPr>
        <p:txBody>
          <a:bodyPr wrap="square">
            <a:spAutoFit/>
          </a:bodyPr>
          <a:lstStyle/>
          <a:p>
            <a:r>
              <a:rPr lang="en-US" dirty="0">
                <a:hlinkClick r:id="rId4"/>
              </a:rPr>
              <a:t>https://www.youtube.com/watch?v=xZVtU08D0Rs</a:t>
            </a:r>
            <a:endParaRPr lang="en-US" dirty="0"/>
          </a:p>
        </p:txBody>
      </p:sp>
      <p:sp>
        <p:nvSpPr>
          <p:cNvPr id="4" name="TextBox 3"/>
          <p:cNvSpPr txBox="1"/>
          <p:nvPr/>
        </p:nvSpPr>
        <p:spPr>
          <a:xfrm>
            <a:off x="9296400" y="1386840"/>
            <a:ext cx="2484120"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Learning occur through trial and error.</a:t>
            </a:r>
          </a:p>
          <a:p>
            <a:pPr marL="285750" indent="-285750">
              <a:buFont typeface="Arial" panose="020B0604020202020204" pitchFamily="34" charset="0"/>
              <a:buChar char="•"/>
            </a:pPr>
            <a:r>
              <a:rPr lang="en-US" dirty="0" smtClean="0"/>
              <a:t>Connection between stimulus and response is not always obvious, and may need to be discovered through trial and error. </a:t>
            </a:r>
            <a:endParaRPr lang="en-US" dirty="0"/>
          </a:p>
        </p:txBody>
      </p:sp>
    </p:spTree>
    <p:extLst>
      <p:ext uri="{BB962C8B-B14F-4D97-AF65-F5344CB8AC3E}">
        <p14:creationId xmlns:p14="http://schemas.microsoft.com/office/powerpoint/2010/main" val="437331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Learning Curve for Cats in Box</a:t>
            </a:r>
          </a:p>
        </p:txBody>
      </p:sp>
      <p:pic>
        <p:nvPicPr>
          <p:cNvPr id="22531" name="Content Placeholder 3" descr="Fig1-2.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100514" y="1828801"/>
            <a:ext cx="3990975" cy="4302125"/>
          </a:xfrm>
        </p:spPr>
      </p:pic>
    </p:spTree>
    <p:extLst>
      <p:ext uri="{BB962C8B-B14F-4D97-AF65-F5344CB8AC3E}">
        <p14:creationId xmlns:p14="http://schemas.microsoft.com/office/powerpoint/2010/main" val="1672293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dirty="0" smtClean="0"/>
              <a:t>Thorndike’s Laws (1898)</a:t>
            </a:r>
          </a:p>
        </p:txBody>
      </p:sp>
      <p:sp>
        <p:nvSpPr>
          <p:cNvPr id="23555" name="Rectangle 3"/>
          <p:cNvSpPr>
            <a:spLocks noGrp="1" noChangeArrowheads="1"/>
          </p:cNvSpPr>
          <p:nvPr>
            <p:ph idx="1"/>
          </p:nvPr>
        </p:nvSpPr>
        <p:spPr/>
        <p:txBody>
          <a:bodyPr>
            <a:normAutofit/>
          </a:bodyPr>
          <a:lstStyle/>
          <a:p>
            <a:pPr marL="468630" indent="-514350" eaLnBrk="1" hangingPunct="1">
              <a:buFont typeface="+mj-lt"/>
              <a:buAutoNum type="romanLcPeriod"/>
            </a:pPr>
            <a:r>
              <a:rPr lang="en-US" altLang="en-US" sz="2800" b="1" dirty="0" smtClean="0">
                <a:solidFill>
                  <a:srgbClr val="FF0000"/>
                </a:solidFill>
              </a:rPr>
              <a:t>Law of effect</a:t>
            </a:r>
          </a:p>
          <a:p>
            <a:pPr lvl="1"/>
            <a:r>
              <a:rPr lang="en-US" altLang="en-US" sz="2400" dirty="0" smtClean="0"/>
              <a:t>All learning involves the formation of connections and connections are strengthened or weakened according to the law of effect. </a:t>
            </a:r>
          </a:p>
          <a:p>
            <a:pPr lvl="1"/>
            <a:r>
              <a:rPr lang="en-US" altLang="en-US" sz="2400" dirty="0" smtClean="0"/>
              <a:t>Any behavior that is followed by pleasant consequence is likely to be repeated, and any behavior followed by unpleasant consequence is likely to be stopped. </a:t>
            </a:r>
          </a:p>
          <a:p>
            <a:pPr marL="468630" indent="-514350" eaLnBrk="1" hangingPunct="1">
              <a:buFont typeface="+mj-lt"/>
              <a:buAutoNum type="romanLcPeriod"/>
            </a:pPr>
            <a:r>
              <a:rPr lang="en-US" altLang="en-US" sz="2800" b="1" dirty="0" smtClean="0">
                <a:solidFill>
                  <a:srgbClr val="FF0000"/>
                </a:solidFill>
              </a:rPr>
              <a:t>Law of exercise</a:t>
            </a:r>
            <a:endParaRPr lang="en-US" altLang="en-US" sz="2800" b="1" dirty="0" smtClean="0"/>
          </a:p>
          <a:p>
            <a:pPr marL="800100" lvl="1" indent="-342900"/>
            <a:r>
              <a:rPr lang="en-US" altLang="en-US" sz="2400" dirty="0" smtClean="0"/>
              <a:t>S-R connection is strengthened by use and weakened with disuse.</a:t>
            </a:r>
          </a:p>
          <a:p>
            <a:pPr marL="800100" lvl="1" indent="-342900"/>
            <a:r>
              <a:rPr lang="en-US" altLang="en-US" sz="2400" dirty="0" smtClean="0"/>
              <a:t>“Use it or lose it”.</a:t>
            </a:r>
          </a:p>
          <a:p>
            <a:pPr marL="800100" lvl="1" indent="-342900"/>
            <a:r>
              <a:rPr lang="en-US" altLang="en-US" sz="2400" dirty="0" smtClean="0"/>
              <a:t>Learners has to practice what has been learned in order to understand and remember the learning. </a:t>
            </a:r>
          </a:p>
        </p:txBody>
      </p:sp>
    </p:spTree>
    <p:extLst>
      <p:ext uri="{BB962C8B-B14F-4D97-AF65-F5344CB8AC3E}">
        <p14:creationId xmlns:p14="http://schemas.microsoft.com/office/powerpoint/2010/main" val="213816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dirty="0" smtClean="0"/>
              <a:t>Thorndike’s Laws (Cont’d)</a:t>
            </a:r>
          </a:p>
        </p:txBody>
      </p:sp>
      <p:sp>
        <p:nvSpPr>
          <p:cNvPr id="24579" name="Rectangle 3"/>
          <p:cNvSpPr>
            <a:spLocks noGrp="1" noChangeArrowheads="1"/>
          </p:cNvSpPr>
          <p:nvPr>
            <p:ph idx="1"/>
          </p:nvPr>
        </p:nvSpPr>
        <p:spPr/>
        <p:txBody>
          <a:bodyPr/>
          <a:lstStyle/>
          <a:p>
            <a:pPr marL="468630" indent="-514350" eaLnBrk="1" hangingPunct="1">
              <a:lnSpc>
                <a:spcPct val="90000"/>
              </a:lnSpc>
              <a:buFont typeface="+mj-lt"/>
              <a:buAutoNum type="romanLcPeriod" startAt="3"/>
            </a:pPr>
            <a:r>
              <a:rPr lang="en-US" altLang="en-US" sz="2800" b="1" dirty="0" smtClean="0">
                <a:solidFill>
                  <a:srgbClr val="FF0000"/>
                </a:solidFill>
              </a:rPr>
              <a:t>Law of readiness </a:t>
            </a:r>
          </a:p>
          <a:p>
            <a:pPr marL="800100" lvl="1" indent="-342900">
              <a:lnSpc>
                <a:spcPct val="90000"/>
              </a:lnSpc>
            </a:pPr>
            <a:r>
              <a:rPr lang="en-US" altLang="en-US" sz="2400" dirty="0" smtClean="0"/>
              <a:t>Basic needs of the learner must be satisfied (i.e. reasons) before he or she is ready or capable of learning.</a:t>
            </a:r>
          </a:p>
          <a:p>
            <a:pPr marL="800100" lvl="1" indent="-342900">
              <a:lnSpc>
                <a:spcPct val="90000"/>
              </a:lnSpc>
            </a:pPr>
            <a:r>
              <a:rPr lang="en-US" altLang="en-US" sz="2400" dirty="0" smtClean="0"/>
              <a:t>Motivation is needed to develop an association or display changed behavior.</a:t>
            </a:r>
          </a:p>
          <a:p>
            <a:pPr marL="800100" lvl="1" indent="-342900">
              <a:lnSpc>
                <a:spcPct val="90000"/>
              </a:lnSpc>
            </a:pPr>
            <a:r>
              <a:rPr lang="en-US" altLang="en-US" sz="2400" dirty="0" smtClean="0"/>
              <a:t>A learner must be motivated and ready to learn. </a:t>
            </a:r>
          </a:p>
          <a:p>
            <a:pPr marL="457200" lvl="1" indent="0">
              <a:lnSpc>
                <a:spcPct val="90000"/>
              </a:lnSpc>
              <a:buNone/>
            </a:pPr>
            <a:endParaRPr lang="en-US" altLang="en-US" sz="2400" dirty="0" smtClean="0"/>
          </a:p>
          <a:p>
            <a:pPr marL="468630" indent="-514350" eaLnBrk="1" hangingPunct="1">
              <a:lnSpc>
                <a:spcPct val="90000"/>
              </a:lnSpc>
              <a:buFont typeface="+mj-lt"/>
              <a:buAutoNum type="romanLcPeriod" startAt="4"/>
            </a:pPr>
            <a:r>
              <a:rPr lang="en-US" altLang="en-US" sz="2800" b="1" dirty="0" smtClean="0">
                <a:solidFill>
                  <a:srgbClr val="FF0000"/>
                </a:solidFill>
              </a:rPr>
              <a:t>Associative shifting</a:t>
            </a:r>
          </a:p>
          <a:p>
            <a:pPr marL="800100" lvl="1" indent="-342900">
              <a:lnSpc>
                <a:spcPct val="90000"/>
              </a:lnSpc>
            </a:pPr>
            <a:r>
              <a:rPr lang="en-US" altLang="en-US" sz="2400" dirty="0" smtClean="0"/>
              <a:t>A learned behavior (response) can be shifted from one stimulus to another.</a:t>
            </a:r>
          </a:p>
          <a:p>
            <a:pPr marL="800100" lvl="1" indent="-342900">
              <a:lnSpc>
                <a:spcPct val="90000"/>
              </a:lnSpc>
            </a:pPr>
            <a:r>
              <a:rPr lang="en-US" altLang="en-US" sz="2400" dirty="0" smtClean="0"/>
              <a:t>Once a behavior is learned, the stimulus is gradually changed.</a:t>
            </a:r>
          </a:p>
          <a:p>
            <a:pPr eaLnBrk="1" hangingPunct="1">
              <a:lnSpc>
                <a:spcPct val="90000"/>
              </a:lnSpc>
            </a:pPr>
            <a:endParaRPr lang="en-US" altLang="en-US" dirty="0" smtClean="0"/>
          </a:p>
        </p:txBody>
      </p:sp>
    </p:spTree>
    <p:extLst>
      <p:ext uri="{BB962C8B-B14F-4D97-AF65-F5344CB8AC3E}">
        <p14:creationId xmlns:p14="http://schemas.microsoft.com/office/powerpoint/2010/main" val="778949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4181</TotalTime>
  <Words>2037</Words>
  <Application>Microsoft Office PowerPoint</Application>
  <PresentationFormat>Widescreen</PresentationFormat>
  <Paragraphs>285</Paragraphs>
  <Slides>29</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Courier New</vt:lpstr>
      <vt:lpstr>Times New Roman</vt:lpstr>
      <vt:lpstr>Tw Cen MT</vt:lpstr>
      <vt:lpstr>Verdana</vt:lpstr>
      <vt:lpstr>Wingdings</vt:lpstr>
      <vt:lpstr>Office Theme</vt:lpstr>
      <vt:lpstr>AEIS 529: Livestock Extension  Chapter 3: Learning and Motivation</vt:lpstr>
      <vt:lpstr>Outline</vt:lpstr>
      <vt:lpstr>Principle and Laws of Learning</vt:lpstr>
      <vt:lpstr>Learning</vt:lpstr>
      <vt:lpstr>PowerPoint Presentation</vt:lpstr>
      <vt:lpstr>Thorndike’s Puzzle Box</vt:lpstr>
      <vt:lpstr>Learning Curve for Cats in Box</vt:lpstr>
      <vt:lpstr>Thorndike’s Laws (1898)</vt:lpstr>
      <vt:lpstr>Thorndike’s Laws (Cont’d)</vt:lpstr>
      <vt:lpstr>Pavlov’s Studies (1927)</vt:lpstr>
      <vt:lpstr>Terminology of Conditioning</vt:lpstr>
      <vt:lpstr>PowerPoint Presentation</vt:lpstr>
      <vt:lpstr>Little Albert (1920) by Watson</vt:lpstr>
      <vt:lpstr>Watson &amp; Raynor</vt:lpstr>
      <vt:lpstr>Classical Conditioning: 4 Common Phenomena</vt:lpstr>
      <vt:lpstr>Albert Bandura’s Bobo Doll Experiment (1965)  </vt:lpstr>
      <vt:lpstr>2. Teaching-Learning Process in Extension</vt:lpstr>
      <vt:lpstr>Teaching-Learning Process</vt:lpstr>
      <vt:lpstr>Elements of Teaching-Learning Process</vt:lpstr>
      <vt:lpstr>Elements of Teaching-Learning Process (Cont’d)</vt:lpstr>
      <vt:lpstr>PowerPoint Presentation</vt:lpstr>
      <vt:lpstr>PowerPoint Presentation</vt:lpstr>
      <vt:lpstr>Motivation </vt:lpstr>
      <vt:lpstr>Motivation Cycle</vt:lpstr>
      <vt:lpstr>Why Motivation is Important for Job? </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Mahbubul Alam</dc:creator>
  <cp:lastModifiedBy>Md. Mahbubul Alam</cp:lastModifiedBy>
  <cp:revision>290</cp:revision>
  <dcterms:created xsi:type="dcterms:W3CDTF">2019-02-07T14:29:02Z</dcterms:created>
  <dcterms:modified xsi:type="dcterms:W3CDTF">2019-10-13T13:50:39Z</dcterms:modified>
</cp:coreProperties>
</file>