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63" r:id="rId5"/>
    <p:sldId id="258" r:id="rId6"/>
    <p:sldId id="259" r:id="rId7"/>
    <p:sldId id="262" r:id="rId8"/>
    <p:sldId id="265" r:id="rId9"/>
    <p:sldId id="264" r:id="rId10"/>
    <p:sldId id="267" r:id="rId11"/>
    <p:sldId id="268" r:id="rId12"/>
    <p:sldId id="269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3594" autoAdjust="0"/>
  </p:normalViewPr>
  <p:slideViewPr>
    <p:cSldViewPr snapToGrid="0">
      <p:cViewPr>
        <p:scale>
          <a:sx n="70" d="100"/>
          <a:sy n="70" d="100"/>
        </p:scale>
        <p:origin x="-65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notesViewPr>
    <p:cSldViewPr snapToGrid="0"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7DACC-0427-41D3-8730-4D0647333CB4}" type="datetimeFigureOut">
              <a:rPr lang="en-US" smtClean="0"/>
              <a:t>13-Nov-18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4116D-590D-4940-9474-D2530965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116D-590D-4940-9474-D25309659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30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116D-590D-4940-9474-D25309659E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49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Domain: value between</a:t>
            </a:r>
            <a:r>
              <a:rPr lang="en-US" baseline="0" dirty="0" smtClean="0"/>
              <a:t> -180 &amp; 180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116D-590D-4940-9474-D25309659E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10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116D-590D-4940-9474-D25309659E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99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116D-590D-4940-9474-D25309659E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9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ln w="28575">
            <a:solidFill>
              <a:srgbClr val="990033"/>
            </a:solidFill>
          </a:ln>
        </p:spPr>
        <p:txBody>
          <a:bodyPr anchor="b">
            <a:normAutofit/>
          </a:bodyPr>
          <a:lstStyle>
            <a:lvl1pPr algn="ctr">
              <a:defRPr sz="4800">
                <a:latin typeface="Candara" panose="020E0502030303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800">
                <a:latin typeface="Candara" panose="020E05020303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E717-EA88-46C8-8597-47AD676D40E9}" type="datetime1">
              <a:rPr lang="en-US" smtClean="0"/>
              <a:t>13-Nov-18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3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C199E-F51E-46C0-9563-8C30F9652B4C}" type="datetime1">
              <a:rPr lang="en-US" smtClean="0"/>
              <a:t>13-Nov-18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7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14542254-CB05-4BF6-AE4A-859AD512F791}" type="datetime1">
              <a:rPr lang="en-US" smtClean="0"/>
              <a:t>13-Nov-18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F040E4DC-4B63-4DF4-B65B-132CC19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4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990033"/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44A4E6CB-7A47-4302-A98A-FFA274DC825E}" type="datetime1">
              <a:rPr lang="en-US" smtClean="0"/>
              <a:t>13-Nov-18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F040E4DC-4B63-4DF4-B65B-132CC19245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4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EE92-9697-4227-ADA1-B83F3982B3F1}" type="datetime1">
              <a:rPr lang="en-US" smtClean="0"/>
              <a:t>13-Nov-18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6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91DBC190-B1A7-43BF-810A-985B44BE64A9}" type="datetime1">
              <a:rPr lang="en-US" smtClean="0"/>
              <a:t>13-Nov-18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F040E4DC-4B63-4DF4-B65B-132CC19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2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FD71-107F-4054-9897-DE90564D274A}" type="datetime1">
              <a:rPr lang="en-US" smtClean="0"/>
              <a:t>13-Nov-18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C62-4B7D-49A0-B124-3DA8178E2ECA}" type="datetime1">
              <a:rPr lang="en-US" smtClean="0"/>
              <a:t>13-Nov-18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8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87186DE9-B3B7-46D8-BAC3-3654204B3AF9}" type="datetime1">
              <a:rPr lang="en-US" smtClean="0"/>
              <a:t>13-Nov-18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F040E4DC-4B63-4DF4-B65B-132CC19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7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7F879-C5FF-4F31-9182-BBDBB5B13F40}" type="datetime1">
              <a:rPr lang="en-US" smtClean="0"/>
              <a:t>13-Nov-18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0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ndara" panose="020E0502030303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ndara" panose="020E05020303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5769C42E-0984-44A0-892B-63FD3A36105A}" type="datetime1">
              <a:rPr lang="en-US" smtClean="0"/>
              <a:t>13-Nov-18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F040E4DC-4B63-4DF4-B65B-132CC19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7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EAB76-B2C3-4F34-ADB2-82EA22F72137}" type="datetime1">
              <a:rPr lang="en-US" smtClean="0"/>
              <a:t>13-Nov-18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0E4DC-4B63-4DF4-B65B-132CC19245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68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lecture/spatial-analysis/geographic-coordinate-systems-AQ2Qr" TargetMode="External"/><Relationship Id="rId2" Type="http://schemas.openxmlformats.org/officeDocument/2006/relationships/hyperlink" Target="http://resources.esri.com/help/9.3/arcgisengine/dotnet/89b720a5-7339-44b0-8b58-0f5bf2843393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TU00GWGap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8549"/>
            <a:ext cx="9144000" cy="1503742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4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Geographic Coordinate System</a:t>
            </a:r>
            <a:endParaRPr lang="en-US" sz="4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Md. </a:t>
            </a:r>
            <a:r>
              <a:rPr lang="en-US" dirty="0" err="1" smtClean="0"/>
              <a:t>Mahbubul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PhD</a:t>
            </a:r>
          </a:p>
          <a:p>
            <a:r>
              <a:rPr lang="en-US" dirty="0" smtClean="0"/>
              <a:t>Dept. of AEIS, SAU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50833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DATUM (cont’d)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39788" y="1009935"/>
            <a:ext cx="5157787" cy="47154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2060"/>
                </a:solidFill>
              </a:rPr>
              <a:t>Vertical Datum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839788" y="1637731"/>
            <a:ext cx="8358803" cy="4551932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Vertical datum is the measurement of the elevations of specific points on the earth.</a:t>
            </a:r>
          </a:p>
          <a:p>
            <a:r>
              <a:rPr lang="en-US" sz="2600" dirty="0"/>
              <a:t>Without a common datum, surveyors would calculate different elevation values for the same location. </a:t>
            </a:r>
          </a:p>
          <a:p>
            <a:r>
              <a:rPr lang="en-US" sz="2600" dirty="0"/>
              <a:t>A reference surface is mean sea level. </a:t>
            </a:r>
            <a:endParaRPr lang="en-US" sz="2600" dirty="0" smtClean="0"/>
          </a:p>
          <a:p>
            <a:r>
              <a:rPr lang="en-US" sz="2600" dirty="0" smtClean="0"/>
              <a:t>Two types: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Tidal datum</a:t>
            </a:r>
            <a:r>
              <a:rPr lang="en-US" dirty="0" smtClean="0"/>
              <a:t>=&gt; interface between water and land, defined by the tidal variation.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Geodetic datum</a:t>
            </a:r>
            <a:r>
              <a:rPr lang="en-US" dirty="0" smtClean="0"/>
              <a:t>=&gt; Reference surface of zero elevation to which height are referred to over a large geographic area. It is a tool to used to define the shape and size of the earth. </a:t>
            </a:r>
          </a:p>
          <a:p>
            <a:r>
              <a:rPr lang="en-US" dirty="0"/>
              <a:t> </a:t>
            </a:r>
            <a:r>
              <a:rPr lang="en-US" sz="2600" b="1" dirty="0" smtClean="0">
                <a:solidFill>
                  <a:srgbClr val="002060"/>
                </a:solidFill>
              </a:rPr>
              <a:t>With mean sea level as a reference points of zero, it is possible to measure height or topography accurately</a:t>
            </a:r>
            <a:r>
              <a:rPr lang="en-US" sz="2600" dirty="0" smtClean="0"/>
              <a:t>. 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Picture 2" descr="Image result for tide gau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6483" y="2756848"/>
            <a:ext cx="2535216" cy="338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299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Datum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665027"/>
            <a:ext cx="10515600" cy="4511936"/>
          </a:xfrm>
        </p:spPr>
        <p:txBody>
          <a:bodyPr/>
          <a:lstStyle/>
          <a:p>
            <a:r>
              <a:rPr lang="en-US" dirty="0" smtClean="0"/>
              <a:t>The most common spheroid was </a:t>
            </a:r>
            <a:r>
              <a:rPr lang="en-US" b="1" dirty="0" smtClean="0">
                <a:solidFill>
                  <a:srgbClr val="C00000"/>
                </a:solidFill>
              </a:rPr>
              <a:t>Clarke 1866</a:t>
            </a:r>
            <a:r>
              <a:rPr lang="en-US" dirty="0" smtClean="0"/>
              <a:t>, the </a:t>
            </a:r>
            <a:r>
              <a:rPr lang="en-US" b="1" dirty="0" smtClean="0">
                <a:solidFill>
                  <a:srgbClr val="C00000"/>
                </a:solidFill>
              </a:rPr>
              <a:t>North American Datum of 1927 (NAD27)</a:t>
            </a:r>
            <a:r>
              <a:rPr lang="en-US" dirty="0" smtClean="0"/>
              <a:t> is based on that Spheroid, and has its center in Kansas. </a:t>
            </a:r>
          </a:p>
          <a:p>
            <a:r>
              <a:rPr lang="en-US" dirty="0" smtClean="0"/>
              <a:t>A newer, satellite measured spheroid is the </a:t>
            </a:r>
            <a:r>
              <a:rPr lang="en-US" b="1" dirty="0" smtClean="0">
                <a:solidFill>
                  <a:srgbClr val="C00000"/>
                </a:solidFill>
              </a:rPr>
              <a:t>World Geodetic System 1984 (WGS84)</a:t>
            </a:r>
            <a:r>
              <a:rPr lang="en-US" dirty="0" smtClean="0"/>
              <a:t> spheroid, which is more or less identical to Geodetic Reference System 1980 (GRS80).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The GPS system uses WGS84. </a:t>
            </a:r>
          </a:p>
          <a:p>
            <a:r>
              <a:rPr lang="en-US" dirty="0" smtClean="0"/>
              <a:t>WGS84 is considered to be a datum and a spheroid. 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618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Dhaka, yaragadec, wettzell, tsukuba, dat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481" y="1584230"/>
            <a:ext cx="5915215" cy="496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Geodetic Datum and Projections used in Bangladesh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3266"/>
            <a:ext cx="5071281" cy="3616656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</a:rPr>
              <a:t>Gulshan</a:t>
            </a:r>
            <a:r>
              <a:rPr lang="en-US" sz="2400" b="1" dirty="0" smtClean="0">
                <a:solidFill>
                  <a:srgbClr val="7030A0"/>
                </a:solidFill>
              </a:rPr>
              <a:t> 303</a:t>
            </a:r>
            <a:r>
              <a:rPr lang="en-US" sz="2400" dirty="0" smtClean="0"/>
              <a:t>, a geodetic datum first defined in 1995 referred to the Everest 1830 ellipsoid and the Greenwich Prime Meridian. </a:t>
            </a:r>
          </a:p>
          <a:p>
            <a:r>
              <a:rPr lang="en-US" sz="2400" b="1" dirty="0" smtClean="0">
                <a:solidFill>
                  <a:srgbClr val="7030A0"/>
                </a:solidFill>
              </a:rPr>
              <a:t>Everest Bangladesh</a:t>
            </a:r>
          </a:p>
          <a:p>
            <a:r>
              <a:rPr lang="en-US" sz="2400" b="1" dirty="0" smtClean="0">
                <a:solidFill>
                  <a:srgbClr val="7030A0"/>
                </a:solidFill>
              </a:rPr>
              <a:t>WGS84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35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Acknowledgements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resources.esri.com/help/9.3/arcgisengine/dotnet/89b720a5-7339-44b0-8b58-0f5bf2843393.htm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www.coursera.org/lecture/spatial-analysis/geographic-coordinate-systems-AQ2Qr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hlinkClick r:id="rId4"/>
              </a:rPr>
              <a:t>https://</a:t>
            </a:r>
            <a:r>
              <a:rPr lang="en-US" sz="2000" dirty="0" smtClean="0">
                <a:hlinkClick r:id="rId4"/>
              </a:rPr>
              <a:t>www.youtube.com/watch?v=LTU00GWGapw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0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2920"/>
            <a:ext cx="10515600" cy="82296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Intended Learning Outcomes (ILOs)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5810"/>
            <a:ext cx="10515600" cy="4441153"/>
          </a:xfrm>
        </p:spPr>
        <p:txBody>
          <a:bodyPr/>
          <a:lstStyle/>
          <a:p>
            <a:r>
              <a:rPr lang="en-US" sz="2400" dirty="0" smtClean="0"/>
              <a:t>Geodesy-The Shape of the Earth</a:t>
            </a:r>
          </a:p>
          <a:p>
            <a:r>
              <a:rPr lang="en-US" sz="2400" dirty="0" smtClean="0"/>
              <a:t>Datum</a:t>
            </a:r>
          </a:p>
          <a:p>
            <a:r>
              <a:rPr lang="en-US" sz="2400" dirty="0" smtClean="0"/>
              <a:t>Geographic Coordinate Systems</a:t>
            </a:r>
          </a:p>
          <a:p>
            <a:r>
              <a:rPr lang="en-US" sz="2400" dirty="0" smtClean="0"/>
              <a:t>Projected Coordinate Systems</a:t>
            </a:r>
          </a:p>
          <a:p>
            <a:r>
              <a:rPr lang="en-US" sz="2400" dirty="0" smtClean="0"/>
              <a:t>Discuss how datum, coordinate systems, and central meridian work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b="1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3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76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 Systems: Basics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905" y="1466899"/>
            <a:ext cx="10515600" cy="46620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Meridians: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7030A0"/>
                </a:solidFill>
              </a:rPr>
              <a:t> Converge at poles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7030A0"/>
                </a:solidFill>
              </a:rPr>
              <a:t> Consistent </a:t>
            </a:r>
            <a:r>
              <a:rPr lang="en-US" b="1" i="1" dirty="0" smtClean="0">
                <a:solidFill>
                  <a:srgbClr val="7030A0"/>
                </a:solidFill>
              </a:rPr>
              <a:t>angle</a:t>
            </a:r>
            <a:r>
              <a:rPr lang="en-US" dirty="0" smtClean="0">
                <a:solidFill>
                  <a:srgbClr val="7030A0"/>
                </a:solidFill>
              </a:rPr>
              <a:t> apart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7030A0"/>
                </a:solidFill>
              </a:rPr>
              <a:t> Longitude</a:t>
            </a:r>
          </a:p>
          <a:p>
            <a:pPr marL="457200" lvl="1" indent="0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Parallels: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Fixed </a:t>
            </a:r>
            <a:r>
              <a:rPr lang="en-US" b="1" i="1" dirty="0" smtClean="0">
                <a:solidFill>
                  <a:srgbClr val="7030A0"/>
                </a:solidFill>
              </a:rPr>
              <a:t>distance</a:t>
            </a:r>
            <a:r>
              <a:rPr lang="en-US" dirty="0" smtClean="0">
                <a:solidFill>
                  <a:srgbClr val="7030A0"/>
                </a:solidFill>
              </a:rPr>
              <a:t> apart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7030A0"/>
                </a:solidFill>
              </a:rPr>
              <a:t> Never converge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Latitude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2" descr="Image result for geographic coordinate sy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407" y="2171548"/>
            <a:ext cx="7149059" cy="3252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96036" y="5554639"/>
            <a:ext cx="10809027" cy="90075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Coordinate systems provide a basis for identifying locations </a:t>
            </a:r>
          </a:p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on the earth’s surface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5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299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Projection Systems Required?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198" y="1692322"/>
            <a:ext cx="10926171" cy="113276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Projected data from a spheroidal shape to a flat plane. </a:t>
            </a:r>
          </a:p>
          <a:p>
            <a:r>
              <a:rPr lang="en-US" sz="2400" dirty="0" smtClean="0"/>
              <a:t>Defines the range of valid X and Y properties of geometries.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098" name="Picture 2" descr="Image result for geographic 3D vs projected 2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808" y="3425588"/>
            <a:ext cx="4977658" cy="279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7"/>
          <p:cNvSpPr txBox="1">
            <a:spLocks/>
          </p:cNvSpPr>
          <p:nvPr/>
        </p:nvSpPr>
        <p:spPr>
          <a:xfrm>
            <a:off x="805218" y="3234519"/>
            <a:ext cx="6605516" cy="267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Data often comes in </a:t>
            </a:r>
            <a:r>
              <a:rPr lang="en-US" sz="2400" b="1" dirty="0" smtClean="0">
                <a:solidFill>
                  <a:srgbClr val="0070C0"/>
                </a:solidFill>
              </a:rPr>
              <a:t>geographic, or spherical coordinates</a:t>
            </a:r>
            <a:r>
              <a:rPr lang="en-US" sz="2400" dirty="0" smtClean="0"/>
              <a:t> (</a:t>
            </a:r>
            <a:r>
              <a:rPr lang="en-US" sz="2400" b="1" dirty="0" smtClean="0">
                <a:solidFill>
                  <a:srgbClr val="7030A0"/>
                </a:solidFill>
              </a:rPr>
              <a:t>latitude &amp; longitude</a:t>
            </a:r>
            <a:r>
              <a:rPr lang="en-US" sz="2400" dirty="0" smtClean="0"/>
              <a:t>) and can’t be used for area calculations in most GIS software applications.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717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7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 System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263" y="1323834"/>
            <a:ext cx="5841241" cy="485313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rgbClr val="7030A0"/>
                </a:solidFill>
              </a:rPr>
              <a:t>Geographic Coordinate System (GCS)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 smtClean="0"/>
              <a:t>A set of points, lines and/or surfaces, and a set of rules, used to define the positions of points in space, in either two or three dimensions,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 smtClean="0"/>
              <a:t>A geographic coordinate system definition includes </a:t>
            </a:r>
            <a:r>
              <a:rPr lang="en-US" sz="2000" i="1" dirty="0" smtClean="0">
                <a:solidFill>
                  <a:srgbClr val="7030A0"/>
                </a:solidFill>
              </a:rPr>
              <a:t>a datum, prime meridian, and angular unit of measurement</a:t>
            </a:r>
            <a:r>
              <a:rPr lang="en-US" sz="2000" dirty="0" smtClean="0"/>
              <a:t>.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It uses </a:t>
            </a:r>
            <a:r>
              <a:rPr lang="en-US" sz="2000" b="1" i="1" dirty="0" smtClean="0">
                <a:solidFill>
                  <a:srgbClr val="7030A0"/>
                </a:solidFill>
              </a:rPr>
              <a:t>angular units </a:t>
            </a:r>
            <a:r>
              <a:rPr lang="en-US" sz="2000" dirty="0" smtClean="0"/>
              <a:t>defining coordinates in terms of latitude and longitude, which are angles calculated from the centre of the earth describing a position on its surface.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 smtClean="0"/>
              <a:t>Calculations based on spheroidal model of the earth are sometimes known as </a:t>
            </a:r>
            <a:r>
              <a:rPr lang="en-US" sz="2000" b="1" dirty="0" smtClean="0">
                <a:solidFill>
                  <a:srgbClr val="7030A0"/>
                </a:solidFill>
              </a:rPr>
              <a:t>geodesic or geodetic. 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199" y="1282890"/>
            <a:ext cx="5537579" cy="489407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rgbClr val="7030A0"/>
                </a:solidFill>
              </a:rPr>
              <a:t>Projected Coordinate System (PCS)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 smtClean="0"/>
              <a:t>A </a:t>
            </a:r>
            <a:r>
              <a:rPr lang="en-US" sz="2000" dirty="0"/>
              <a:t>system that used to locate </a:t>
            </a:r>
            <a:r>
              <a:rPr lang="en-US" sz="2000" dirty="0" err="1"/>
              <a:t>x,y</a:t>
            </a:r>
            <a:r>
              <a:rPr lang="en-US" sz="2000" dirty="0"/>
              <a:t>, and z positions of point, line, and area features </a:t>
            </a:r>
            <a:r>
              <a:rPr lang="en-US" sz="2000" dirty="0" smtClean="0"/>
              <a:t>on a </a:t>
            </a:r>
            <a:r>
              <a:rPr lang="en-US" sz="2000" i="1" dirty="0" smtClean="0">
                <a:solidFill>
                  <a:srgbClr val="7030A0"/>
                </a:solidFill>
              </a:rPr>
              <a:t>flat, two-dimensional surface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 smtClean="0"/>
              <a:t>Unlike GCS, a PCS </a:t>
            </a:r>
            <a:r>
              <a:rPr lang="en-US" sz="2000" i="1" dirty="0" smtClean="0">
                <a:solidFill>
                  <a:srgbClr val="7030A0"/>
                </a:solidFill>
              </a:rPr>
              <a:t>has constant lengths, angles &amp; area</a:t>
            </a:r>
            <a:r>
              <a:rPr lang="en-US" sz="2000" dirty="0" smtClean="0"/>
              <a:t> across two dimension. 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A PCS is always based on </a:t>
            </a:r>
            <a:r>
              <a:rPr lang="en-US" sz="2000" i="1" dirty="0" smtClean="0">
                <a:solidFill>
                  <a:srgbClr val="7030A0"/>
                </a:solidFill>
              </a:rPr>
              <a:t>a GCS</a:t>
            </a:r>
            <a:r>
              <a:rPr lang="en-US" sz="2000" dirty="0" smtClean="0"/>
              <a:t>. In addition it includes </a:t>
            </a:r>
            <a:r>
              <a:rPr lang="en-US" sz="2000" i="1" dirty="0" smtClean="0">
                <a:solidFill>
                  <a:srgbClr val="7030A0"/>
                </a:solidFill>
              </a:rPr>
              <a:t>a map projection</a:t>
            </a:r>
            <a:r>
              <a:rPr lang="en-US" sz="2000" dirty="0" smtClean="0"/>
              <a:t>, a </a:t>
            </a:r>
            <a:r>
              <a:rPr lang="en-US" sz="2000" i="1" dirty="0" smtClean="0">
                <a:solidFill>
                  <a:srgbClr val="7030A0"/>
                </a:solidFill>
              </a:rPr>
              <a:t>set of projection parameters </a:t>
            </a:r>
            <a:r>
              <a:rPr lang="en-US" sz="2000" dirty="0" smtClean="0"/>
              <a:t>that customize a map for a particular location, and </a:t>
            </a:r>
            <a:r>
              <a:rPr lang="en-US" sz="2000" i="1" dirty="0" smtClean="0">
                <a:solidFill>
                  <a:srgbClr val="7030A0"/>
                </a:solidFill>
              </a:rPr>
              <a:t>a linear unit of measure</a:t>
            </a:r>
            <a:r>
              <a:rPr lang="en-US" sz="2000" dirty="0" smtClean="0"/>
              <a:t>. 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e.g., UTM=&gt; Universal Transverse Mercator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0934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geographic coordinate syst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558" y="263832"/>
            <a:ext cx="3479828" cy="322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200331" cy="849526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System: Explained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3959"/>
            <a:ext cx="7623411" cy="2169993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00B0F0"/>
                </a:solidFill>
              </a:rPr>
              <a:t>A point is referenced by its longitude and latitude values. </a:t>
            </a:r>
          </a:p>
          <a:p>
            <a:r>
              <a:rPr lang="en-US" sz="1600" dirty="0"/>
              <a:t>Longitude and latitude are angles measured from the earth’s centre to a point on the earth’s surface. </a:t>
            </a:r>
          </a:p>
          <a:p>
            <a:r>
              <a:rPr lang="en-US" sz="1600" b="1" dirty="0">
                <a:solidFill>
                  <a:srgbClr val="7030A0"/>
                </a:solidFill>
              </a:rPr>
              <a:t>Angles are often measured in degrees </a:t>
            </a:r>
            <a:r>
              <a:rPr lang="en-US" sz="1600" dirty="0"/>
              <a:t>(or in grade).</a:t>
            </a:r>
          </a:p>
          <a:p>
            <a:r>
              <a:rPr lang="en-US" sz="1600" dirty="0"/>
              <a:t>Horizontal lines, or east–west lines, are lines of equal latitude, or parallels. </a:t>
            </a:r>
          </a:p>
          <a:p>
            <a:r>
              <a:rPr lang="en-US" sz="1600" dirty="0"/>
              <a:t>Vertical lines, or north–south lines, are lines of equal longitude, or meridians. These lines encompass the globe and form a gridded network called a </a:t>
            </a:r>
            <a:r>
              <a:rPr lang="en-US" sz="1600" dirty="0" err="1"/>
              <a:t>graticule</a:t>
            </a:r>
            <a:r>
              <a:rPr lang="en-US" sz="16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59809" y="3712190"/>
            <a:ext cx="11000096" cy="2702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The line of latitude midway between the poles is called the </a:t>
            </a:r>
            <a:r>
              <a:rPr lang="en-US" sz="1600" b="1" i="1" dirty="0" smtClean="0">
                <a:solidFill>
                  <a:srgbClr val="7030A0"/>
                </a:solidFill>
              </a:rPr>
              <a:t>equator</a:t>
            </a:r>
            <a:r>
              <a:rPr lang="en-US" sz="1600" dirty="0" smtClean="0"/>
              <a:t>. It defines the line of </a:t>
            </a:r>
            <a:r>
              <a:rPr lang="en-US" sz="1600" i="1" dirty="0" smtClean="0">
                <a:solidFill>
                  <a:srgbClr val="7030A0"/>
                </a:solidFill>
              </a:rPr>
              <a:t>zero latitude</a:t>
            </a:r>
            <a:r>
              <a:rPr lang="en-US" sz="1600" dirty="0" smtClean="0"/>
              <a:t>. </a:t>
            </a:r>
          </a:p>
          <a:p>
            <a:r>
              <a:rPr lang="en-US" sz="1600" dirty="0" smtClean="0"/>
              <a:t>The line of </a:t>
            </a:r>
            <a:r>
              <a:rPr lang="en-US" sz="1600" i="1" dirty="0" smtClean="0">
                <a:solidFill>
                  <a:srgbClr val="7030A0"/>
                </a:solidFill>
              </a:rPr>
              <a:t>zero longitude </a:t>
            </a:r>
            <a:r>
              <a:rPr lang="en-US" sz="1600" dirty="0" smtClean="0"/>
              <a:t>is called the </a:t>
            </a:r>
            <a:r>
              <a:rPr lang="en-US" sz="1600" b="1" i="1" dirty="0" smtClean="0">
                <a:solidFill>
                  <a:srgbClr val="7030A0"/>
                </a:solidFill>
              </a:rPr>
              <a:t>prime meridian</a:t>
            </a:r>
            <a:r>
              <a:rPr lang="en-US" sz="1600" dirty="0" smtClean="0"/>
              <a:t>. For most GCSs, the prime meridian is the longitude that passes through </a:t>
            </a:r>
            <a:r>
              <a:rPr lang="en-US" sz="1600" b="1" dirty="0" smtClean="0">
                <a:solidFill>
                  <a:srgbClr val="7030A0"/>
                </a:solidFill>
              </a:rPr>
              <a:t>Greenwich, England</a:t>
            </a:r>
            <a:r>
              <a:rPr lang="en-US" sz="1600" dirty="0" smtClean="0"/>
              <a:t>. The origin of the </a:t>
            </a:r>
            <a:r>
              <a:rPr lang="en-US" sz="1600" b="1" dirty="0" err="1" smtClean="0">
                <a:solidFill>
                  <a:srgbClr val="7030A0"/>
                </a:solidFill>
              </a:rPr>
              <a:t>graticule</a:t>
            </a:r>
            <a:r>
              <a:rPr lang="en-US" sz="1600" b="1" dirty="0" smtClean="0">
                <a:solidFill>
                  <a:srgbClr val="7030A0"/>
                </a:solidFill>
              </a:rPr>
              <a:t> (0,0) </a:t>
            </a:r>
            <a:r>
              <a:rPr lang="en-US" sz="1600" dirty="0" smtClean="0"/>
              <a:t>is defined by where the equator and prime meridian </a:t>
            </a:r>
            <a:r>
              <a:rPr lang="en-US" sz="1600" b="1" dirty="0" smtClean="0">
                <a:solidFill>
                  <a:srgbClr val="7030A0"/>
                </a:solidFill>
              </a:rPr>
              <a:t>intersect</a:t>
            </a:r>
            <a:r>
              <a:rPr lang="en-US" sz="1600" dirty="0" smtClean="0"/>
              <a:t>. </a:t>
            </a:r>
          </a:p>
          <a:p>
            <a:r>
              <a:rPr lang="en-US" sz="1600" dirty="0" smtClean="0"/>
              <a:t>Latitude and longitude values are traditionally measured either in decimal degrees or in degrees, minutes, and seconds (</a:t>
            </a:r>
            <a:r>
              <a:rPr lang="en-US" sz="1600" b="1" dirty="0" smtClean="0">
                <a:solidFill>
                  <a:srgbClr val="7030A0"/>
                </a:solidFill>
              </a:rPr>
              <a:t>DMS</a:t>
            </a:r>
            <a:r>
              <a:rPr lang="en-US" sz="1600" dirty="0" smtClean="0"/>
              <a:t>). </a:t>
            </a:r>
          </a:p>
          <a:p>
            <a:r>
              <a:rPr lang="en-US" sz="1600" b="1" dirty="0" smtClean="0">
                <a:solidFill>
                  <a:srgbClr val="7030A0"/>
                </a:solidFill>
              </a:rPr>
              <a:t>Latitude</a:t>
            </a:r>
            <a:r>
              <a:rPr lang="en-US" sz="1600" dirty="0" smtClean="0"/>
              <a:t> values are measured relative to the equator and range from </a:t>
            </a:r>
            <a:r>
              <a:rPr lang="en-US" sz="1600" b="1" dirty="0" smtClean="0">
                <a:solidFill>
                  <a:srgbClr val="7030A0"/>
                </a:solidFill>
              </a:rPr>
              <a:t>–90° </a:t>
            </a:r>
            <a:r>
              <a:rPr lang="en-US" sz="1600" dirty="0" smtClean="0"/>
              <a:t>at the south pole to </a:t>
            </a:r>
            <a:r>
              <a:rPr lang="en-US" sz="1600" b="1" dirty="0" smtClean="0">
                <a:solidFill>
                  <a:srgbClr val="7030A0"/>
                </a:solidFill>
              </a:rPr>
              <a:t>+90° </a:t>
            </a:r>
            <a:r>
              <a:rPr lang="en-US" sz="1600" dirty="0" smtClean="0"/>
              <a:t>at the north pole. </a:t>
            </a:r>
            <a:r>
              <a:rPr lang="en-US" sz="1600" b="1" dirty="0" smtClean="0">
                <a:solidFill>
                  <a:srgbClr val="7030A0"/>
                </a:solidFill>
              </a:rPr>
              <a:t>Longitude</a:t>
            </a:r>
            <a:r>
              <a:rPr lang="en-US" sz="1600" dirty="0" smtClean="0"/>
              <a:t> values are measured relative to the prime meridian. They range from </a:t>
            </a:r>
            <a:r>
              <a:rPr lang="en-US" sz="1600" b="1" dirty="0" smtClean="0">
                <a:solidFill>
                  <a:srgbClr val="7030A0"/>
                </a:solidFill>
              </a:rPr>
              <a:t>–180° </a:t>
            </a:r>
            <a:r>
              <a:rPr lang="en-US" sz="1600" dirty="0" smtClean="0"/>
              <a:t>when traveling west to </a:t>
            </a:r>
            <a:r>
              <a:rPr lang="en-US" sz="1600" b="1" dirty="0" smtClean="0">
                <a:solidFill>
                  <a:srgbClr val="7030A0"/>
                </a:solidFill>
              </a:rPr>
              <a:t>180°</a:t>
            </a:r>
            <a:r>
              <a:rPr lang="en-US" sz="1600" dirty="0" smtClean="0"/>
              <a:t> when traveling east.  </a:t>
            </a:r>
          </a:p>
          <a:p>
            <a:r>
              <a:rPr lang="en-US" sz="1600" dirty="0" smtClean="0"/>
              <a:t>It may be helpful to equate </a:t>
            </a:r>
            <a:r>
              <a:rPr lang="en-US" sz="1600" b="1" i="1" dirty="0" smtClean="0">
                <a:solidFill>
                  <a:srgbClr val="7030A0"/>
                </a:solidFill>
              </a:rPr>
              <a:t>longitude values with x and latitude values with y</a:t>
            </a:r>
            <a:r>
              <a:rPr lang="en-US" sz="1600" dirty="0" smtClean="0"/>
              <a:t>.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7009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41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Geographic (Datum) transformations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3140"/>
            <a:ext cx="10515600" cy="459382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“Known locations to which we reference geographic information”</a:t>
            </a:r>
          </a:p>
          <a:p>
            <a:r>
              <a:rPr lang="en-US" dirty="0" smtClean="0"/>
              <a:t>A datum is a model of the earth that is used in mapping. </a:t>
            </a:r>
          </a:p>
          <a:p>
            <a:r>
              <a:rPr lang="en-US" dirty="0" smtClean="0"/>
              <a:t>In case of two datasets are not referenced to the same geographic coordinate system, it is required to perform a geographic (datum) transformation.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The datum consists of a series of numbers that define the shape and size of the ellipsoid and it’s orientation in space. </a:t>
            </a:r>
          </a:p>
          <a:p>
            <a:r>
              <a:rPr lang="en-US" dirty="0" smtClean="0"/>
              <a:t>A well-defined mathematical method to convert coordinates between two geographic coordinate systems. </a:t>
            </a:r>
          </a:p>
          <a:p>
            <a:r>
              <a:rPr lang="en-US" dirty="0" smtClean="0"/>
              <a:t>There are several hundred predefined geographic transformations that can access.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A datum is chosen to give the best possible fit to the true shape of the Earth.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53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493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Datum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/>
          <a:lstStyle/>
          <a:p>
            <a:r>
              <a:rPr lang="en-US" dirty="0"/>
              <a:t>A datum in general is </a:t>
            </a:r>
            <a:r>
              <a:rPr lang="en-US" b="1" i="1" dirty="0">
                <a:solidFill>
                  <a:srgbClr val="0070C0"/>
                </a:solidFill>
              </a:rPr>
              <a:t>a reference points</a:t>
            </a:r>
            <a:r>
              <a:rPr lang="en-US" dirty="0"/>
              <a:t>, surface or baseline from which measurement are made. </a:t>
            </a:r>
          </a:p>
          <a:p>
            <a:r>
              <a:rPr lang="en-US" dirty="0"/>
              <a:t>Datum is used for </a:t>
            </a:r>
            <a:r>
              <a:rPr lang="en-US" b="1" i="1" dirty="0">
                <a:solidFill>
                  <a:srgbClr val="FF0000"/>
                </a:solidFill>
              </a:rPr>
              <a:t>geodesy navigation and surveying </a:t>
            </a:r>
            <a:r>
              <a:rPr lang="en-US" dirty="0"/>
              <a:t>by cartographers and satellite navigation. </a:t>
            </a:r>
          </a:p>
          <a:p>
            <a:r>
              <a:rPr lang="en-US" dirty="0" smtClean="0"/>
              <a:t>A system to translate position indicated on maps to their real position on earth. </a:t>
            </a:r>
          </a:p>
          <a:p>
            <a:r>
              <a:rPr lang="en-US" dirty="0" smtClean="0"/>
              <a:t>Each starts with an ellipsoid and then defines latitude, longitude and altitude coordinates.</a:t>
            </a:r>
          </a:p>
          <a:p>
            <a:r>
              <a:rPr lang="en-US" dirty="0" smtClean="0"/>
              <a:t>One or more locations on the earth surface are chosen based on points.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9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50833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DATUM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39788" y="1009935"/>
            <a:ext cx="5157787" cy="47154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2060"/>
                </a:solidFill>
              </a:rPr>
              <a:t>Horizontal Datum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839788" y="1637731"/>
            <a:ext cx="7567233" cy="4551932"/>
          </a:xfrm>
        </p:spPr>
        <p:txBody>
          <a:bodyPr>
            <a:noAutofit/>
          </a:bodyPr>
          <a:lstStyle/>
          <a:p>
            <a:r>
              <a:rPr lang="en-US" sz="2400" dirty="0" smtClean="0"/>
              <a:t>Horizontal datum is the one that use in </a:t>
            </a:r>
            <a:r>
              <a:rPr lang="en-US" sz="2400" b="1" dirty="0" smtClean="0">
                <a:solidFill>
                  <a:srgbClr val="00B050"/>
                </a:solidFill>
              </a:rPr>
              <a:t>measuring a specific position on the earth’s surface in coordinate system such as latitude and longitude</a:t>
            </a:r>
            <a:r>
              <a:rPr lang="en-US" sz="2400" dirty="0" smtClean="0"/>
              <a:t>. 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Because of the different local datum, the same position can have many different geographic coordinates</a:t>
            </a:r>
            <a:r>
              <a:rPr lang="en-US" sz="2400" dirty="0" smtClean="0"/>
              <a:t> so it is important to know which datum the references is in. </a:t>
            </a:r>
          </a:p>
          <a:p>
            <a:r>
              <a:rPr lang="en-US" sz="2400" dirty="0" smtClean="0"/>
              <a:t>It is a collection of specific points on the Earth’s surface that have been accurately identified according to their latitude and longitude. </a:t>
            </a:r>
          </a:p>
          <a:p>
            <a:r>
              <a:rPr lang="en-US" sz="2400" dirty="0" smtClean="0"/>
              <a:t>To create the network of horizontal positions, surveyors marked each of the positions they had identified with brass, bronze or aluminum disk known as survey benchmark.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Md Mahbubul Alam, PhD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E4DC-4B63-4DF4-B65B-132CC1924563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 descr="Image result for us geological survey dat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330" y="3493826"/>
            <a:ext cx="3603009" cy="270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0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2750</TotalTime>
  <Words>1160</Words>
  <Application>Microsoft Office PowerPoint</Application>
  <PresentationFormat>Custom</PresentationFormat>
  <Paragraphs>123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Lecture 4 Geographic Coordinate System</vt:lpstr>
      <vt:lpstr>Intended Learning Outcomes (ILOs)</vt:lpstr>
      <vt:lpstr>Coordinate Systems: Basics</vt:lpstr>
      <vt:lpstr>Why Projection Systems Required?</vt:lpstr>
      <vt:lpstr>Coordinate System</vt:lpstr>
      <vt:lpstr>Coordinate System: Explained</vt:lpstr>
      <vt:lpstr>Geographic (Datum) transformations</vt:lpstr>
      <vt:lpstr>Datum</vt:lpstr>
      <vt:lpstr>Types of DATUM</vt:lpstr>
      <vt:lpstr>Types of DATUM (cont’d)</vt:lpstr>
      <vt:lpstr>Common Datum</vt:lpstr>
      <vt:lpstr>Geodetic Datum and Projections used in Bangladesh</vt:lpstr>
      <vt:lpstr>Acknowledgements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Remote Sensing</dc:title>
  <dc:creator>mahbub</dc:creator>
  <cp:lastModifiedBy>ismail - [2010]</cp:lastModifiedBy>
  <cp:revision>146</cp:revision>
  <dcterms:created xsi:type="dcterms:W3CDTF">2018-09-16T15:02:30Z</dcterms:created>
  <dcterms:modified xsi:type="dcterms:W3CDTF">2018-11-13T11:02:32Z</dcterms:modified>
</cp:coreProperties>
</file>