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  <p:sldId id="295" r:id="rId9"/>
    <p:sldId id="294" r:id="rId10"/>
    <p:sldId id="296" r:id="rId11"/>
    <p:sldId id="28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9228" autoAdjust="0"/>
  </p:normalViewPr>
  <p:slideViewPr>
    <p:cSldViewPr>
      <p:cViewPr varScale="1">
        <p:scale>
          <a:sx n="66" d="100"/>
          <a:sy n="66" d="100"/>
        </p:scale>
        <p:origin x="153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9A36CED-2846-416A-B6C0-17FBCC6F6CEC}" type="datetimeFigureOut">
              <a:rPr lang="en-US"/>
              <a:pPr>
                <a:defRPr/>
              </a:pPr>
              <a:t>5/4/2015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56E3389-DFC2-4CEA-9CF4-D328FE722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2001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Candar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BC104-065F-4170-8400-9F6B345560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228600" y="1600200"/>
            <a:ext cx="8763000" cy="4572000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itchFamily="34" charset="0"/>
              </a:defRPr>
            </a:lvl1pPr>
            <a:lvl2pPr>
              <a:defRPr>
                <a:latin typeface="Candara" pitchFamily="34" charset="0"/>
              </a:defRPr>
            </a:lvl2pPr>
            <a:lvl3pPr>
              <a:defRPr>
                <a:latin typeface="Candara" pitchFamily="34" charset="0"/>
              </a:defRPr>
            </a:lvl3pPr>
            <a:lvl4pPr>
              <a:defRPr>
                <a:latin typeface="Candara" pitchFamily="34" charset="0"/>
              </a:defRPr>
            </a:lvl4pPr>
            <a:lvl5pPr>
              <a:defRPr>
                <a:latin typeface="Candar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1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9BDE4-2BB0-487A-88B6-8B444CD417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228600" y="1600200"/>
            <a:ext cx="3962400" cy="4495800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419600" y="1600200"/>
            <a:ext cx="4572000" cy="4495800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itchFamily="34" charset="0"/>
              </a:defRPr>
            </a:lvl1pPr>
            <a:lvl2pPr>
              <a:defRPr>
                <a:latin typeface="Candara" pitchFamily="34" charset="0"/>
              </a:defRPr>
            </a:lvl2pPr>
            <a:lvl3pPr>
              <a:defRPr>
                <a:latin typeface="Candara" pitchFamily="34" charset="0"/>
              </a:defRPr>
            </a:lvl3pPr>
            <a:lvl4pPr>
              <a:defRPr>
                <a:latin typeface="Candara" pitchFamily="34" charset="0"/>
              </a:defRPr>
            </a:lvl4pPr>
            <a:lvl5pPr>
              <a:defRPr>
                <a:latin typeface="Candar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C25DA-4B20-42E0-9D81-DE0A0CABE5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228600" y="1600200"/>
            <a:ext cx="8763000" cy="4572000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itchFamily="34" charset="0"/>
              </a:defRPr>
            </a:lvl1pPr>
            <a:lvl2pPr>
              <a:defRPr>
                <a:latin typeface="Candara" pitchFamily="34" charset="0"/>
              </a:defRPr>
            </a:lvl2pPr>
            <a:lvl3pPr>
              <a:defRPr>
                <a:latin typeface="Candara" pitchFamily="34" charset="0"/>
              </a:defRPr>
            </a:lvl3pPr>
            <a:lvl4pPr>
              <a:defRPr>
                <a:latin typeface="Candara" pitchFamily="34" charset="0"/>
              </a:defRPr>
            </a:lvl4pPr>
            <a:lvl5pPr>
              <a:defRPr>
                <a:latin typeface="Candar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1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AE502-2422-4063-8EC1-7F0C64754F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2"/>
          </p:nvPr>
        </p:nvSpPr>
        <p:spPr>
          <a:xfrm>
            <a:off x="304800" y="1600200"/>
            <a:ext cx="8610600" cy="2514600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04800" y="4419600"/>
            <a:ext cx="8839200" cy="1752600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itchFamily="34" charset="0"/>
              </a:defRPr>
            </a:lvl1pPr>
            <a:lvl2pPr>
              <a:defRPr>
                <a:latin typeface="Candara" pitchFamily="34" charset="0"/>
              </a:defRPr>
            </a:lvl2pPr>
            <a:lvl3pPr>
              <a:defRPr>
                <a:latin typeface="Candara" pitchFamily="34" charset="0"/>
              </a:defRPr>
            </a:lvl3pPr>
            <a:lvl4pPr>
              <a:buNone/>
              <a:defRPr>
                <a:latin typeface="Candara" pitchFamily="34" charset="0"/>
              </a:defRPr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endParaRPr lang="en-US" dirty="0" smtClean="0"/>
          </a:p>
        </p:txBody>
      </p:sp>
      <p:sp>
        <p:nvSpPr>
          <p:cNvPr id="5" name="Slide Number Placeholder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E534C-1231-4197-A4B5-7004AE2207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FD750-97BF-408F-8EEB-3D1C74C083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F1DD14B-600F-4692-8C0F-C386A6549C76}" type="datetime1">
              <a:rPr lang="zh-CN" altLang="en-US"/>
              <a:pPr/>
              <a:t>2015/5/4</a:t>
            </a:fld>
            <a:endParaRPr lang="zh-CN" alt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RM / ECM &lt;-&gt; KM   Dickson Chiu, 2010 Fall</a:t>
            </a:r>
            <a:endParaRPr lang="zh-CN" alt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2A2CAB-C7DC-46BA-8B72-2909F625CAA8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5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0" y="1143000"/>
            <a:ext cx="9144000" cy="2286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2" name="Title Placeholder 13"/>
          <p:cNvSpPr>
            <a:spLocks noGrp="1"/>
          </p:cNvSpPr>
          <p:nvPr>
            <p:ph type="title"/>
          </p:nvPr>
        </p:nvSpPr>
        <p:spPr bwMode="auto">
          <a:xfrm>
            <a:off x="228600" y="381000"/>
            <a:ext cx="7924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610600" y="6400800"/>
            <a:ext cx="381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ndara" pitchFamily="34" charset="0"/>
              </a:defRPr>
            </a:lvl1pPr>
          </a:lstStyle>
          <a:p>
            <a:pPr>
              <a:defRPr/>
            </a:pPr>
            <a:fld id="{836A597A-83D0-43BD-9ADD-97AA148F91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Candara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ndar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ndar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ndar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ndar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ndar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ndar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ndar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ndar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Lecture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8: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Knowledge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Sharing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Systems</a:t>
            </a:r>
            <a:endParaRPr lang="en-US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Md.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</a:rPr>
              <a:t>Mahbubul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</a:rPr>
              <a:t>Alam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, PhD</a:t>
            </a:r>
            <a:b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Associate Professor</a:t>
            </a:r>
            <a:b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Dept. of AEIS</a:t>
            </a:r>
            <a:b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</a:rPr>
              <a:t>Sher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-e-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</a:rPr>
              <a:t>Bangla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 Agricultural University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b="1" dirty="0" smtClean="0"/>
              <a:t>Communities of Practice</a:t>
            </a:r>
          </a:p>
          <a:p>
            <a:pPr lvl="1"/>
            <a:r>
              <a:rPr lang="en-US" sz="1800" b="1" dirty="0" smtClean="0"/>
              <a:t>An organic and self-organized group of individuals who are dispersed geographically or organizationally  but communicate regularly to discuss issues of mutual. </a:t>
            </a:r>
          </a:p>
          <a:p>
            <a:pPr marL="457200" lvl="1" indent="0">
              <a:buNone/>
            </a:pPr>
            <a:endParaRPr lang="en-US" sz="1800" b="1" dirty="0" smtClean="0"/>
          </a:p>
          <a:p>
            <a:pPr lvl="1"/>
            <a:r>
              <a:rPr lang="en-US" sz="1800" b="1" dirty="0" smtClean="0"/>
              <a:t>Purpose</a:t>
            </a:r>
          </a:p>
          <a:p>
            <a:pPr lvl="2"/>
            <a:r>
              <a:rPr lang="en-US" sz="1600" b="1" dirty="0" smtClean="0"/>
              <a:t>To create a cultural environment that encourages the sharing of knowledge and thus to create a knowledge communities. </a:t>
            </a:r>
            <a:endParaRPr lang="en-US" sz="1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Tacit Knowledge Sharing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739BDE4-2BB0-487A-88B6-8B444CD4171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55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62200" y="2057400"/>
            <a:ext cx="411479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i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ndara" pitchFamily="34" charset="0"/>
              </a:rPr>
              <a:t>Question Please</a:t>
            </a:r>
          </a:p>
          <a:p>
            <a:pPr algn="ctr"/>
            <a:r>
              <a:rPr lang="en-US" sz="5400" b="1" i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ndara" pitchFamily="34" charset="0"/>
              </a:rPr>
              <a:t>?</a:t>
            </a:r>
            <a:endParaRPr lang="en-US" sz="5400" b="1" i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accent1">
                  <a:lumMod val="5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438912">
              <a:lnSpc>
                <a:spcPts val="2975"/>
              </a:lnSpc>
              <a:spcBef>
                <a:spcPts val="600"/>
              </a:spcBef>
            </a:pPr>
            <a:r>
              <a:rPr lang="en-US" sz="1800" dirty="0" smtClean="0">
                <a:cs typeface="Arial"/>
              </a:rPr>
              <a:t>To explain how knowledge sharing systems help users share their knowledge, both tacit and explicit. </a:t>
            </a:r>
          </a:p>
          <a:p>
            <a:pPr marL="438912">
              <a:lnSpc>
                <a:spcPts val="2975"/>
              </a:lnSpc>
              <a:spcBef>
                <a:spcPts val="600"/>
              </a:spcBef>
            </a:pPr>
            <a:r>
              <a:rPr lang="en-US" sz="1800" dirty="0" smtClean="0">
                <a:cs typeface="Arial"/>
              </a:rPr>
              <a:t>To present the different types of knowledge repositories.</a:t>
            </a:r>
          </a:p>
          <a:p>
            <a:pPr marL="438912">
              <a:lnSpc>
                <a:spcPts val="2975"/>
              </a:lnSpc>
              <a:spcBef>
                <a:spcPts val="600"/>
              </a:spcBef>
            </a:pPr>
            <a:r>
              <a:rPr lang="en-US" sz="1800" dirty="0" smtClean="0">
                <a:cs typeface="Arial"/>
              </a:rPr>
              <a:t>To demonstrate how sharing systems serve to organize and distribute organizational and individual knowledge.</a:t>
            </a:r>
          </a:p>
          <a:p>
            <a:pPr marL="96012" indent="0">
              <a:lnSpc>
                <a:spcPts val="2975"/>
              </a:lnSpc>
              <a:spcBef>
                <a:spcPts val="600"/>
              </a:spcBef>
              <a:buNone/>
            </a:pPr>
            <a:endParaRPr lang="en-US" sz="1800" dirty="0">
              <a:cs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Highlights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739BDE4-2BB0-487A-88B6-8B444CD4171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15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dirty="0" smtClean="0"/>
              <a:t>Corporate memory (known as </a:t>
            </a:r>
            <a:r>
              <a:rPr lang="en-US" sz="2000" b="1" i="1" dirty="0" smtClean="0"/>
              <a:t>organizational memory</a:t>
            </a:r>
            <a:r>
              <a:rPr lang="en-US" sz="2000" dirty="0" smtClean="0"/>
              <a:t>) is made up of the </a:t>
            </a:r>
            <a:r>
              <a:rPr lang="en-US" sz="2000" b="1" dirty="0" smtClean="0"/>
              <a:t>aggregate intellectual assets of an organization</a:t>
            </a:r>
            <a:r>
              <a:rPr lang="en-US" sz="2000" dirty="0" smtClean="0"/>
              <a:t>. </a:t>
            </a:r>
          </a:p>
          <a:p>
            <a:r>
              <a:rPr lang="en-US" sz="2000" dirty="0" smtClean="0"/>
              <a:t>It is the </a:t>
            </a:r>
            <a:r>
              <a:rPr lang="en-US" sz="2000" b="1" dirty="0" smtClean="0"/>
              <a:t>combination of both explicit and tacit knowledge</a:t>
            </a:r>
            <a:r>
              <a:rPr lang="en-US" sz="2000" dirty="0" smtClean="0"/>
              <a:t>. </a:t>
            </a:r>
          </a:p>
          <a:p>
            <a:r>
              <a:rPr lang="en-US" sz="2000" u="sng" dirty="0" smtClean="0"/>
              <a:t>The loss of Corporate Memory often results from a lack of appropriate technologies for the organization and exchange of documents. </a:t>
            </a:r>
            <a:endParaRPr lang="en-US" sz="2000" u="sn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Corporate Memory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739BDE4-2BB0-487A-88B6-8B444CD4171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2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b="1" dirty="0" smtClean="0"/>
              <a:t>Systems that enable members of an organization to acquire tacit and explicit knowledge from each other.</a:t>
            </a:r>
          </a:p>
          <a:p>
            <a:r>
              <a:rPr lang="en-US" sz="2000" dirty="0" smtClean="0"/>
              <a:t>Knowledge markets that must attract a critical volume of knowledge seekers and knowledge owners in order to be effective. </a:t>
            </a:r>
          </a:p>
          <a:p>
            <a:r>
              <a:rPr lang="en-US" sz="2000" b="1" dirty="0" smtClean="0"/>
              <a:t>Mostly KM systems are designed to share the explicit knowledge of individuals and organizations</a:t>
            </a:r>
            <a:r>
              <a:rPr lang="en-US" sz="2000" dirty="0" smtClean="0"/>
              <a:t>, what is referred to as </a:t>
            </a:r>
            <a:r>
              <a:rPr lang="en-US" sz="2000" b="1" i="1" dirty="0" smtClean="0"/>
              <a:t>knowledge repositories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 </a:t>
            </a:r>
          </a:p>
          <a:p>
            <a:r>
              <a:rPr lang="en-US" sz="2000" b="1" dirty="0" smtClean="0"/>
              <a:t>Explicit knowledge sharing systems</a:t>
            </a:r>
            <a:r>
              <a:rPr lang="en-US" sz="2000" dirty="0" smtClean="0"/>
              <a:t>: Types</a:t>
            </a:r>
          </a:p>
          <a:p>
            <a:pPr lvl="1"/>
            <a:r>
              <a:rPr lang="en-US" sz="1600" b="1" dirty="0" smtClean="0"/>
              <a:t>Lessons learned systems</a:t>
            </a:r>
          </a:p>
          <a:p>
            <a:pPr lvl="1"/>
            <a:r>
              <a:rPr lang="en-US" sz="1600" b="1" dirty="0" smtClean="0"/>
              <a:t>Expertise locator systems</a:t>
            </a:r>
          </a:p>
          <a:p>
            <a:r>
              <a:rPr lang="en-US" sz="2000" b="1" dirty="0" smtClean="0"/>
              <a:t>Tacit knowledge sharing systems: Type</a:t>
            </a:r>
          </a:p>
          <a:p>
            <a:pPr lvl="1"/>
            <a:r>
              <a:rPr lang="en-US" sz="1600" b="1" dirty="0" smtClean="0"/>
              <a:t>Communities of practice. </a:t>
            </a:r>
            <a:endParaRPr lang="en-US" sz="1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Knowledge Sharing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739BDE4-2BB0-487A-88B6-8B444CD4171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99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2"/>
          </p:nvPr>
        </p:nvSpPr>
        <p:spPr>
          <a:xfrm>
            <a:off x="228600" y="1447799"/>
            <a:ext cx="8763000" cy="472841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1600" b="1" dirty="0" smtClean="0"/>
              <a:t>Incident report database</a:t>
            </a:r>
          </a:p>
          <a:p>
            <a:pPr marL="914400" lvl="1" indent="-274320"/>
            <a:r>
              <a:rPr lang="en-US" sz="1400" dirty="0" smtClean="0"/>
              <a:t>Disseminate information related to incidents or malfunctions. </a:t>
            </a:r>
          </a:p>
          <a:p>
            <a:pPr marL="914400" lvl="1" indent="-274320"/>
            <a:r>
              <a:rPr lang="en-US" sz="1400" dirty="0" smtClean="0"/>
              <a:t>Typically </a:t>
            </a:r>
            <a:r>
              <a:rPr lang="en-US" sz="1400" b="1" dirty="0" smtClean="0"/>
              <a:t>describe the incident together with explanations </a:t>
            </a:r>
            <a:r>
              <a:rPr lang="en-US" sz="1400" dirty="0" smtClean="0"/>
              <a:t>of the incident BUT not suggest any recommendation. </a:t>
            </a:r>
          </a:p>
          <a:p>
            <a:pPr marL="914400" lvl="1" indent="-274320"/>
            <a:r>
              <a:rPr lang="en-US" sz="1400" dirty="0" smtClean="0"/>
              <a:t>Typically use in the </a:t>
            </a:r>
            <a:r>
              <a:rPr lang="en-US" sz="1400" b="1" dirty="0" smtClean="0"/>
              <a:t>context of safety and accident investigation</a:t>
            </a:r>
            <a:r>
              <a:rPr lang="en-US" sz="1400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b="1" dirty="0" smtClean="0"/>
              <a:t>Alert systems</a:t>
            </a:r>
          </a:p>
          <a:p>
            <a:pPr marL="914400" lvl="1" indent="-274320"/>
            <a:r>
              <a:rPr lang="en-US" sz="1400" b="1" dirty="0" smtClean="0"/>
              <a:t>Disseminate information about a negative experience</a:t>
            </a:r>
            <a:r>
              <a:rPr lang="en-US" sz="1400" dirty="0" smtClean="0"/>
              <a:t> that has occurred or is expected to occur.</a:t>
            </a:r>
          </a:p>
          <a:p>
            <a:pPr marL="914400" lvl="1" indent="-274320"/>
            <a:r>
              <a:rPr lang="en-US" sz="1400" b="1" dirty="0" smtClean="0"/>
              <a:t>Use to report problems experienced with a technology.</a:t>
            </a:r>
          </a:p>
          <a:p>
            <a:pPr marL="914400" lvl="1" indent="-274320"/>
            <a:r>
              <a:rPr lang="en-US" sz="1400" dirty="0" smtClean="0"/>
              <a:t>Applicable to a single organization or to a set of related organizations that share the same technology and suppliers.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b="1" dirty="0" smtClean="0"/>
              <a:t>Best practices databases</a:t>
            </a:r>
          </a:p>
          <a:p>
            <a:pPr marL="914400" lvl="1" indent="-274320"/>
            <a:r>
              <a:rPr lang="en-US" sz="1400" b="1" dirty="0" smtClean="0"/>
              <a:t>Describe successful efforts</a:t>
            </a:r>
            <a:r>
              <a:rPr lang="en-US" sz="1400" dirty="0" smtClean="0"/>
              <a:t> and are expected to </a:t>
            </a:r>
            <a:r>
              <a:rPr lang="en-US" sz="1400" b="1" dirty="0" smtClean="0"/>
              <a:t>represent business practices that are applicable to multiple organizations in the same sector</a:t>
            </a:r>
            <a:r>
              <a:rPr lang="en-US" sz="1400" dirty="0" smtClean="0"/>
              <a:t>, and often </a:t>
            </a:r>
            <a:r>
              <a:rPr lang="en-US" sz="1400" b="1" dirty="0" smtClean="0"/>
              <a:t>use as benchmark organizational processes</a:t>
            </a:r>
            <a:r>
              <a:rPr lang="en-US" sz="1400" dirty="0" smtClean="0"/>
              <a:t>. </a:t>
            </a:r>
          </a:p>
          <a:p>
            <a:pPr marL="914400" lvl="1" indent="-274320"/>
            <a:r>
              <a:rPr lang="en-US" sz="1400" dirty="0" smtClean="0"/>
              <a:t>It </a:t>
            </a:r>
            <a:r>
              <a:rPr lang="en-US" sz="1400" u="sng" dirty="0" smtClean="0"/>
              <a:t>differs</a:t>
            </a:r>
            <a:r>
              <a:rPr lang="en-US" sz="1400" dirty="0" smtClean="0"/>
              <a:t> from</a:t>
            </a:r>
            <a:r>
              <a:rPr lang="en-US" sz="1400" b="1" dirty="0" smtClean="0"/>
              <a:t> lessons learned</a:t>
            </a:r>
            <a:r>
              <a:rPr lang="en-US" sz="1400" dirty="0" smtClean="0"/>
              <a:t> in that they </a:t>
            </a:r>
            <a:r>
              <a:rPr lang="en-US" sz="1400" b="1" dirty="0" smtClean="0"/>
              <a:t>capture only successful events</a:t>
            </a:r>
            <a:r>
              <a:rPr lang="en-US" sz="1400" dirty="0" smtClean="0"/>
              <a:t>, which may not be derived from experience.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b="1" dirty="0" smtClean="0"/>
              <a:t>Lessons-learned systems</a:t>
            </a:r>
          </a:p>
          <a:p>
            <a:pPr marL="914400" lvl="1" indent="-274320"/>
            <a:r>
              <a:rPr lang="en-US" sz="1400" b="1" dirty="0" smtClean="0"/>
              <a:t>To capture and provide lessons that can benefit employees who encounter situations that closely resemble a previous experience in a similar situation. 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b="1" dirty="0" smtClean="0"/>
              <a:t>Expertise locator systems</a:t>
            </a:r>
            <a:r>
              <a:rPr lang="en-US" sz="1600" b="1" dirty="0" smtClean="0">
                <a:sym typeface="Wingdings" panose="05000000000000000000" pitchFamily="2" charset="2"/>
              </a:rPr>
              <a:t> help locate intellectual capital, seeking for an expert. </a:t>
            </a:r>
            <a:endParaRPr lang="en-US" sz="16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Knowledge Sharing Systems: Types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739BDE4-2BB0-487A-88B6-8B444CD4171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92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sz="quarter" idx="12"/>
          </p:nvPr>
        </p:nvPicPr>
        <p:blipFill>
          <a:blip r:embed="rId2"/>
          <a:stretch>
            <a:fillRect/>
          </a:stretch>
        </p:blipFill>
        <p:spPr>
          <a:xfrm>
            <a:off x="204117" y="1524000"/>
            <a:ext cx="8963895" cy="47244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Knowledge Repositories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739BDE4-2BB0-487A-88B6-8B444CD4171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21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1800" b="1" dirty="0" smtClean="0"/>
              <a:t>Lessons learned are knowledge artifacts that convey experiential knowledge that is applicable to a task, decision, or process</a:t>
            </a:r>
            <a:r>
              <a:rPr lang="en-US" sz="1800" dirty="0" smtClean="0"/>
              <a:t> such then, </a:t>
            </a:r>
            <a:r>
              <a:rPr lang="en-US" sz="1800" u="sng" dirty="0" smtClean="0"/>
              <a:t>when reused</a:t>
            </a:r>
            <a:r>
              <a:rPr lang="en-US" sz="1800" dirty="0" smtClean="0"/>
              <a:t>, this knowledge positively impacts an organization’s results. 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Learned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739BDE4-2BB0-487A-88B6-8B444CD4171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5127" y="2743200"/>
            <a:ext cx="5686473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42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b="1" dirty="0" smtClean="0"/>
              <a:t>Collect the lessons</a:t>
            </a:r>
          </a:p>
          <a:p>
            <a:pPr lvl="1"/>
            <a:r>
              <a:rPr lang="en-US" sz="1600" dirty="0" smtClean="0"/>
              <a:t>Passive reactive, after-action collection, proactive collection, active collection, interactive collection. </a:t>
            </a:r>
          </a:p>
          <a:p>
            <a:r>
              <a:rPr lang="en-US" sz="2000" b="1" dirty="0" smtClean="0"/>
              <a:t>Verify the lessons</a:t>
            </a:r>
          </a:p>
          <a:p>
            <a:r>
              <a:rPr lang="en-US" sz="2000" b="1" dirty="0" smtClean="0"/>
              <a:t>Store the lesson</a:t>
            </a:r>
          </a:p>
          <a:p>
            <a:r>
              <a:rPr lang="en-US" sz="2000" b="1" dirty="0" smtClean="0"/>
              <a:t>Disseminate the lesson</a:t>
            </a:r>
          </a:p>
          <a:p>
            <a:pPr lvl="1"/>
            <a:r>
              <a:rPr lang="en-US" sz="1600" dirty="0" smtClean="0"/>
              <a:t>Passive dissemination, active casting, broadcasting, active dissemination, proactive dissemination, reactive dissemination. </a:t>
            </a:r>
          </a:p>
          <a:p>
            <a:r>
              <a:rPr lang="en-US" sz="2000" b="1" dirty="0" smtClean="0"/>
              <a:t>Apply the lesson</a:t>
            </a:r>
          </a:p>
          <a:p>
            <a:pPr lvl="1"/>
            <a:r>
              <a:rPr lang="en-US" sz="1600" dirty="0" smtClean="0"/>
              <a:t>Browsable, executable, outcome reuse. </a:t>
            </a: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Lessons Learned Systems (LLSs)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739BDE4-2BB0-487A-88B6-8B444CD4171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6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1800" b="1" dirty="0" smtClean="0"/>
              <a:t>Goal:</a:t>
            </a:r>
            <a:r>
              <a:rPr lang="en-US" sz="1800" dirty="0" smtClean="0"/>
              <a:t> to </a:t>
            </a:r>
            <a:r>
              <a:rPr lang="en-US" sz="1800" b="1" dirty="0" smtClean="0"/>
              <a:t>catalog knowledge competencies</a:t>
            </a:r>
            <a:r>
              <a:rPr lang="en-US" sz="1800" dirty="0" smtClean="0"/>
              <a:t>, including information not typically captured by human resources systems, in a way that could later be queried across the organization to help locate intellectual capital. </a:t>
            </a:r>
          </a:p>
          <a:p>
            <a:r>
              <a:rPr lang="en-US" sz="1800" b="1" dirty="0" smtClean="0"/>
              <a:t>Significant challenge in the development of ELS</a:t>
            </a:r>
            <a:r>
              <a:rPr lang="en-US" sz="1800" dirty="0" smtClean="0"/>
              <a:t>, knowledge repositories, and digital libraries, deals with the accurate development of knowledge </a:t>
            </a:r>
            <a:r>
              <a:rPr lang="en-US" sz="1800" b="1" i="1" dirty="0" smtClean="0"/>
              <a:t>taxonomies.</a:t>
            </a:r>
            <a:r>
              <a:rPr lang="en-US" sz="1800" dirty="0" smtClean="0"/>
              <a:t> </a:t>
            </a:r>
          </a:p>
          <a:p>
            <a:r>
              <a:rPr lang="en-US" sz="1800" b="1" dirty="0" smtClean="0"/>
              <a:t>Taxonomies</a:t>
            </a:r>
            <a:r>
              <a:rPr lang="en-US" sz="1800" dirty="0" smtClean="0"/>
              <a:t>, also called </a:t>
            </a:r>
            <a:r>
              <a:rPr lang="en-US" sz="1800" b="1" dirty="0" smtClean="0"/>
              <a:t>classification or categorization schemes</a:t>
            </a:r>
            <a:r>
              <a:rPr lang="en-US" sz="1800" dirty="0" smtClean="0"/>
              <a:t>, are considered to be knowledge organization systems that serve to group objects together based on a particular characteristics. 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b="1" dirty="0" smtClean="0"/>
              <a:t>Tools: e.g.,</a:t>
            </a:r>
          </a:p>
          <a:p>
            <a:pPr lvl="1"/>
            <a:r>
              <a:rPr lang="en-US" sz="1600" b="1" dirty="0" smtClean="0"/>
              <a:t>Searchable Answer Generating Environment (SAGE)</a:t>
            </a:r>
          </a:p>
          <a:p>
            <a:pPr lvl="2"/>
            <a:r>
              <a:rPr lang="en-US" sz="1600" dirty="0" smtClean="0"/>
              <a:t>The purpose is to </a:t>
            </a:r>
            <a:r>
              <a:rPr lang="en-US" sz="1600" b="1" dirty="0" smtClean="0"/>
              <a:t>create a searchable repository of university experts </a:t>
            </a:r>
            <a:r>
              <a:rPr lang="en-US" sz="1600" dirty="0" smtClean="0"/>
              <a:t>in a state</a:t>
            </a:r>
            <a:r>
              <a:rPr lang="en-US" sz="1400" dirty="0" smtClean="0"/>
              <a:t>. </a:t>
            </a:r>
          </a:p>
          <a:p>
            <a:pPr lvl="1"/>
            <a:r>
              <a:rPr lang="en-US" sz="1600" b="1" dirty="0" smtClean="0"/>
              <a:t>Expert seekers</a:t>
            </a:r>
          </a:p>
          <a:p>
            <a:pPr lvl="2"/>
            <a:r>
              <a:rPr lang="en-US" sz="1600" b="1" dirty="0" smtClean="0"/>
              <a:t>Organizational expertise locator KMS </a:t>
            </a:r>
            <a:r>
              <a:rPr lang="en-US" sz="1600" dirty="0" smtClean="0"/>
              <a:t>used to locate experts at NASA&gt; </a:t>
            </a:r>
          </a:p>
          <a:p>
            <a:pPr marL="0" indent="0">
              <a:buNone/>
            </a:pPr>
            <a:endParaRPr lang="en-US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Expertise-Locator Systems (ELSs)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739BDE4-2BB0-487A-88B6-8B444CD4171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96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10795</TotalTime>
  <Words>668</Words>
  <Application>Microsoft Office PowerPoint</Application>
  <PresentationFormat>On-screen Show (4:3)</PresentationFormat>
  <Paragraphs>74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宋体</vt:lpstr>
      <vt:lpstr>Arial</vt:lpstr>
      <vt:lpstr>Calibri</vt:lpstr>
      <vt:lpstr>Candara</vt:lpstr>
      <vt:lpstr>Wingdings</vt:lpstr>
      <vt:lpstr>Office Theme</vt:lpstr>
      <vt:lpstr>Lecture 8: Knowledge Sharing Systems</vt:lpstr>
      <vt:lpstr>Chapter Highlights</vt:lpstr>
      <vt:lpstr>Corporate Memory</vt:lpstr>
      <vt:lpstr>What are Knowledge Sharing Systems</vt:lpstr>
      <vt:lpstr>Knowledge Sharing Systems: Types</vt:lpstr>
      <vt:lpstr>Types of Knowledge Repositories</vt:lpstr>
      <vt:lpstr>Lesson Learned Process</vt:lpstr>
      <vt:lpstr>Purpose of Lessons Learned Systems (LLSs)</vt:lpstr>
      <vt:lpstr>Expertise-Locator Systems (ELSs)</vt:lpstr>
      <vt:lpstr>Tacit Knowledge Sharing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Mahbu ALAM</dc:creator>
  <cp:lastModifiedBy>mmalam</cp:lastModifiedBy>
  <cp:revision>537</cp:revision>
  <dcterms:created xsi:type="dcterms:W3CDTF">2006-08-16T00:00:00Z</dcterms:created>
  <dcterms:modified xsi:type="dcterms:W3CDTF">2015-05-04T08:43:21Z</dcterms:modified>
</cp:coreProperties>
</file>