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8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228" autoAdjust="0"/>
  </p:normalViewPr>
  <p:slideViewPr>
    <p:cSldViewPr>
      <p:cViewPr varScale="1">
        <p:scale>
          <a:sx n="66" d="100"/>
          <a:sy n="66" d="100"/>
        </p:scale>
        <p:origin x="153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9A36CED-2846-416A-B6C0-17FBCC6F6CEC}" type="datetimeFigureOut">
              <a:rPr lang="en-US"/>
              <a:pPr>
                <a:defRPr/>
              </a:pPr>
              <a:t>5/12/2015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56E3389-DFC2-4CEA-9CF4-D328FE722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001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6E3389-DFC2-4CEA-9CF4-D328FE72215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31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Candar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BC104-065F-4170-8400-9F6B345560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228600" y="1600200"/>
            <a:ext cx="8763000" cy="45720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9BDE4-2BB0-487A-88B6-8B444CD417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228600" y="1600200"/>
            <a:ext cx="3962400" cy="44958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419600" y="1600200"/>
            <a:ext cx="4572000" cy="44958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C25DA-4B20-42E0-9D81-DE0A0CABE5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228600" y="1600200"/>
            <a:ext cx="8763000" cy="45720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defRPr>
                <a:latin typeface="Candara" pitchFamily="34" charset="0"/>
              </a:defRPr>
            </a:lvl4pPr>
            <a:lvl5pPr>
              <a:defRPr>
                <a:latin typeface="Candar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AE502-2422-4063-8EC1-7F0C64754F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2"/>
          </p:nvPr>
        </p:nvSpPr>
        <p:spPr>
          <a:xfrm>
            <a:off x="304800" y="1600200"/>
            <a:ext cx="8610600" cy="25146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04800" y="4419600"/>
            <a:ext cx="8839200" cy="1752600"/>
          </a:xfrm>
          <a:prstGeom prst="rect">
            <a:avLst/>
          </a:prstGeom>
        </p:spPr>
        <p:txBody>
          <a:bodyPr/>
          <a:lstStyle>
            <a:lvl1pPr>
              <a:defRPr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defRPr>
                <a:latin typeface="Candara" pitchFamily="34" charset="0"/>
              </a:defRPr>
            </a:lvl3pPr>
            <a:lvl4pPr>
              <a:buNone/>
              <a:defRPr>
                <a:latin typeface="Candara" pitchFamily="34" charset="0"/>
              </a:defRPr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endParaRPr lang="en-US" dirty="0" smtClean="0"/>
          </a:p>
        </p:txBody>
      </p:sp>
      <p:sp>
        <p:nvSpPr>
          <p:cNvPr id="5" name="Slide Number Placeholder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E534C-1231-4197-A4B5-7004AE2207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FD750-97BF-408F-8EEB-3D1C74C083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F1DD14B-600F-4692-8C0F-C386A6549C76}" type="datetime1">
              <a:rPr lang="zh-CN" altLang="en-US"/>
              <a:pPr/>
              <a:t>2015/5/12</a:t>
            </a:fld>
            <a:endParaRPr lang="zh-CN" alt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RM / ECM &lt;-&gt; KM   Dickson Chiu, 2010 Fall</a:t>
            </a:r>
            <a:endParaRPr lang="zh-CN" alt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A2CAB-C7DC-46BA-8B72-2909F625CAA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0" y="1143000"/>
            <a:ext cx="9144000" cy="2286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2" name="Title Placeholder 13"/>
          <p:cNvSpPr>
            <a:spLocks noGrp="1"/>
          </p:cNvSpPr>
          <p:nvPr>
            <p:ph type="title"/>
          </p:nvPr>
        </p:nvSpPr>
        <p:spPr bwMode="auto">
          <a:xfrm>
            <a:off x="228600" y="381000"/>
            <a:ext cx="7924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610600" y="6400800"/>
            <a:ext cx="381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ndara" pitchFamily="34" charset="0"/>
              </a:defRPr>
            </a:lvl1pPr>
          </a:lstStyle>
          <a:p>
            <a:pPr>
              <a:defRPr/>
            </a:pPr>
            <a:fld id="{836A597A-83D0-43BD-9ADD-97AA148F91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Candara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ndar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Lecture 9:</a:t>
            </a:r>
            <a:b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Knowledge Discovery Systems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Md.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Mahbubul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Alam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, PhD</a:t>
            </a:r>
            <a:b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Associate Professor</a:t>
            </a:r>
            <a:b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Dept. of AEIS</a:t>
            </a:r>
            <a:b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Sher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-e-</a:t>
            </a:r>
            <a:r>
              <a:rPr lang="en-US" sz="2000" dirty="0" err="1" smtClean="0">
                <a:solidFill>
                  <a:schemeClr val="accent1">
                    <a:lumMod val="50000"/>
                  </a:schemeClr>
                </a:solidFill>
              </a:rPr>
              <a:t>Bangla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Agricultural University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Web </a:t>
            </a:r>
            <a:r>
              <a:rPr lang="en-US" sz="2000" b="1" dirty="0"/>
              <a:t>structure mining –</a:t>
            </a:r>
            <a:r>
              <a:rPr lang="en-US" sz="2000" u="sng" dirty="0"/>
              <a:t>Examines how the Web documents are structured</a:t>
            </a:r>
            <a:r>
              <a:rPr lang="en-US" sz="2000" dirty="0"/>
              <a:t>, and attempts to discover the model underlying the link structures of the Web. </a:t>
            </a:r>
            <a:r>
              <a:rPr lang="en-US" sz="2000" dirty="0" smtClean="0"/>
              <a:t>It can be useful to </a:t>
            </a:r>
            <a:r>
              <a:rPr lang="en-US" sz="2000" b="1" dirty="0" smtClean="0"/>
              <a:t>categorize Web pages, and to generate relationships and similarities among Web sites.</a:t>
            </a:r>
            <a:r>
              <a:rPr lang="en-US" sz="2000" dirty="0" smtClean="0"/>
              <a:t> </a:t>
            </a:r>
            <a:endParaRPr lang="en-US" sz="2000" dirty="0"/>
          </a:p>
          <a:p>
            <a:pPr marL="857250" lvl="1" indent="-457200"/>
            <a:r>
              <a:rPr lang="en-US" sz="1800" b="1" i="1" dirty="0" smtClean="0"/>
              <a:t>Intra-page </a:t>
            </a:r>
            <a:r>
              <a:rPr lang="en-US" sz="1800" b="1" i="1" dirty="0"/>
              <a:t>structure </a:t>
            </a:r>
            <a:r>
              <a:rPr lang="en-US" sz="1800" b="1" i="1" dirty="0" smtClean="0"/>
              <a:t>mining </a:t>
            </a:r>
            <a:r>
              <a:rPr lang="en-US" sz="1800" dirty="0" smtClean="0"/>
              <a:t>evaluates </a:t>
            </a:r>
            <a:r>
              <a:rPr lang="en-US" sz="1800" dirty="0"/>
              <a:t>the </a:t>
            </a:r>
            <a:r>
              <a:rPr lang="en-US" sz="1800" u="sng" dirty="0"/>
              <a:t>arrangement of the various HTML or XML tags </a:t>
            </a:r>
            <a:r>
              <a:rPr lang="en-US" sz="1800" dirty="0"/>
              <a:t>within a page</a:t>
            </a:r>
          </a:p>
          <a:p>
            <a:pPr marL="857250" lvl="1" indent="-457200"/>
            <a:r>
              <a:rPr lang="en-US" sz="1800" b="1" i="1" dirty="0" smtClean="0"/>
              <a:t>Inter-page structure </a:t>
            </a:r>
            <a:r>
              <a:rPr lang="en-US" sz="1800" dirty="0" smtClean="0"/>
              <a:t>refers </a:t>
            </a:r>
            <a:r>
              <a:rPr lang="en-US" sz="1800" dirty="0"/>
              <a:t>to </a:t>
            </a:r>
            <a:r>
              <a:rPr lang="en-US" sz="1800" u="sng" dirty="0"/>
              <a:t>hyper-links connecting one page to another</a:t>
            </a:r>
            <a:r>
              <a:rPr lang="en-US" sz="18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Web </a:t>
            </a:r>
            <a:r>
              <a:rPr lang="en-US" sz="2000" b="1" dirty="0"/>
              <a:t>usage </a:t>
            </a:r>
            <a:r>
              <a:rPr lang="en-US" sz="2000" b="1" dirty="0" smtClean="0"/>
              <a:t>mining </a:t>
            </a:r>
            <a:r>
              <a:rPr lang="en-US" sz="2000" i="1" dirty="0" smtClean="0"/>
              <a:t>(</a:t>
            </a:r>
            <a:r>
              <a:rPr lang="en-US" sz="2000" b="1" i="1" dirty="0"/>
              <a:t>Clickstream Analysis)</a:t>
            </a:r>
            <a:r>
              <a:rPr lang="en-US" sz="2000" b="1" dirty="0"/>
              <a:t>–</a:t>
            </a:r>
            <a:r>
              <a:rPr lang="en-US" sz="2000" dirty="0"/>
              <a:t>Involves the identification of patterns in user navigation through Web pages in a domain.</a:t>
            </a:r>
          </a:p>
          <a:p>
            <a:pPr marL="857250" lvl="1" indent="-457200"/>
            <a:r>
              <a:rPr lang="en-US" sz="1800" dirty="0" smtClean="0"/>
              <a:t>Processing</a:t>
            </a:r>
            <a:r>
              <a:rPr lang="en-US" sz="1800" dirty="0"/>
              <a:t>, Pattern analysis, and Pattern discovery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Web </a:t>
            </a:r>
            <a:r>
              <a:rPr lang="en-US" sz="2000" b="1" dirty="0"/>
              <a:t>content mining –</a:t>
            </a:r>
            <a:r>
              <a:rPr lang="en-US" sz="2000" dirty="0"/>
              <a:t>Used to discover what a Web page is about and how to uncover new knowledge from it.</a:t>
            </a: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Data Mining: Types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03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2200" y="2057400"/>
            <a:ext cx="41147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i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ndara" pitchFamily="34" charset="0"/>
              </a:rPr>
              <a:t>Question Please</a:t>
            </a:r>
          </a:p>
          <a:p>
            <a:pPr algn="ctr"/>
            <a:r>
              <a:rPr lang="en-US" sz="5400" b="1" i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Candara" pitchFamily="34" charset="0"/>
              </a:rPr>
              <a:t>?</a:t>
            </a:r>
            <a:endParaRPr lang="en-US" sz="54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1">
                  <a:lumMod val="5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38912">
              <a:lnSpc>
                <a:spcPts val="2975"/>
              </a:lnSpc>
              <a:spcBef>
                <a:spcPts val="600"/>
              </a:spcBef>
            </a:pPr>
            <a:r>
              <a:rPr lang="en-US" sz="2000" dirty="0" smtClean="0">
                <a:cs typeface="Arial"/>
              </a:rPr>
              <a:t>To explain how knowledge is discovered. </a:t>
            </a:r>
          </a:p>
          <a:p>
            <a:pPr marL="438912">
              <a:lnSpc>
                <a:spcPts val="2975"/>
              </a:lnSpc>
              <a:spcBef>
                <a:spcPts val="600"/>
              </a:spcBef>
            </a:pPr>
            <a:r>
              <a:rPr lang="en-US" sz="2000" dirty="0" smtClean="0">
                <a:cs typeface="Arial"/>
              </a:rPr>
              <a:t>To describe knowledge discovery systems, including design considerations, and how they rely on mechanisms and technologies. </a:t>
            </a:r>
          </a:p>
          <a:p>
            <a:pPr marL="438912">
              <a:lnSpc>
                <a:spcPts val="2975"/>
              </a:lnSpc>
              <a:spcBef>
                <a:spcPts val="600"/>
              </a:spcBef>
            </a:pPr>
            <a:r>
              <a:rPr lang="en-US" sz="2000" dirty="0" smtClean="0">
                <a:cs typeface="Arial"/>
              </a:rPr>
              <a:t>To explain data mining technologies. </a:t>
            </a:r>
          </a:p>
          <a:p>
            <a:pPr marL="96012" indent="0">
              <a:lnSpc>
                <a:spcPts val="2975"/>
              </a:lnSpc>
              <a:spcBef>
                <a:spcPts val="600"/>
              </a:spcBef>
              <a:buNone/>
            </a:pPr>
            <a:endParaRPr lang="en-US" sz="1800" dirty="0">
              <a:cs typeface="Arial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Highlights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15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b="1" dirty="0" smtClean="0"/>
              <a:t>To </a:t>
            </a:r>
            <a:r>
              <a:rPr lang="en-US" sz="2000" b="1" dirty="0"/>
              <a:t>discover tacit </a:t>
            </a:r>
            <a:r>
              <a:rPr lang="en-US" sz="2000" b="1" dirty="0" smtClean="0"/>
              <a:t>knowledge</a:t>
            </a:r>
          </a:p>
          <a:p>
            <a:r>
              <a:rPr lang="en-US" sz="2000" b="1" dirty="0" smtClean="0"/>
              <a:t>Socialization</a:t>
            </a:r>
            <a:r>
              <a:rPr lang="en-US" sz="2000" dirty="0" smtClean="0"/>
              <a:t> </a:t>
            </a:r>
            <a:r>
              <a:rPr lang="en-US" sz="2000" dirty="0"/>
              <a:t>enables the discovery of tacit knowledge through joint activities </a:t>
            </a:r>
            <a:endParaRPr lang="en-US" sz="2000" dirty="0" smtClean="0"/>
          </a:p>
          <a:p>
            <a:pPr lvl="1"/>
            <a:r>
              <a:rPr lang="en-US" sz="2000" dirty="0" smtClean="0"/>
              <a:t>between </a:t>
            </a:r>
            <a:r>
              <a:rPr lang="en-US" sz="2000" dirty="0"/>
              <a:t>masters and </a:t>
            </a:r>
            <a:r>
              <a:rPr lang="en-US" sz="2000" dirty="0" smtClean="0"/>
              <a:t>apprentices</a:t>
            </a:r>
          </a:p>
          <a:p>
            <a:pPr lvl="1"/>
            <a:r>
              <a:rPr lang="en-US" sz="2000" dirty="0" smtClean="0"/>
              <a:t>between </a:t>
            </a:r>
            <a:r>
              <a:rPr lang="en-US" sz="2000" dirty="0"/>
              <a:t>researchers at an academic conference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Synthesis through Socialization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67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000" dirty="0" smtClean="0"/>
              <a:t>Another </a:t>
            </a:r>
            <a:r>
              <a:rPr lang="en-US" sz="2000" dirty="0"/>
              <a:t>name for Knowledge Discovery in Databases is data mining (DM). </a:t>
            </a:r>
          </a:p>
          <a:p>
            <a:r>
              <a:rPr lang="en-US" sz="2000" dirty="0" smtClean="0"/>
              <a:t>Data </a:t>
            </a:r>
            <a:r>
              <a:rPr lang="en-US" sz="2000" dirty="0"/>
              <a:t>mining systems have made a significant contribution in </a:t>
            </a:r>
            <a:r>
              <a:rPr lang="en-US" sz="2000" dirty="0" smtClean="0"/>
              <a:t>scientific </a:t>
            </a:r>
            <a:r>
              <a:rPr lang="en-US" sz="2000" dirty="0"/>
              <a:t>fields for years.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recent proliferation of e-commerce applications, providing reams of hard data ready for analysis, presents us with an excellent opportunity to make profitable use of data mining.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381000"/>
            <a:ext cx="8153400" cy="685800"/>
          </a:xfrm>
        </p:spPr>
        <p:txBody>
          <a:bodyPr/>
          <a:lstStyle/>
          <a:p>
            <a:r>
              <a:rPr lang="en-US" dirty="0" smtClean="0"/>
              <a:t>Knowledge Discovery from Data-Data Mining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48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1800" b="1" dirty="0" smtClean="0"/>
              <a:t>Marketing</a:t>
            </a:r>
            <a:r>
              <a:rPr lang="en-US" sz="1800" dirty="0" smtClean="0"/>
              <a:t>–Predictive </a:t>
            </a:r>
            <a:r>
              <a:rPr lang="en-US" sz="1800" dirty="0"/>
              <a:t>DM techniques, like artificial neural networks (ANN), have been used for </a:t>
            </a:r>
            <a:r>
              <a:rPr lang="en-US" sz="1800" b="1" i="1" dirty="0"/>
              <a:t>target </a:t>
            </a:r>
            <a:r>
              <a:rPr lang="en-US" sz="1800" b="1" i="1" dirty="0" smtClean="0"/>
              <a:t>marketing </a:t>
            </a:r>
            <a:r>
              <a:rPr lang="en-US" sz="1800" dirty="0" smtClean="0"/>
              <a:t>including </a:t>
            </a:r>
            <a:r>
              <a:rPr lang="en-US" sz="1800" dirty="0"/>
              <a:t>market segmentation. </a:t>
            </a:r>
          </a:p>
          <a:p>
            <a:r>
              <a:rPr lang="en-US" sz="1800" b="1" dirty="0" smtClean="0"/>
              <a:t>Direct </a:t>
            </a:r>
            <a:r>
              <a:rPr lang="en-US" sz="1800" b="1" dirty="0"/>
              <a:t>marketing</a:t>
            </a:r>
            <a:r>
              <a:rPr lang="en-US" sz="1800" dirty="0"/>
              <a:t>–customers are likely to respond to new products based on their previous consumer behavior. </a:t>
            </a:r>
          </a:p>
          <a:p>
            <a:r>
              <a:rPr lang="en-US" sz="1800" b="1" dirty="0" smtClean="0"/>
              <a:t>Retail</a:t>
            </a:r>
            <a:r>
              <a:rPr lang="en-US" sz="1800" dirty="0" smtClean="0"/>
              <a:t>–DM </a:t>
            </a:r>
            <a:r>
              <a:rPr lang="en-US" sz="1800" dirty="0"/>
              <a:t>methods have likewise been used for </a:t>
            </a:r>
            <a:r>
              <a:rPr lang="en-US" sz="1800" b="1" i="1" dirty="0"/>
              <a:t>sales forecasting</a:t>
            </a:r>
            <a:r>
              <a:rPr lang="en-US" sz="1800" i="1" dirty="0"/>
              <a:t>. </a:t>
            </a:r>
            <a:endParaRPr lang="en-US" sz="1800" dirty="0"/>
          </a:p>
          <a:p>
            <a:r>
              <a:rPr lang="en-US" sz="1800" b="1" dirty="0" smtClean="0"/>
              <a:t>Market </a:t>
            </a:r>
            <a:r>
              <a:rPr lang="en-US" sz="1800" b="1" dirty="0"/>
              <a:t>basket analysis</a:t>
            </a:r>
            <a:r>
              <a:rPr lang="en-US" sz="1800" dirty="0"/>
              <a:t>–uncover which products are likely to be purchased together. </a:t>
            </a:r>
            <a:endParaRPr lang="en-US" sz="1800" dirty="0" smtClean="0"/>
          </a:p>
          <a:p>
            <a:r>
              <a:rPr lang="en-US" sz="1800" b="1" dirty="0" smtClean="0"/>
              <a:t>Banking</a:t>
            </a:r>
            <a:r>
              <a:rPr lang="en-US" sz="1800" dirty="0" smtClean="0"/>
              <a:t>–</a:t>
            </a:r>
            <a:r>
              <a:rPr lang="en-US" sz="1800" b="1" i="1" dirty="0" smtClean="0"/>
              <a:t>Trading </a:t>
            </a:r>
            <a:r>
              <a:rPr lang="en-US" sz="1800" dirty="0" smtClean="0"/>
              <a:t>and </a:t>
            </a:r>
            <a:r>
              <a:rPr lang="en-US" sz="1800" b="1" i="1" dirty="0"/>
              <a:t>financial </a:t>
            </a:r>
            <a:r>
              <a:rPr lang="en-US" sz="1800" b="1" i="1" dirty="0" smtClean="0"/>
              <a:t>forecasting </a:t>
            </a:r>
            <a:r>
              <a:rPr lang="en-US" sz="1800" dirty="0" smtClean="0"/>
              <a:t>are </a:t>
            </a:r>
            <a:r>
              <a:rPr lang="en-US" sz="1800" dirty="0"/>
              <a:t>used to determine derivative securities pricing, futures price forecasting, and stock performance. </a:t>
            </a:r>
          </a:p>
          <a:p>
            <a:r>
              <a:rPr lang="en-US" sz="1800" b="1" dirty="0" smtClean="0"/>
              <a:t>Insurance</a:t>
            </a:r>
            <a:r>
              <a:rPr lang="en-US" sz="1800" dirty="0" smtClean="0"/>
              <a:t>–DM </a:t>
            </a:r>
            <a:r>
              <a:rPr lang="en-US" sz="1800" dirty="0"/>
              <a:t>techniques have been used for segmenting customer groups to determine </a:t>
            </a:r>
            <a:r>
              <a:rPr lang="en-US" sz="1800" b="1" i="1" dirty="0"/>
              <a:t>premium </a:t>
            </a:r>
            <a:r>
              <a:rPr lang="en-US" sz="1800" b="1" i="1" dirty="0" smtClean="0"/>
              <a:t>pricing </a:t>
            </a:r>
            <a:r>
              <a:rPr lang="en-US" sz="1800" dirty="0" smtClean="0"/>
              <a:t>and </a:t>
            </a:r>
            <a:r>
              <a:rPr lang="en-US" sz="1800" dirty="0"/>
              <a:t>predict </a:t>
            </a:r>
            <a:r>
              <a:rPr lang="en-US" sz="1800" b="1" i="1" dirty="0" smtClean="0"/>
              <a:t>claim </a:t>
            </a:r>
            <a:r>
              <a:rPr lang="en-US" sz="1800" dirty="0" smtClean="0"/>
              <a:t>frequencies</a:t>
            </a:r>
            <a:r>
              <a:rPr lang="en-US" sz="1800" dirty="0"/>
              <a:t>.</a:t>
            </a:r>
          </a:p>
          <a:p>
            <a:r>
              <a:rPr lang="en-US" sz="1800" b="1" dirty="0" smtClean="0"/>
              <a:t>Telecommunications</a:t>
            </a:r>
            <a:r>
              <a:rPr lang="en-US" sz="1800" dirty="0" smtClean="0"/>
              <a:t>–Predictive </a:t>
            </a:r>
            <a:r>
              <a:rPr lang="en-US" sz="1800" dirty="0"/>
              <a:t>DM techniques have been used to attempt to reduce churn, and to predict when customers will attrition to a competitor. </a:t>
            </a:r>
          </a:p>
          <a:p>
            <a:r>
              <a:rPr lang="en-US" sz="1800" b="1" dirty="0" smtClean="0"/>
              <a:t>Operations </a:t>
            </a:r>
            <a:r>
              <a:rPr lang="en-US" sz="1800" b="1" dirty="0"/>
              <a:t>management</a:t>
            </a:r>
            <a:r>
              <a:rPr lang="en-US" sz="1800" dirty="0"/>
              <a:t>–Neural network techniques have been used for planning and scheduling, project management, and quality control.</a:t>
            </a:r>
          </a:p>
          <a:p>
            <a:endParaRPr lang="en-US" sz="18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Mining Techniques Applications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49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sz="1800" b="1" dirty="0" smtClean="0"/>
              <a:t>Business </a:t>
            </a:r>
            <a:r>
              <a:rPr lang="en-US" sz="1800" b="1" dirty="0"/>
              <a:t>Understanding</a:t>
            </a:r>
            <a:r>
              <a:rPr lang="en-US" sz="1800" dirty="0"/>
              <a:t>–To obtain the highest benefit from data mining, there must be a </a:t>
            </a:r>
            <a:r>
              <a:rPr lang="en-US" sz="1800" b="1" dirty="0"/>
              <a:t>clear statement of the business objectives. </a:t>
            </a:r>
          </a:p>
          <a:p>
            <a:pPr>
              <a:buFont typeface="+mj-lt"/>
              <a:buAutoNum type="arabicPeriod"/>
            </a:pPr>
            <a:r>
              <a:rPr lang="en-US" sz="1800" b="1" dirty="0" smtClean="0"/>
              <a:t>Data </a:t>
            </a:r>
            <a:r>
              <a:rPr lang="en-US" sz="1800" b="1" dirty="0"/>
              <a:t>Understanding</a:t>
            </a:r>
            <a:r>
              <a:rPr lang="en-US" sz="1800" dirty="0"/>
              <a:t>–Knowing the data well can permit the designer to tailor the algorithm or tools used for data mining to his/her specific problem. </a:t>
            </a:r>
          </a:p>
          <a:p>
            <a:pPr>
              <a:buFont typeface="+mj-lt"/>
              <a:buAutoNum type="arabicPeriod"/>
            </a:pPr>
            <a:r>
              <a:rPr lang="en-US" sz="1800" b="1" dirty="0" smtClean="0"/>
              <a:t>Data </a:t>
            </a:r>
            <a:r>
              <a:rPr lang="en-US" sz="1800" b="1" dirty="0"/>
              <a:t>Preparation –</a:t>
            </a:r>
            <a:r>
              <a:rPr lang="en-US" sz="1800" dirty="0"/>
              <a:t>Data selection, variable construction and transformation, integration, and </a:t>
            </a:r>
            <a:r>
              <a:rPr lang="en-US" sz="1800" dirty="0" smtClean="0"/>
              <a:t>formatting.</a:t>
            </a:r>
            <a:endParaRPr lang="en-US" sz="1800" dirty="0"/>
          </a:p>
          <a:p>
            <a:pPr>
              <a:buFont typeface="+mj-lt"/>
              <a:buAutoNum type="arabicPeriod"/>
            </a:pPr>
            <a:r>
              <a:rPr lang="en-US" sz="1800" b="1" dirty="0" smtClean="0"/>
              <a:t>Model </a:t>
            </a:r>
            <a:r>
              <a:rPr lang="en-US" sz="1800" b="1" dirty="0"/>
              <a:t>building and validation</a:t>
            </a:r>
            <a:r>
              <a:rPr lang="en-US" sz="1800" dirty="0"/>
              <a:t>–</a:t>
            </a:r>
            <a:r>
              <a:rPr lang="en-US" sz="1800" b="1" dirty="0"/>
              <a:t>Building an accurate model is a trial and error process</a:t>
            </a:r>
            <a:r>
              <a:rPr lang="en-US" sz="1800" dirty="0"/>
              <a:t>. The process often requires the data mining specialist to </a:t>
            </a:r>
            <a:r>
              <a:rPr lang="en-US" sz="1800" b="1" dirty="0"/>
              <a:t>iteratively try several options, until the best model emerges. </a:t>
            </a:r>
          </a:p>
          <a:p>
            <a:pPr>
              <a:buFont typeface="+mj-lt"/>
              <a:buAutoNum type="arabicPeriod"/>
            </a:pPr>
            <a:r>
              <a:rPr lang="en-US" sz="1800" b="1" dirty="0" smtClean="0"/>
              <a:t>Evaluation </a:t>
            </a:r>
            <a:r>
              <a:rPr lang="en-US" sz="1800" b="1" dirty="0"/>
              <a:t>and interpretation</a:t>
            </a:r>
            <a:r>
              <a:rPr lang="en-US" sz="1800" dirty="0"/>
              <a:t>–Once the model is determined, the validation dataset is fed through the model. </a:t>
            </a:r>
          </a:p>
          <a:p>
            <a:pPr>
              <a:buFont typeface="+mj-lt"/>
              <a:buAutoNum type="arabicPeriod"/>
            </a:pPr>
            <a:r>
              <a:rPr lang="en-US" sz="1800" b="1" dirty="0" smtClean="0"/>
              <a:t>Deployment </a:t>
            </a:r>
            <a:r>
              <a:rPr lang="en-US" sz="1800" dirty="0"/>
              <a:t>–Involves implementing </a:t>
            </a:r>
            <a:r>
              <a:rPr lang="en-US" sz="1800" b="1" dirty="0"/>
              <a:t>the ‘live’ model </a:t>
            </a:r>
            <a:r>
              <a:rPr lang="en-US" sz="1800" dirty="0"/>
              <a:t>within an organization to aid the decision making process. </a:t>
            </a:r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381000"/>
            <a:ext cx="8229600" cy="685800"/>
          </a:xfrm>
        </p:spPr>
        <p:txBody>
          <a:bodyPr/>
          <a:lstStyle/>
          <a:p>
            <a:r>
              <a:rPr lang="en-US" dirty="0" smtClean="0"/>
              <a:t>Designing the Knowledge Discovery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0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103556" y="1447800"/>
            <a:ext cx="8888044" cy="4800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Mining Process Methodology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78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2"/>
          </p:nvPr>
        </p:nvPicPr>
        <p:blipFill>
          <a:blip r:embed="rId3"/>
          <a:stretch>
            <a:fillRect/>
          </a:stretch>
        </p:blipFill>
        <p:spPr>
          <a:xfrm>
            <a:off x="1066800" y="1460393"/>
            <a:ext cx="6781800" cy="478800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10600" cy="685800"/>
          </a:xfrm>
        </p:spPr>
        <p:txBody>
          <a:bodyPr/>
          <a:lstStyle/>
          <a:p>
            <a:r>
              <a:rPr lang="en-US" sz="2800" dirty="0" smtClean="0"/>
              <a:t>Iterative Nature of Knowledge Discovery Process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4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Predictive </a:t>
            </a:r>
            <a:r>
              <a:rPr lang="en-US" sz="2000" b="1" dirty="0"/>
              <a:t>Techniques </a:t>
            </a:r>
            <a:endParaRPr lang="en-US" sz="2000" dirty="0"/>
          </a:p>
          <a:p>
            <a:pPr marL="857250" lvl="1" indent="-457200"/>
            <a:r>
              <a:rPr lang="en-US" sz="1800" b="1" dirty="0" smtClean="0"/>
              <a:t>Classification: </a:t>
            </a:r>
            <a:r>
              <a:rPr lang="en-US" sz="1800" dirty="0" smtClean="0"/>
              <a:t>Data </a:t>
            </a:r>
            <a:r>
              <a:rPr lang="en-US" sz="1800" dirty="0"/>
              <a:t>mining techniques in this category serve to </a:t>
            </a:r>
            <a:r>
              <a:rPr lang="en-US" sz="1800" b="1" dirty="0"/>
              <a:t>classify the discrete outcome variable.</a:t>
            </a:r>
          </a:p>
          <a:p>
            <a:pPr marL="857250" lvl="1" indent="-457200"/>
            <a:r>
              <a:rPr lang="en-US" sz="1800" b="1" dirty="0" smtClean="0"/>
              <a:t>Prediction </a:t>
            </a:r>
            <a:r>
              <a:rPr lang="en-US" sz="1800" b="1" dirty="0"/>
              <a:t>or Estimation</a:t>
            </a:r>
            <a:r>
              <a:rPr lang="en-US" sz="1800" b="1" dirty="0" smtClean="0"/>
              <a:t>: </a:t>
            </a:r>
            <a:r>
              <a:rPr lang="en-US" sz="1800" dirty="0" smtClean="0"/>
              <a:t>DM </a:t>
            </a:r>
            <a:r>
              <a:rPr lang="en-US" sz="1800" dirty="0"/>
              <a:t>techniques in this category</a:t>
            </a:r>
            <a:r>
              <a:rPr lang="en-US" sz="1800" b="1" dirty="0"/>
              <a:t> predict a continuous outcome</a:t>
            </a:r>
            <a:r>
              <a:rPr lang="en-US" sz="1800" dirty="0"/>
              <a:t> (as opposed to classification techniques that predict discrete outcomes). </a:t>
            </a:r>
            <a:endParaRPr lang="en-US" sz="1800" dirty="0" smtClean="0"/>
          </a:p>
          <a:p>
            <a:pPr marL="400050" lvl="1" indent="0">
              <a:buNone/>
            </a:pPr>
            <a:endParaRPr lang="en-US" sz="1600" dirty="0"/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/>
              <a:t>Descriptive </a:t>
            </a:r>
            <a:r>
              <a:rPr lang="en-US" sz="2000" b="1" dirty="0"/>
              <a:t>Techniques</a:t>
            </a:r>
            <a:endParaRPr lang="en-US" sz="2000" dirty="0"/>
          </a:p>
          <a:p>
            <a:pPr marL="857250" lvl="1" indent="-457200"/>
            <a:r>
              <a:rPr lang="en-US" sz="1800" b="1" dirty="0" smtClean="0"/>
              <a:t>Affinity </a:t>
            </a:r>
            <a:r>
              <a:rPr lang="en-US" sz="1800" b="1" dirty="0"/>
              <a:t>or association</a:t>
            </a:r>
            <a:r>
              <a:rPr lang="en-US" sz="1800" b="1" dirty="0" smtClean="0"/>
              <a:t>: </a:t>
            </a:r>
            <a:r>
              <a:rPr lang="en-US" sz="1800" dirty="0" smtClean="0"/>
              <a:t>Data </a:t>
            </a:r>
            <a:r>
              <a:rPr lang="en-US" sz="1800" dirty="0"/>
              <a:t>mining techniques in this category serve </a:t>
            </a:r>
            <a:r>
              <a:rPr lang="en-US" sz="1800" b="1" dirty="0"/>
              <a:t>to find items closely associated in the data set. </a:t>
            </a:r>
          </a:p>
          <a:p>
            <a:pPr marL="857250" lvl="1" indent="-457200"/>
            <a:r>
              <a:rPr lang="en-US" sz="1800" b="1" dirty="0" smtClean="0"/>
              <a:t>Clustering: </a:t>
            </a:r>
            <a:r>
              <a:rPr lang="en-US" sz="1800" dirty="0" smtClean="0"/>
              <a:t>DM </a:t>
            </a:r>
            <a:r>
              <a:rPr lang="en-US" sz="1800" dirty="0"/>
              <a:t>techniques in this category aim to </a:t>
            </a:r>
            <a:r>
              <a:rPr lang="en-US" sz="1800" b="1" dirty="0"/>
              <a:t>create clusters of input objects</a:t>
            </a:r>
            <a:r>
              <a:rPr lang="en-US" sz="1800" dirty="0"/>
              <a:t>, rather than an outcome variable. 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Mining Techniques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0739BDE4-2BB0-487A-88B6-8B444CD4171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12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10910</TotalTime>
  <Words>653</Words>
  <Application>Microsoft Office PowerPoint</Application>
  <PresentationFormat>On-screen Show (4:3)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宋体</vt:lpstr>
      <vt:lpstr>Arial</vt:lpstr>
      <vt:lpstr>Calibri</vt:lpstr>
      <vt:lpstr>Candara</vt:lpstr>
      <vt:lpstr>Office Theme</vt:lpstr>
      <vt:lpstr>Lecture 9: Knowledge Discovery Systems</vt:lpstr>
      <vt:lpstr>Chapter Highlights</vt:lpstr>
      <vt:lpstr>Knowledge Synthesis through Socialization</vt:lpstr>
      <vt:lpstr>Knowledge Discovery from Data-Data Mining</vt:lpstr>
      <vt:lpstr>Data Mining Techniques Applications</vt:lpstr>
      <vt:lpstr>Designing the Knowledge Discovery Systems</vt:lpstr>
      <vt:lpstr>Data Mining Process Methodology</vt:lpstr>
      <vt:lpstr>Iterative Nature of Knowledge Discovery Process</vt:lpstr>
      <vt:lpstr>Data Mining Techniques</vt:lpstr>
      <vt:lpstr>Web Data Mining: Types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Mahbu ALAM</dc:creator>
  <cp:lastModifiedBy>mmalam</cp:lastModifiedBy>
  <cp:revision>544</cp:revision>
  <dcterms:created xsi:type="dcterms:W3CDTF">2006-08-16T00:00:00Z</dcterms:created>
  <dcterms:modified xsi:type="dcterms:W3CDTF">2015-05-12T07:05:56Z</dcterms:modified>
</cp:coreProperties>
</file>