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</p:sldMasterIdLst>
  <p:notesMasterIdLst>
    <p:notesMasterId r:id="rId66"/>
  </p:notesMasterIdLst>
  <p:handoutMasterIdLst>
    <p:handoutMasterId r:id="rId67"/>
  </p:handoutMasterIdLst>
  <p:sldIdLst>
    <p:sldId id="339" r:id="rId2"/>
    <p:sldId id="343" r:id="rId3"/>
    <p:sldId id="428" r:id="rId4"/>
    <p:sldId id="429" r:id="rId5"/>
    <p:sldId id="345" r:id="rId6"/>
    <p:sldId id="430" r:id="rId7"/>
    <p:sldId id="347" r:id="rId8"/>
    <p:sldId id="348" r:id="rId9"/>
    <p:sldId id="349" r:id="rId10"/>
    <p:sldId id="432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433" r:id="rId23"/>
    <p:sldId id="366" r:id="rId24"/>
    <p:sldId id="369" r:id="rId25"/>
    <p:sldId id="368" r:id="rId26"/>
    <p:sldId id="371" r:id="rId27"/>
    <p:sldId id="374" r:id="rId28"/>
    <p:sldId id="434" r:id="rId29"/>
    <p:sldId id="375" r:id="rId30"/>
    <p:sldId id="435" r:id="rId31"/>
    <p:sldId id="436" r:id="rId32"/>
    <p:sldId id="379" r:id="rId33"/>
    <p:sldId id="380" r:id="rId34"/>
    <p:sldId id="381" r:id="rId35"/>
    <p:sldId id="382" r:id="rId36"/>
    <p:sldId id="383" r:id="rId37"/>
    <p:sldId id="385" r:id="rId38"/>
    <p:sldId id="386" r:id="rId39"/>
    <p:sldId id="388" r:id="rId40"/>
    <p:sldId id="389" r:id="rId41"/>
    <p:sldId id="391" r:id="rId42"/>
    <p:sldId id="437" r:id="rId43"/>
    <p:sldId id="438" r:id="rId44"/>
    <p:sldId id="397" r:id="rId45"/>
    <p:sldId id="398" r:id="rId46"/>
    <p:sldId id="399" r:id="rId47"/>
    <p:sldId id="400" r:id="rId48"/>
    <p:sldId id="402" r:id="rId49"/>
    <p:sldId id="440" r:id="rId50"/>
    <p:sldId id="404" r:id="rId51"/>
    <p:sldId id="406" r:id="rId52"/>
    <p:sldId id="410" r:id="rId53"/>
    <p:sldId id="414" r:id="rId54"/>
    <p:sldId id="441" r:id="rId55"/>
    <p:sldId id="415" r:id="rId56"/>
    <p:sldId id="416" r:id="rId57"/>
    <p:sldId id="417" r:id="rId58"/>
    <p:sldId id="419" r:id="rId59"/>
    <p:sldId id="421" r:id="rId60"/>
    <p:sldId id="422" r:id="rId61"/>
    <p:sldId id="423" r:id="rId62"/>
    <p:sldId id="424" r:id="rId63"/>
    <p:sldId id="425" r:id="rId64"/>
    <p:sldId id="341" r:id="rId65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orient="horz" pos="408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480" userDrawn="1">
          <p15:clr>
            <a:srgbClr val="A4A3A4"/>
          </p15:clr>
        </p15:guide>
        <p15:guide id="6" orient="horz" pos="960" userDrawn="1">
          <p15:clr>
            <a:srgbClr val="A4A3A4"/>
          </p15:clr>
        </p15:guide>
        <p15:guide id="7" orient="horz" pos="1706" userDrawn="1">
          <p15:clr>
            <a:srgbClr val="A4A3A4"/>
          </p15:clr>
        </p15:guide>
        <p15:guide id="8" pos="320" userDrawn="1">
          <p15:clr>
            <a:srgbClr val="A4A3A4"/>
          </p15:clr>
        </p15:guide>
        <p15:guide id="9" pos="7360" userDrawn="1">
          <p15:clr>
            <a:srgbClr val="A4A3A4"/>
          </p15:clr>
        </p15:guide>
        <p15:guide id="10" pos="3848" userDrawn="1">
          <p15:clr>
            <a:srgbClr val="A4A3A4"/>
          </p15:clr>
        </p15:guide>
        <p15:guide id="11" pos="512" userDrawn="1">
          <p15:clr>
            <a:srgbClr val="A4A3A4"/>
          </p15:clr>
        </p15:guide>
        <p15:guide id="12" pos="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0"/>
    <a:srgbClr val="FFFFFF"/>
    <a:srgbClr val="D9EB6B"/>
    <a:srgbClr val="FF6666"/>
    <a:srgbClr val="667AFF"/>
    <a:srgbClr val="E37900"/>
    <a:srgbClr val="0000FF"/>
    <a:srgbClr val="FAF0D2"/>
    <a:srgbClr val="FF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40"/>
        <p:guide orient="horz" pos="4080"/>
        <p:guide orient="horz" pos="3888"/>
        <p:guide orient="horz" pos="2160"/>
        <p:guide orient="horz" pos="480"/>
        <p:guide orient="horz" pos="960"/>
        <p:guide orient="horz" pos="1706"/>
        <p:guide pos="320"/>
        <p:guide pos="7360"/>
        <p:guide pos="3848"/>
        <p:guide pos="512"/>
        <p:guide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A666B-5DF0-41EB-8A31-7D36673E0921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50C9E2D-132A-4EED-8768-29ADBAAABC17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Marketing Strategy</a:t>
          </a:r>
          <a:endParaRPr lang="en-US" dirty="0">
            <a:latin typeface="Candara" panose="020E0502030303020204" pitchFamily="34" charset="0"/>
          </a:endParaRPr>
        </a:p>
      </dgm:t>
    </dgm:pt>
    <dgm:pt modelId="{87252D04-87DB-417E-9797-3C2FD4B48D4F}" type="parTrans" cxnId="{53583B56-D0F8-47C1-BFA3-90D4724FFB0F}">
      <dgm:prSet/>
      <dgm:spPr/>
      <dgm:t>
        <a:bodyPr/>
        <a:lstStyle/>
        <a:p>
          <a:endParaRPr lang="en-US"/>
        </a:p>
      </dgm:t>
    </dgm:pt>
    <dgm:pt modelId="{2CF4F521-781B-4F5C-BF69-3DA247AB8FD3}" type="sibTrans" cxnId="{53583B56-D0F8-47C1-BFA3-90D4724FFB0F}">
      <dgm:prSet/>
      <dgm:spPr/>
      <dgm:t>
        <a:bodyPr/>
        <a:lstStyle/>
        <a:p>
          <a:endParaRPr lang="en-US"/>
        </a:p>
      </dgm:t>
    </dgm:pt>
    <dgm:pt modelId="{9C001287-0962-44BA-9F6C-8436E45FF317}">
      <dgm:prSet phldrT="[Text]" custT="1"/>
      <dgm:spPr/>
      <dgm:t>
        <a:bodyPr/>
        <a:lstStyle/>
        <a:p>
          <a:r>
            <a:rPr lang="en-US" sz="2000" dirty="0" smtClean="0">
              <a:latin typeface="Candara" panose="020E0502030303020204" pitchFamily="34" charset="0"/>
            </a:rPr>
            <a:t>Product</a:t>
          </a:r>
          <a:endParaRPr lang="en-US" sz="2000" dirty="0">
            <a:latin typeface="Candara" panose="020E0502030303020204" pitchFamily="34" charset="0"/>
          </a:endParaRPr>
        </a:p>
      </dgm:t>
    </dgm:pt>
    <dgm:pt modelId="{4F4A4A43-EE0C-41A4-BD04-45E681A1153A}" type="parTrans" cxnId="{D87B9CAB-B5C8-4FA1-8331-6F0378021244}">
      <dgm:prSet/>
      <dgm:spPr/>
      <dgm:t>
        <a:bodyPr/>
        <a:lstStyle/>
        <a:p>
          <a:endParaRPr lang="en-US"/>
        </a:p>
      </dgm:t>
    </dgm:pt>
    <dgm:pt modelId="{BFFAD601-65A5-4493-AABB-AE4FE33A34C6}" type="sibTrans" cxnId="{D87B9CAB-B5C8-4FA1-8331-6F0378021244}">
      <dgm:prSet/>
      <dgm:spPr/>
      <dgm:t>
        <a:bodyPr/>
        <a:lstStyle/>
        <a:p>
          <a:endParaRPr lang="en-US"/>
        </a:p>
      </dgm:t>
    </dgm:pt>
    <dgm:pt modelId="{4FB78348-9D53-46FE-9B1D-11C2BB98F33F}">
      <dgm:prSet phldrT="[Text]" custT="1"/>
      <dgm:spPr/>
      <dgm:t>
        <a:bodyPr/>
        <a:lstStyle/>
        <a:p>
          <a:r>
            <a:rPr lang="en-US" sz="2000" dirty="0" smtClean="0">
              <a:latin typeface="Candara" panose="020E0502030303020204" pitchFamily="34" charset="0"/>
            </a:rPr>
            <a:t>Price</a:t>
          </a:r>
          <a:endParaRPr lang="en-US" sz="2000" dirty="0">
            <a:latin typeface="Candara" panose="020E0502030303020204" pitchFamily="34" charset="0"/>
          </a:endParaRPr>
        </a:p>
      </dgm:t>
    </dgm:pt>
    <dgm:pt modelId="{38FB2B0B-6577-4129-B3C9-770E94C052AF}" type="parTrans" cxnId="{7468FF7F-8ACD-4291-AEC6-1DF353B99A01}">
      <dgm:prSet/>
      <dgm:spPr/>
      <dgm:t>
        <a:bodyPr/>
        <a:lstStyle/>
        <a:p>
          <a:endParaRPr lang="en-US"/>
        </a:p>
      </dgm:t>
    </dgm:pt>
    <dgm:pt modelId="{9C9A3F9B-E5A4-452D-9EDB-3D79331D4E7A}" type="sibTrans" cxnId="{7468FF7F-8ACD-4291-AEC6-1DF353B99A01}">
      <dgm:prSet/>
      <dgm:spPr/>
      <dgm:t>
        <a:bodyPr/>
        <a:lstStyle/>
        <a:p>
          <a:endParaRPr lang="en-US"/>
        </a:p>
      </dgm:t>
    </dgm:pt>
    <dgm:pt modelId="{39F7295C-9384-4CBB-9D5C-D808EDB1FF2C}">
      <dgm:prSet phldrT="[Text]" custT="1"/>
      <dgm:spPr/>
      <dgm:t>
        <a:bodyPr/>
        <a:lstStyle/>
        <a:p>
          <a:r>
            <a:rPr lang="en-US" sz="2000" dirty="0" smtClean="0">
              <a:latin typeface="Candara" panose="020E0502030303020204" pitchFamily="34" charset="0"/>
            </a:rPr>
            <a:t>Place</a:t>
          </a:r>
          <a:endParaRPr lang="en-US" sz="2000" dirty="0">
            <a:latin typeface="Candara" panose="020E0502030303020204" pitchFamily="34" charset="0"/>
          </a:endParaRPr>
        </a:p>
      </dgm:t>
    </dgm:pt>
    <dgm:pt modelId="{D6B6FA2A-9BE8-4498-8C02-CE8BD51DC6A9}" type="parTrans" cxnId="{9A9FB3FB-805F-4F40-BAAE-8F72D6E94F37}">
      <dgm:prSet/>
      <dgm:spPr/>
      <dgm:t>
        <a:bodyPr/>
        <a:lstStyle/>
        <a:p>
          <a:endParaRPr lang="en-US"/>
        </a:p>
      </dgm:t>
    </dgm:pt>
    <dgm:pt modelId="{0D51313B-EE4B-47A9-B17E-2368B00C5BF3}" type="sibTrans" cxnId="{9A9FB3FB-805F-4F40-BAAE-8F72D6E94F37}">
      <dgm:prSet/>
      <dgm:spPr/>
      <dgm:t>
        <a:bodyPr/>
        <a:lstStyle/>
        <a:p>
          <a:endParaRPr lang="en-US"/>
        </a:p>
      </dgm:t>
    </dgm:pt>
    <dgm:pt modelId="{3BC30CD4-8B7B-4E05-B90C-D62AC02FF1A7}">
      <dgm:prSet phldrT="[Text]" custT="1"/>
      <dgm:spPr/>
      <dgm:t>
        <a:bodyPr/>
        <a:lstStyle/>
        <a:p>
          <a:r>
            <a:rPr lang="en-US" sz="2000" dirty="0" smtClean="0">
              <a:latin typeface="Candara" panose="020E0502030303020204" pitchFamily="34" charset="0"/>
            </a:rPr>
            <a:t>Promotion</a:t>
          </a:r>
          <a:endParaRPr lang="en-US" sz="2000" dirty="0">
            <a:latin typeface="Candara" panose="020E0502030303020204" pitchFamily="34" charset="0"/>
          </a:endParaRPr>
        </a:p>
      </dgm:t>
    </dgm:pt>
    <dgm:pt modelId="{5290955D-EE04-4E1B-9942-661CFC1F7FA1}" type="parTrans" cxnId="{00923FAA-C388-42C2-A561-2E001416573B}">
      <dgm:prSet/>
      <dgm:spPr/>
      <dgm:t>
        <a:bodyPr/>
        <a:lstStyle/>
        <a:p>
          <a:endParaRPr lang="en-US"/>
        </a:p>
      </dgm:t>
    </dgm:pt>
    <dgm:pt modelId="{45B9FFBC-0774-4653-861E-576EC0844998}" type="sibTrans" cxnId="{00923FAA-C388-42C2-A561-2E001416573B}">
      <dgm:prSet/>
      <dgm:spPr/>
      <dgm:t>
        <a:bodyPr/>
        <a:lstStyle/>
        <a:p>
          <a:endParaRPr lang="en-US"/>
        </a:p>
      </dgm:t>
    </dgm:pt>
    <dgm:pt modelId="{39AC9CB8-5018-40F0-B939-267FE8D89F9F}" type="pres">
      <dgm:prSet presAssocID="{C74A666B-5DF0-41EB-8A31-7D36673E09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8E7167-06B7-4BA3-977A-D55221B06DCC}" type="pres">
      <dgm:prSet presAssocID="{A50C9E2D-132A-4EED-8768-29ADBAAABC17}" presName="centerShape" presStyleLbl="node0" presStyleIdx="0" presStyleCnt="1"/>
      <dgm:spPr/>
      <dgm:t>
        <a:bodyPr/>
        <a:lstStyle/>
        <a:p>
          <a:endParaRPr lang="en-US"/>
        </a:p>
      </dgm:t>
    </dgm:pt>
    <dgm:pt modelId="{1EBE9E2D-5146-4FC1-A4F2-9889C29A9A4B}" type="pres">
      <dgm:prSet presAssocID="{9C001287-0962-44BA-9F6C-8436E45FF317}" presName="node" presStyleLbl="node1" presStyleIdx="0" presStyleCnt="4" custScaleX="129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67396-F8D5-4BE6-A4D5-30EBFE8A862D}" type="pres">
      <dgm:prSet presAssocID="{9C001287-0962-44BA-9F6C-8436E45FF317}" presName="dummy" presStyleCnt="0"/>
      <dgm:spPr/>
      <dgm:t>
        <a:bodyPr/>
        <a:lstStyle/>
        <a:p>
          <a:endParaRPr lang="en-US"/>
        </a:p>
      </dgm:t>
    </dgm:pt>
    <dgm:pt modelId="{A25E6DC3-94AB-4A83-8BD6-18396F0B2454}" type="pres">
      <dgm:prSet presAssocID="{BFFAD601-65A5-4493-AABB-AE4FE33A34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82104C7-413D-4432-B8AA-041BEDFD14F6}" type="pres">
      <dgm:prSet presAssocID="{4FB78348-9D53-46FE-9B1D-11C2BB98F33F}" presName="node" presStyleLbl="node1" presStyleIdx="1" presStyleCnt="4" custScaleX="129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83BC4-9A51-4796-A1B2-234FD6AF5247}" type="pres">
      <dgm:prSet presAssocID="{4FB78348-9D53-46FE-9B1D-11C2BB98F33F}" presName="dummy" presStyleCnt="0"/>
      <dgm:spPr/>
      <dgm:t>
        <a:bodyPr/>
        <a:lstStyle/>
        <a:p>
          <a:endParaRPr lang="en-US"/>
        </a:p>
      </dgm:t>
    </dgm:pt>
    <dgm:pt modelId="{EFB37728-C16E-424D-8A83-1D4E1BA1166E}" type="pres">
      <dgm:prSet presAssocID="{9C9A3F9B-E5A4-452D-9EDB-3D79331D4E7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BD6292F-89CF-49DB-8EBB-633637BAE7E9}" type="pres">
      <dgm:prSet presAssocID="{39F7295C-9384-4CBB-9D5C-D808EDB1FF2C}" presName="node" presStyleLbl="node1" presStyleIdx="2" presStyleCnt="4" custScaleX="129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7A3FD-CC09-405D-B63F-45DF9B6D3675}" type="pres">
      <dgm:prSet presAssocID="{39F7295C-9384-4CBB-9D5C-D808EDB1FF2C}" presName="dummy" presStyleCnt="0"/>
      <dgm:spPr/>
      <dgm:t>
        <a:bodyPr/>
        <a:lstStyle/>
        <a:p>
          <a:endParaRPr lang="en-US"/>
        </a:p>
      </dgm:t>
    </dgm:pt>
    <dgm:pt modelId="{588D6A56-B98A-4F03-84BD-D361981B4707}" type="pres">
      <dgm:prSet presAssocID="{0D51313B-EE4B-47A9-B17E-2368B00C5BF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D35D9A-A2ED-4DBD-BCF7-1DD44FDA814E}" type="pres">
      <dgm:prSet presAssocID="{3BC30CD4-8B7B-4E05-B90C-D62AC02FF1A7}" presName="node" presStyleLbl="node1" presStyleIdx="3" presStyleCnt="4" custScaleX="129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02436-DF2B-4001-B864-FDD633FA4A70}" type="pres">
      <dgm:prSet presAssocID="{3BC30CD4-8B7B-4E05-B90C-D62AC02FF1A7}" presName="dummy" presStyleCnt="0"/>
      <dgm:spPr/>
      <dgm:t>
        <a:bodyPr/>
        <a:lstStyle/>
        <a:p>
          <a:endParaRPr lang="en-US"/>
        </a:p>
      </dgm:t>
    </dgm:pt>
    <dgm:pt modelId="{890D5A74-FEEE-4D91-9DF0-A6D58B0F4864}" type="pres">
      <dgm:prSet presAssocID="{45B9FFBC-0774-4653-861E-576EC084499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E98604B-03BA-4966-B3BC-5D59240FA3DC}" type="presOf" srcId="{BFFAD601-65A5-4493-AABB-AE4FE33A34C6}" destId="{A25E6DC3-94AB-4A83-8BD6-18396F0B2454}" srcOrd="0" destOrd="0" presId="urn:microsoft.com/office/officeart/2005/8/layout/radial6"/>
    <dgm:cxn modelId="{DD28F8A9-F37F-41EA-91CB-C9CAEFC22134}" type="presOf" srcId="{4FB78348-9D53-46FE-9B1D-11C2BB98F33F}" destId="{582104C7-413D-4432-B8AA-041BEDFD14F6}" srcOrd="0" destOrd="0" presId="urn:microsoft.com/office/officeart/2005/8/layout/radial6"/>
    <dgm:cxn modelId="{53583B56-D0F8-47C1-BFA3-90D4724FFB0F}" srcId="{C74A666B-5DF0-41EB-8A31-7D36673E0921}" destId="{A50C9E2D-132A-4EED-8768-29ADBAAABC17}" srcOrd="0" destOrd="0" parTransId="{87252D04-87DB-417E-9797-3C2FD4B48D4F}" sibTransId="{2CF4F521-781B-4F5C-BF69-3DA247AB8FD3}"/>
    <dgm:cxn modelId="{151D2A8F-F944-4824-B651-A3990DAEE3F0}" type="presOf" srcId="{C74A666B-5DF0-41EB-8A31-7D36673E0921}" destId="{39AC9CB8-5018-40F0-B939-267FE8D89F9F}" srcOrd="0" destOrd="0" presId="urn:microsoft.com/office/officeart/2005/8/layout/radial6"/>
    <dgm:cxn modelId="{7468FF7F-8ACD-4291-AEC6-1DF353B99A01}" srcId="{A50C9E2D-132A-4EED-8768-29ADBAAABC17}" destId="{4FB78348-9D53-46FE-9B1D-11C2BB98F33F}" srcOrd="1" destOrd="0" parTransId="{38FB2B0B-6577-4129-B3C9-770E94C052AF}" sibTransId="{9C9A3F9B-E5A4-452D-9EDB-3D79331D4E7A}"/>
    <dgm:cxn modelId="{29E2261C-5A2C-4933-8302-2935AD429777}" type="presOf" srcId="{39F7295C-9384-4CBB-9D5C-D808EDB1FF2C}" destId="{6BD6292F-89CF-49DB-8EBB-633637BAE7E9}" srcOrd="0" destOrd="0" presId="urn:microsoft.com/office/officeart/2005/8/layout/radial6"/>
    <dgm:cxn modelId="{38343A72-97FB-4B4B-96EE-1AAF108397E3}" type="presOf" srcId="{9C001287-0962-44BA-9F6C-8436E45FF317}" destId="{1EBE9E2D-5146-4FC1-A4F2-9889C29A9A4B}" srcOrd="0" destOrd="0" presId="urn:microsoft.com/office/officeart/2005/8/layout/radial6"/>
    <dgm:cxn modelId="{064792CC-500A-4534-A803-EB2A3120BDE5}" type="presOf" srcId="{9C9A3F9B-E5A4-452D-9EDB-3D79331D4E7A}" destId="{EFB37728-C16E-424D-8A83-1D4E1BA1166E}" srcOrd="0" destOrd="0" presId="urn:microsoft.com/office/officeart/2005/8/layout/radial6"/>
    <dgm:cxn modelId="{1EE512C8-AB3B-4273-A34E-ECAFB98E827B}" type="presOf" srcId="{0D51313B-EE4B-47A9-B17E-2368B00C5BF3}" destId="{588D6A56-B98A-4F03-84BD-D361981B4707}" srcOrd="0" destOrd="0" presId="urn:microsoft.com/office/officeart/2005/8/layout/radial6"/>
    <dgm:cxn modelId="{00923FAA-C388-42C2-A561-2E001416573B}" srcId="{A50C9E2D-132A-4EED-8768-29ADBAAABC17}" destId="{3BC30CD4-8B7B-4E05-B90C-D62AC02FF1A7}" srcOrd="3" destOrd="0" parTransId="{5290955D-EE04-4E1B-9942-661CFC1F7FA1}" sibTransId="{45B9FFBC-0774-4653-861E-576EC0844998}"/>
    <dgm:cxn modelId="{495821C4-9CB2-4899-B44C-ECB4CF8F532B}" type="presOf" srcId="{A50C9E2D-132A-4EED-8768-29ADBAAABC17}" destId="{CA8E7167-06B7-4BA3-977A-D55221B06DCC}" srcOrd="0" destOrd="0" presId="urn:microsoft.com/office/officeart/2005/8/layout/radial6"/>
    <dgm:cxn modelId="{9A9FB3FB-805F-4F40-BAAE-8F72D6E94F37}" srcId="{A50C9E2D-132A-4EED-8768-29ADBAAABC17}" destId="{39F7295C-9384-4CBB-9D5C-D808EDB1FF2C}" srcOrd="2" destOrd="0" parTransId="{D6B6FA2A-9BE8-4498-8C02-CE8BD51DC6A9}" sibTransId="{0D51313B-EE4B-47A9-B17E-2368B00C5BF3}"/>
    <dgm:cxn modelId="{4E80143E-27B2-46D0-96EE-620FF23A533B}" type="presOf" srcId="{45B9FFBC-0774-4653-861E-576EC0844998}" destId="{890D5A74-FEEE-4D91-9DF0-A6D58B0F4864}" srcOrd="0" destOrd="0" presId="urn:microsoft.com/office/officeart/2005/8/layout/radial6"/>
    <dgm:cxn modelId="{5C146B5D-04D0-4BA2-B153-E48622788FF2}" type="presOf" srcId="{3BC30CD4-8B7B-4E05-B90C-D62AC02FF1A7}" destId="{36D35D9A-A2ED-4DBD-BCF7-1DD44FDA814E}" srcOrd="0" destOrd="0" presId="urn:microsoft.com/office/officeart/2005/8/layout/radial6"/>
    <dgm:cxn modelId="{D87B9CAB-B5C8-4FA1-8331-6F0378021244}" srcId="{A50C9E2D-132A-4EED-8768-29ADBAAABC17}" destId="{9C001287-0962-44BA-9F6C-8436E45FF317}" srcOrd="0" destOrd="0" parTransId="{4F4A4A43-EE0C-41A4-BD04-45E681A1153A}" sibTransId="{BFFAD601-65A5-4493-AABB-AE4FE33A34C6}"/>
    <dgm:cxn modelId="{9707529D-6E56-4342-A695-FA4584A212C6}" type="presParOf" srcId="{39AC9CB8-5018-40F0-B939-267FE8D89F9F}" destId="{CA8E7167-06B7-4BA3-977A-D55221B06DCC}" srcOrd="0" destOrd="0" presId="urn:microsoft.com/office/officeart/2005/8/layout/radial6"/>
    <dgm:cxn modelId="{77C9295F-C882-4F5B-A4E2-BEE2980F198E}" type="presParOf" srcId="{39AC9CB8-5018-40F0-B939-267FE8D89F9F}" destId="{1EBE9E2D-5146-4FC1-A4F2-9889C29A9A4B}" srcOrd="1" destOrd="0" presId="urn:microsoft.com/office/officeart/2005/8/layout/radial6"/>
    <dgm:cxn modelId="{86568043-E016-4311-BAC4-C2AE610E9521}" type="presParOf" srcId="{39AC9CB8-5018-40F0-B939-267FE8D89F9F}" destId="{1A667396-F8D5-4BE6-A4D5-30EBFE8A862D}" srcOrd="2" destOrd="0" presId="urn:microsoft.com/office/officeart/2005/8/layout/radial6"/>
    <dgm:cxn modelId="{7D147C03-07F3-4EBB-94C9-31743AEE7C69}" type="presParOf" srcId="{39AC9CB8-5018-40F0-B939-267FE8D89F9F}" destId="{A25E6DC3-94AB-4A83-8BD6-18396F0B2454}" srcOrd="3" destOrd="0" presId="urn:microsoft.com/office/officeart/2005/8/layout/radial6"/>
    <dgm:cxn modelId="{CEB493C1-AD03-4E3E-875D-A4E08DFD2EA0}" type="presParOf" srcId="{39AC9CB8-5018-40F0-B939-267FE8D89F9F}" destId="{582104C7-413D-4432-B8AA-041BEDFD14F6}" srcOrd="4" destOrd="0" presId="urn:microsoft.com/office/officeart/2005/8/layout/radial6"/>
    <dgm:cxn modelId="{266AB9B1-D8BD-421B-B124-697231AB37BD}" type="presParOf" srcId="{39AC9CB8-5018-40F0-B939-267FE8D89F9F}" destId="{CA283BC4-9A51-4796-A1B2-234FD6AF5247}" srcOrd="5" destOrd="0" presId="urn:microsoft.com/office/officeart/2005/8/layout/radial6"/>
    <dgm:cxn modelId="{5991FF5F-D525-4EFD-8268-E80DACDA6AD0}" type="presParOf" srcId="{39AC9CB8-5018-40F0-B939-267FE8D89F9F}" destId="{EFB37728-C16E-424D-8A83-1D4E1BA1166E}" srcOrd="6" destOrd="0" presId="urn:microsoft.com/office/officeart/2005/8/layout/radial6"/>
    <dgm:cxn modelId="{9D8661CA-DAFC-430D-9AB1-07CDDA6F1A30}" type="presParOf" srcId="{39AC9CB8-5018-40F0-B939-267FE8D89F9F}" destId="{6BD6292F-89CF-49DB-8EBB-633637BAE7E9}" srcOrd="7" destOrd="0" presId="urn:microsoft.com/office/officeart/2005/8/layout/radial6"/>
    <dgm:cxn modelId="{16AC7927-A581-453E-8393-5093F503C947}" type="presParOf" srcId="{39AC9CB8-5018-40F0-B939-267FE8D89F9F}" destId="{3827A3FD-CC09-405D-B63F-45DF9B6D3675}" srcOrd="8" destOrd="0" presId="urn:microsoft.com/office/officeart/2005/8/layout/radial6"/>
    <dgm:cxn modelId="{B5B0B2F2-D12D-4A39-9AA1-C543499586A5}" type="presParOf" srcId="{39AC9CB8-5018-40F0-B939-267FE8D89F9F}" destId="{588D6A56-B98A-4F03-84BD-D361981B4707}" srcOrd="9" destOrd="0" presId="urn:microsoft.com/office/officeart/2005/8/layout/radial6"/>
    <dgm:cxn modelId="{44734EE2-8D16-4D9B-9917-FB2FC626AB06}" type="presParOf" srcId="{39AC9CB8-5018-40F0-B939-267FE8D89F9F}" destId="{36D35D9A-A2ED-4DBD-BCF7-1DD44FDA814E}" srcOrd="10" destOrd="0" presId="urn:microsoft.com/office/officeart/2005/8/layout/radial6"/>
    <dgm:cxn modelId="{2C99FB9E-5A19-4B32-87A0-B5B02673B272}" type="presParOf" srcId="{39AC9CB8-5018-40F0-B939-267FE8D89F9F}" destId="{14902436-DF2B-4001-B864-FDD633FA4A70}" srcOrd="11" destOrd="0" presId="urn:microsoft.com/office/officeart/2005/8/layout/radial6"/>
    <dgm:cxn modelId="{AC0F3C5F-2FD2-43BF-94A2-CF3B4323EC85}" type="presParOf" srcId="{39AC9CB8-5018-40F0-B939-267FE8D89F9F}" destId="{890D5A74-FEEE-4D91-9DF0-A6D58B0F486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3854E3-DC5E-49E0-A25C-4CA756A04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64ACAA-A505-4E81-A592-C6B04D23E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29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10D6D-9CC7-40D1-8314-B74406F77B1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2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EB44A-7C3C-45F6-9AEE-69CAF8A7707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0DFCBE-F2FC-4E40-9269-FCC60039C3B9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8963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6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680FF-5313-43BC-A75C-216EB89005D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FD47E2-1634-41B9-9540-1BF4DFEE0C36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1. Digital products can be delivered almost instantly</a:t>
            </a:r>
            <a:r>
              <a:rPr lang="en-CA" baseline="0" dirty="0" smtClean="0"/>
              <a:t> though the Internet.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970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An user might need different combination of products and service depending on the occasion.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2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Cost of creating</a:t>
            </a:r>
            <a:r>
              <a:rPr lang="en-US" baseline="0" dirty="0" smtClean="0"/>
              <a:t> banners: $100 to more than $5000.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3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Cost more than $30</a:t>
            </a:r>
            <a:r>
              <a:rPr lang="en-US" baseline="0" dirty="0" smtClean="0"/>
              <a:t> billion per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64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00226"/>
            <a:ext cx="9144000" cy="1208088"/>
          </a:xfrm>
          <a:solidFill>
            <a:srgbClr val="009900">
              <a:alpha val="7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3038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2" y="3565526"/>
            <a:ext cx="6769100" cy="1044574"/>
          </a:xfrm>
        </p:spPr>
        <p:txBody>
          <a:bodyPr/>
          <a:lstStyle>
            <a:lvl1pPr marL="0" indent="0" algn="ctr">
              <a:buNone/>
              <a:defRPr sz="1400">
                <a:latin typeface="Candara" panose="020E0502030303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3462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C388840-2723-42BE-A73B-13125320C27B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300" y="6356352"/>
            <a:ext cx="7264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47301" y="6356352"/>
            <a:ext cx="12065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D54FA-D103-4582-B719-5A998219CB62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03687-CF15-4C00-BD85-5BEBD56790F2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3EC359-9A7B-4270-B17D-90120AB31680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600200"/>
            <a:ext cx="116840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BDE4-2BB0-487A-88B6-8B444CD41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7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AC1FF-2BF8-47E2-9513-9A638E7CA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6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61AA-7487-4F35-9DB8-DE67E5948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09702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038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390060" cy="864234"/>
          </a:xfrm>
        </p:spPr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801"/>
            <a:ext cx="10515600" cy="4221162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fld id="{BD263D65-9A1F-4563-9BC5-090E88F1A20E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2101" y="6356352"/>
            <a:ext cx="901700" cy="365125"/>
          </a:xfrm>
        </p:spPr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9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33502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038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326560" cy="809625"/>
          </a:xfrm>
        </p:spPr>
        <p:txBody>
          <a:bodyPr>
            <a:normAutofit/>
          </a:bodyPr>
          <a:lstStyle>
            <a:lvl1pPr>
              <a:defRPr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2500" y="1838960"/>
            <a:ext cx="4927600" cy="4307840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527800" y="1838960"/>
            <a:ext cx="4826000" cy="4282440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00BF70E-6978-492B-976D-1D2A6A74DEE7}" type="datetime1">
              <a:rPr lang="en-US" smtClean="0"/>
              <a:t>5/21/2019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55294-C52F-4841-9F30-E14D2F5EBFB0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B94CF-8B78-4E96-AC27-FDE0DB4B66B4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BF556F-1152-410D-A87B-BD392E8970A5}" type="datetime1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FD62D-6BEE-4C8D-A435-7EA163150EF7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65310-AC6D-4567-B889-FAB589AFEDD1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CB59F-F17C-46AD-874B-9C0A0C4D82A4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7FB6-15E0-4761-A2EF-68F5763BF4E0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0989" y="1772816"/>
            <a:ext cx="7604323" cy="179072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800" b="1" i="1" dirty="0">
                <a:solidFill>
                  <a:schemeClr val="bg1"/>
                </a:solidFill>
              </a:rPr>
              <a:t>MIS </a:t>
            </a:r>
            <a:r>
              <a:rPr lang="en-GB" sz="1800" b="1" i="1" dirty="0" smtClean="0">
                <a:solidFill>
                  <a:schemeClr val="bg1"/>
                </a:solidFill>
              </a:rPr>
              <a:t>207: </a:t>
            </a:r>
            <a:r>
              <a:rPr lang="en-GB" sz="1800" b="1" i="1" dirty="0">
                <a:solidFill>
                  <a:schemeClr val="bg1"/>
                </a:solidFill>
              </a:rPr>
              <a:t>E-Business</a:t>
            </a:r>
            <a:br>
              <a:rPr lang="en-GB" sz="1800" b="1" i="1" dirty="0">
                <a:solidFill>
                  <a:schemeClr val="bg1"/>
                </a:solidFill>
              </a:rPr>
            </a:br>
            <a:r>
              <a:rPr lang="en-GB" sz="3600" b="1" i="1" dirty="0">
                <a:solidFill>
                  <a:schemeClr val="bg1"/>
                </a:solidFill>
              </a:rPr>
              <a:t>Lecture </a:t>
            </a:r>
            <a:r>
              <a:rPr lang="en-GB" sz="3600" b="1" i="1" dirty="0" smtClean="0">
                <a:solidFill>
                  <a:schemeClr val="bg1"/>
                </a:solidFill>
              </a:rPr>
              <a:t>4: </a:t>
            </a:r>
            <a:r>
              <a:rPr lang="en-GB" sz="3600" b="1" i="1" dirty="0">
                <a:solidFill>
                  <a:schemeClr val="bg1"/>
                </a:solidFill>
              </a:rPr>
              <a:t/>
            </a:r>
            <a:br>
              <a:rPr lang="en-GB" sz="3600" b="1" i="1" dirty="0">
                <a:solidFill>
                  <a:schemeClr val="bg1"/>
                </a:solidFill>
              </a:rPr>
            </a:br>
            <a:r>
              <a:rPr lang="en-GB" sz="3600" b="1" i="1" dirty="0" smtClean="0">
                <a:solidFill>
                  <a:schemeClr val="bg1"/>
                </a:solidFill>
              </a:rPr>
              <a:t>Selling to Consumer Online </a:t>
            </a:r>
            <a:r>
              <a:rPr lang="en-GB" sz="1600" b="1" i="1" dirty="0" smtClean="0">
                <a:solidFill>
                  <a:schemeClr val="bg1"/>
                </a:solidFill>
              </a:rPr>
              <a:t>(Book chapter 5)</a:t>
            </a:r>
            <a:endParaRPr lang="en-GB" sz="3600" b="1" i="1" dirty="0">
              <a:solidFill>
                <a:schemeClr val="bg1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4739" y="4401108"/>
            <a:ext cx="5076825" cy="75584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b="1" i="1" dirty="0" err="1"/>
              <a:t>Md</a:t>
            </a:r>
            <a:r>
              <a:rPr lang="en-US" sz="2000" b="1" i="1" dirty="0"/>
              <a:t> </a:t>
            </a:r>
            <a:r>
              <a:rPr lang="en-US" sz="2000" b="1" i="1" dirty="0" err="1"/>
              <a:t>Mahbubul</a:t>
            </a:r>
            <a:r>
              <a:rPr lang="en-US" sz="2000" b="1" i="1" dirty="0"/>
              <a:t> </a:t>
            </a:r>
            <a:r>
              <a:rPr lang="en-US" sz="2000" b="1" i="1" dirty="0" err="1"/>
              <a:t>Alam</a:t>
            </a:r>
            <a:r>
              <a:rPr lang="en-US" sz="2000" b="1" i="1" dirty="0"/>
              <a:t>, PhD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smtClean="0"/>
              <a:t>Professor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420888"/>
            <a:ext cx="9216008" cy="1656184"/>
          </a:xfrm>
        </p:spPr>
        <p:txBody>
          <a:bodyPr>
            <a:norm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Communicating with Different Market Segments</a:t>
            </a:r>
          </a:p>
        </p:txBody>
      </p:sp>
    </p:spTree>
    <p:extLst>
      <p:ext uri="{BB962C8B-B14F-4D97-AF65-F5344CB8AC3E}">
        <p14:creationId xmlns:p14="http://schemas.microsoft.com/office/powerpoint/2010/main" val="31415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Communicating with Different Market Segments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Physical world	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Uses building construction and floor space design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Online firm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Communications </a:t>
            </a:r>
            <a:r>
              <a:rPr lang="en-US" sz="2400" b="1" i="1" dirty="0" smtClean="0"/>
              <a:t>media selection: critical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No physical presence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Customer contact made through </a:t>
            </a:r>
            <a:r>
              <a:rPr lang="en-US" sz="2400" b="1" i="1" dirty="0" smtClean="0"/>
              <a:t>image projected through media and Web site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Online firm challenge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Obtain customer </a:t>
            </a:r>
            <a:r>
              <a:rPr lang="en-US" sz="2400" b="1" i="1" dirty="0" smtClean="0"/>
              <a:t>trust with no physical presence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D590-B595-44AB-B2BF-31D9823A0568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Trust, Complexity, and Media Choice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425527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The Web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Broad intermediate step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Between mass media and personal contact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Potential customer Web communication offers: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Advantages of personal contact selling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Cost savings of mass media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Mass media</a:t>
            </a:r>
            <a:r>
              <a:rPr lang="en-US" dirty="0" smtClean="0"/>
              <a:t> advertising offers </a:t>
            </a:r>
            <a:r>
              <a:rPr lang="en-US" b="1" i="1" dirty="0" smtClean="0"/>
              <a:t>lowest trust level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Still used successfully </a:t>
            </a:r>
            <a:r>
              <a:rPr lang="en-US" sz="2400" dirty="0" smtClean="0"/>
              <a:t>because costs spread over many people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5B7B-F0EA-43B1-B700-16D1BCCC0459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2855640" y="5589240"/>
            <a:ext cx="6409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Candara" panose="020E0502030303020204" pitchFamily="34" charset="0"/>
              </a:rPr>
              <a:t>Trust </a:t>
            </a:r>
            <a:r>
              <a:rPr lang="en-US" sz="2400" b="1" i="1" dirty="0">
                <a:latin typeface="Candara" panose="020E0502030303020204" pitchFamily="34" charset="0"/>
              </a:rPr>
              <a:t>in three information dissemination models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416" y="361325"/>
            <a:ext cx="9935011" cy="522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1B56-989E-432D-BD46-3ECAE8316699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Trust, Complexity, and Media Choice (cont’d.)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Complexity</a:t>
            </a:r>
            <a:r>
              <a:rPr lang="en-US" dirty="0" smtClean="0"/>
              <a:t> level inherent in product and service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Important factor in media choice</a:t>
            </a: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Products with few characteristics and easy to understand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Promotes well with mass media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Mass media: expensive to produce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Used primarily for short messages</a:t>
            </a: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Highly complex products and services</a:t>
            </a:r>
          </a:p>
          <a:p>
            <a:pPr marL="714375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Promotes well with personal contact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Customers may ask questions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91B3-2C51-42FF-B20C-1693DBF1D21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Trust, Complexity, and Media Choice (cont’d.)</a:t>
            </a:r>
          </a:p>
        </p:txBody>
      </p:sp>
      <p:sp>
        <p:nvSpPr>
          <p:cNvPr id="1843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Web occupies a wide middle ground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Offers various elements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Mass media messaging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Personal contact interaction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Anything in between</a:t>
            </a: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People now resistant to mass media messages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Successful mass media campaigns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Rely on passive nature of media consumption</a:t>
            </a: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Web user likely to be in an </a:t>
            </a:r>
            <a:r>
              <a:rPr lang="en-US" b="1" i="1" dirty="0" smtClean="0"/>
              <a:t>active state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Better to use a trust-based model approach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C4F0-5524-421A-BDE0-903E210F17B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Trust, Complexity, and Media Choice (cont’d.)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New Internet communications modalities for individuals and companies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Web log</a:t>
            </a:r>
            <a:r>
              <a:rPr lang="en-US" sz="2400" dirty="0" smtClean="0"/>
              <a:t> or </a:t>
            </a:r>
            <a:r>
              <a:rPr lang="en-US" sz="2400" b="1" dirty="0" smtClean="0"/>
              <a:t>blog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Website allowing people to post thoughts and inviting others to add commentary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Retailers experimenting with </a:t>
            </a:r>
            <a:r>
              <a:rPr lang="en-US" sz="2400" b="1" i="1" dirty="0" smtClean="0"/>
              <a:t>blogs as an adjunct communication device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Example: </a:t>
            </a:r>
            <a:r>
              <a:rPr lang="en-US" sz="2400" dirty="0" err="1" smtClean="0"/>
              <a:t>Bluefly</a:t>
            </a:r>
            <a:endParaRPr lang="en-US" sz="2400" dirty="0" smtClean="0"/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Companies use the Web to engage in </a:t>
            </a:r>
            <a:r>
              <a:rPr lang="en-US" sz="2400" b="1" i="1" dirty="0" smtClean="0"/>
              <a:t>two-way communications </a:t>
            </a:r>
            <a:r>
              <a:rPr lang="en-US" sz="2400" dirty="0" smtClean="0"/>
              <a:t>resembling a high-trust personal contact mode of communication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5F97-412B-4C34-8A87-23076F93E906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Segmentation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425527"/>
          </a:xfrm>
        </p:spPr>
        <p:txBody>
          <a:bodyPr/>
          <a:lstStyle/>
          <a:p>
            <a:pPr marL="274320" indent="-274320">
              <a:spcBef>
                <a:spcPts val="600"/>
              </a:spcBef>
            </a:pPr>
            <a:r>
              <a:rPr lang="en-US" b="1" i="1" dirty="0" smtClean="0"/>
              <a:t>Divides potential customer pool into segments</a:t>
            </a:r>
          </a:p>
          <a:p>
            <a:pPr marL="600075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Defined in demographic characteristics such as age, gender, marital status, income</a:t>
            </a:r>
          </a:p>
          <a:p>
            <a:pPr marL="274320" lvl="1" indent="-274320">
              <a:spcBef>
                <a:spcPts val="600"/>
              </a:spcBef>
            </a:pPr>
            <a:endParaRPr lang="en-US" sz="2400" dirty="0" smtClean="0"/>
          </a:p>
          <a:p>
            <a:pPr marL="274320" indent="-274320">
              <a:spcBef>
                <a:spcPts val="600"/>
              </a:spcBef>
            </a:pPr>
            <a:r>
              <a:rPr lang="en-US" b="1" dirty="0" smtClean="0"/>
              <a:t>Micromarketing</a:t>
            </a:r>
          </a:p>
          <a:p>
            <a:pPr marL="600075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Practice of </a:t>
            </a:r>
            <a:r>
              <a:rPr lang="en-US" sz="2200" b="1" i="1" dirty="0" smtClean="0"/>
              <a:t>targeting very small market segments</a:t>
            </a:r>
          </a:p>
          <a:p>
            <a:pPr marL="600075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Hampered by </a:t>
            </a:r>
            <a:r>
              <a:rPr lang="en-US" sz="2200" b="1" i="1" dirty="0" smtClean="0"/>
              <a:t>cost increases</a:t>
            </a:r>
            <a:endParaRPr lang="en-US" sz="2400" b="1" i="1" dirty="0" smtClean="0"/>
          </a:p>
          <a:p>
            <a:pPr marL="274320" indent="-274320">
              <a:spcBef>
                <a:spcPts val="600"/>
              </a:spcBef>
            </a:pPr>
            <a:r>
              <a:rPr lang="en-US" b="1" u="sng" dirty="0" smtClean="0"/>
              <a:t>Three categories </a:t>
            </a:r>
            <a:r>
              <a:rPr lang="en-US" dirty="0" smtClean="0"/>
              <a:t>to identify market segments</a:t>
            </a:r>
          </a:p>
          <a:p>
            <a:pPr marL="600075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Geographic segmentation</a:t>
            </a:r>
          </a:p>
          <a:p>
            <a:pPr marL="600075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Demographic segmentation</a:t>
            </a:r>
          </a:p>
          <a:p>
            <a:pPr marL="600075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Psychographic segmentation, </a:t>
            </a:r>
            <a:r>
              <a:rPr lang="en-US" sz="2200" dirty="0" smtClean="0"/>
              <a:t>e.g., social class, personality, approach to life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Television advertisers use all three categories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05-C742-4419-8F58-2F6BCDCE8ED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711558" y="4365104"/>
            <a:ext cx="8493155" cy="1865312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andara" panose="020E0502030303020204" pitchFamily="34" charset="0"/>
              </a:rPr>
              <a:t>Companies try to:</a:t>
            </a:r>
          </a:p>
          <a:p>
            <a:pPr marL="714375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Match advertising messages to market segments</a:t>
            </a:r>
          </a:p>
          <a:p>
            <a:pPr marL="714375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ndara" panose="020E0502030303020204" pitchFamily="34" charset="0"/>
              </a:rPr>
              <a:t>Build sales environment for a product or service </a:t>
            </a:r>
            <a:endParaRPr lang="en-US" sz="1725" dirty="0">
              <a:latin typeface="Candara" panose="020E0502030303020204" pitchFamily="34" charset="0"/>
            </a:endParaRP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ndara" panose="020E0502030303020204" pitchFamily="34" charset="0"/>
              </a:rPr>
              <a:t>Corresponds to market segment trying to reach</a:t>
            </a:r>
          </a:p>
          <a:p>
            <a:pPr eaLnBrk="1" hangingPunct="1"/>
            <a:endParaRPr lang="en-US" sz="2000" dirty="0" smtClean="0">
              <a:latin typeface="Candara" panose="020E0502030303020204" pitchFamily="34" charset="0"/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063552" y="3643604"/>
            <a:ext cx="8077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Television </a:t>
            </a:r>
            <a:r>
              <a:rPr lang="en-US" b="1" dirty="0">
                <a:latin typeface="Candara" panose="020E0502030303020204" pitchFamily="34" charset="0"/>
              </a:rPr>
              <a:t>advertising messages tailored to program audience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480" y="539990"/>
            <a:ext cx="9085312" cy="30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0FD-0C59-40C9-AC59-F1B28888CC42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Segmentation on the Web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Web opportunity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Present different store environments online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i="1" dirty="0" smtClean="0"/>
              <a:t>Juicy Couture </a:t>
            </a:r>
            <a:r>
              <a:rPr lang="en-US" sz="2200" dirty="0" smtClean="0"/>
              <a:t>site targets young, fashion-conscious buyers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i="1" dirty="0" smtClean="0"/>
              <a:t>Talbots site </a:t>
            </a:r>
            <a:r>
              <a:rPr lang="en-US" sz="2200" dirty="0" smtClean="0"/>
              <a:t>targets older, more established buyers</a:t>
            </a:r>
          </a:p>
          <a:p>
            <a:pPr marL="531495" lvl="3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Limitations</a:t>
            </a:r>
            <a:r>
              <a:rPr lang="en-US" dirty="0" smtClean="0"/>
              <a:t> of physical retail stores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Floor and display space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Must convey one particular message</a:t>
            </a: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Web stores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i="1" dirty="0" smtClean="0"/>
              <a:t>Separate virtual spaces </a:t>
            </a:r>
            <a:r>
              <a:rPr lang="en-US" sz="2200" dirty="0" smtClean="0"/>
              <a:t>for different market segments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F3C-481C-4092-8161-4F5F7F9AAB34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Learning Outcomes</a:t>
            </a:r>
          </a:p>
        </p:txBody>
      </p:sp>
      <p:sp>
        <p:nvSpPr>
          <p:cNvPr id="7174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When to use </a:t>
            </a:r>
            <a:r>
              <a:rPr lang="en-US" b="1" i="1" dirty="0" smtClean="0"/>
              <a:t>product-based and customer-based marketing </a:t>
            </a:r>
            <a:r>
              <a:rPr lang="en-US" dirty="0" smtClean="0"/>
              <a:t>strategies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Communicating with different market segments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Customer relationship intensity and the customer relationship life cycle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Using advertising on the Web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/>
              <a:t>E-mail marketing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Technology-enabled customer relationship management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/>
              <a:t>Creating and maintaining brands on the Web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/>
              <a:t>Search engine positioning and domain name selection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520-75ED-4FF4-A8B6-91B02328F928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Offering Customers a Choice on the Web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One-to-one marketing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Offering products, services matched to needs of a particular customer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Example: Dell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Offers several different ways to do business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Home page links for each major customer group</a:t>
            </a: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Specific products, product categories </a:t>
            </a:r>
            <a:r>
              <a:rPr lang="en-US" sz="2200" smtClean="0"/>
              <a:t>links available</a:t>
            </a:r>
          </a:p>
          <a:p>
            <a:pPr marL="514350" lvl="4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 smtClean="0"/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Dell Premier accounts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High level of customer-based market segmentation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1A7-2AC0-4164-96E2-43F15111C700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Segmentation Using Customer Behavior</a:t>
            </a:r>
          </a:p>
        </p:txBody>
      </p:sp>
      <p:sp>
        <p:nvSpPr>
          <p:cNvPr id="2457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Use the Web to </a:t>
            </a:r>
            <a:r>
              <a:rPr lang="en-US" sz="2400" b="1" i="1" dirty="0" smtClean="0"/>
              <a:t>target specific customers in different ways </a:t>
            </a:r>
            <a:r>
              <a:rPr lang="en-US" sz="2400" dirty="0" smtClean="0"/>
              <a:t>at different times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Behavioral </a:t>
            </a:r>
            <a:r>
              <a:rPr lang="en-US" b="1" dirty="0"/>
              <a:t>segmentation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Creation of separate customer experiences based on their behavior</a:t>
            </a:r>
            <a:endParaRPr lang="en-US" sz="2200" dirty="0"/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Occasion segmentation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Behavioral segmentation based on things happening at a specific time or </a:t>
            </a:r>
            <a:r>
              <a:rPr lang="en-US" sz="2200" dirty="0" smtClean="0"/>
              <a:t>occasion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Usage-based market segmentation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Customizing visitor experiences to match the site usage behavior patterns of each visitor or type of </a:t>
            </a:r>
            <a:r>
              <a:rPr lang="en-US" sz="2200" dirty="0" smtClean="0"/>
              <a:t>visitor, e.g., Dell Premier</a:t>
            </a:r>
            <a:endParaRPr lang="en-US" sz="2200" dirty="0"/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67D-722B-4BC4-92D2-7C4FB721CCA1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Pattern of Online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2816"/>
            <a:ext cx="10802416" cy="475252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i="1" dirty="0" smtClean="0"/>
              <a:t>Browsers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Visitors just </a:t>
            </a:r>
            <a:r>
              <a:rPr lang="en-US" b="1" i="1" dirty="0" smtClean="0"/>
              <a:t>surfing or browsing</a:t>
            </a:r>
            <a:r>
              <a:rPr lang="en-US" dirty="0" smtClean="0"/>
              <a:t>, 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Website must offer something that piques their interests, e.g., </a:t>
            </a:r>
            <a:r>
              <a:rPr lang="en-US" b="1" i="1" dirty="0" smtClean="0"/>
              <a:t>Trigger words or extra contents</a:t>
            </a:r>
            <a:r>
              <a:rPr lang="en-US" dirty="0" smtClean="0"/>
              <a:t> that prompt visitor to stay and investigate products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Lead to favorable </a:t>
            </a:r>
            <a:r>
              <a:rPr lang="en-US" b="1" i="1" dirty="0" smtClean="0"/>
              <a:t>impression</a:t>
            </a:r>
            <a:r>
              <a:rPr lang="en-US" dirty="0" smtClean="0"/>
              <a:t> (repeat visit or bookmark the page)</a:t>
            </a:r>
            <a:endParaRPr lang="en-US" b="1" i="1" dirty="0" smtClean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i="1" dirty="0" smtClean="0"/>
              <a:t>Buyers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Ready to </a:t>
            </a:r>
            <a:r>
              <a:rPr lang="en-US" b="1" i="1" dirty="0" smtClean="0"/>
              <a:t>make a purchase right away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Website should offer direct route into purchase transaction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Get buyers to shopping cart as quickly as possible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i="1" dirty="0" smtClean="0"/>
              <a:t>Shopper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Visitors are </a:t>
            </a:r>
            <a:r>
              <a:rPr lang="en-US" b="1" i="1" dirty="0" smtClean="0"/>
              <a:t>motivated to buy but looking for more information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Should offer price comparison, product reviews, feature list, etc.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810-6E78-472C-A263-358202BC3948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of Online Behavior: An Alternate Model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Simplifiers </a:t>
            </a:r>
            <a:r>
              <a:rPr lang="en-US" sz="2200" i="1" dirty="0" smtClean="0"/>
              <a:t>(convenience, attracted by sites that makes business faster, easier)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Surfers </a:t>
            </a:r>
            <a:r>
              <a:rPr lang="en-US" sz="2200" i="1" dirty="0" smtClean="0"/>
              <a:t>(find information, explore new ideas, shop, spend far more time, attracted by content)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Bargainers </a:t>
            </a:r>
            <a:r>
              <a:rPr lang="en-US" sz="2200" i="1" dirty="0" smtClean="0"/>
              <a:t>(search for good deal/best price)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Connectors </a:t>
            </a:r>
            <a:r>
              <a:rPr lang="en-US" sz="2200" i="1" dirty="0" smtClean="0"/>
              <a:t>(stay in touch with other people, users of chat room, SNS, IM)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err="1" smtClean="0"/>
              <a:t>Routiners</a:t>
            </a:r>
            <a:r>
              <a:rPr lang="en-US" sz="2400" b="1" dirty="0" smtClean="0"/>
              <a:t> </a:t>
            </a:r>
            <a:r>
              <a:rPr lang="en-US" sz="2200" i="1" dirty="0" smtClean="0"/>
              <a:t>(return to same sites over and over, look for news, stock quotes, other financial information)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Sportsters </a:t>
            </a:r>
            <a:r>
              <a:rPr lang="en-US" sz="2200" i="1" dirty="0" smtClean="0"/>
              <a:t>(spend time on sports, entertainment sites, attracted by sites that are interactive and attractive)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A3A9-CD70-4B05-A534-477F9B5030CB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Customer Relationship Intensity and Life-Cycle</a:t>
            </a: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Awareness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Customers recognize company name, product</a:t>
            </a:r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Exploration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Customers learn more about </a:t>
            </a:r>
            <a:r>
              <a:rPr lang="en-US" sz="2000" b="1" dirty="0" smtClean="0"/>
              <a:t>company, products</a:t>
            </a:r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Familiarity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Customers have completed several transactions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Customers aware of returns and credits policies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Customers aware of pricing flexibility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2400" b="1" dirty="0"/>
              <a:t>Commitment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Customer experiences highly satisfactory encounters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Customer develops fierce loyalty or strong preference</a:t>
            </a:r>
            <a:endParaRPr lang="en-US" sz="2400" dirty="0"/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2400" b="1" dirty="0"/>
              <a:t>Separation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Conditions that made relationship valuable change</a:t>
            </a:r>
          </a:p>
          <a:p>
            <a:pPr marL="714375" lvl="3" indent="-45720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Parties enter separation stage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DA8016-8490-4B4B-8070-67568FEBA6E1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135560" y="4077072"/>
            <a:ext cx="8496944" cy="1977083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err="1" smtClean="0">
                <a:latin typeface="Candara" panose="020E0502030303020204" pitchFamily="34" charset="0"/>
              </a:rPr>
              <a:t>Touchpoints</a:t>
            </a:r>
            <a:endParaRPr lang="en-US" sz="2400" b="1" dirty="0" smtClean="0">
              <a:latin typeface="Candara" panose="020E0502030303020204" pitchFamily="34" charset="0"/>
            </a:endParaRP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Online and offline customer contact points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err="1" smtClean="0">
                <a:latin typeface="Candara" panose="020E0502030303020204" pitchFamily="34" charset="0"/>
              </a:rPr>
              <a:t>Touchpoint</a:t>
            </a:r>
            <a:r>
              <a:rPr lang="en-US" sz="2400" b="1" dirty="0" smtClean="0">
                <a:latin typeface="Candara" panose="020E0502030303020204" pitchFamily="34" charset="0"/>
              </a:rPr>
              <a:t> consistency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Goal of providing similar levels and quality of service at all </a:t>
            </a:r>
            <a:r>
              <a:rPr lang="en-US" sz="2000" dirty="0" err="1" smtClean="0">
                <a:latin typeface="Candara" panose="020E0502030303020204" pitchFamily="34" charset="0"/>
              </a:rPr>
              <a:t>touchpoints</a:t>
            </a:r>
            <a:endParaRPr lang="en-US" sz="2000" dirty="0" smtClean="0">
              <a:latin typeface="Candara" panose="020E0502030303020204" pitchFamily="34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3863752" y="3593065"/>
            <a:ext cx="39164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Five </a:t>
            </a:r>
            <a:r>
              <a:rPr lang="en-US" b="1" dirty="0">
                <a:solidFill>
                  <a:srgbClr val="C00000"/>
                </a:solidFill>
                <a:latin typeface="Candara" panose="020E0502030303020204" pitchFamily="34" charset="0"/>
              </a:rPr>
              <a:t>stages of customer loyalty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260842"/>
            <a:ext cx="7523152" cy="345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D8BB-6F4B-42F6-A319-0A9146C81017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Acquisition, Conversion, and Retention of Customers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Acquisition</a:t>
            </a:r>
            <a:r>
              <a:rPr lang="en-US" dirty="0" smtClean="0"/>
              <a:t>, </a:t>
            </a:r>
            <a:r>
              <a:rPr lang="en-US" sz="2200" i="1" dirty="0" smtClean="0"/>
              <a:t>attract new visitors to a Web site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Acquisition cost, </a:t>
            </a:r>
            <a:r>
              <a:rPr lang="en-US" sz="2200" i="1" dirty="0" smtClean="0"/>
              <a:t>total amount of money site spends drawing one visitor to site (average)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Conversion, </a:t>
            </a:r>
            <a:r>
              <a:rPr lang="en-US" sz="2200" i="1" dirty="0" smtClean="0"/>
              <a:t>convert first-time visitor into a customer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Conversion cost, </a:t>
            </a:r>
            <a:r>
              <a:rPr lang="en-US" sz="2200" i="1" dirty="0" smtClean="0"/>
              <a:t>total amount of money site spends (average) to induce one visitor to make a purchase, sign up for a subscription, or register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Retained </a:t>
            </a:r>
            <a:r>
              <a:rPr lang="en-US" b="1" dirty="0" smtClean="0"/>
              <a:t>customers, </a:t>
            </a:r>
            <a:r>
              <a:rPr lang="en-US" sz="2200" i="1" dirty="0" smtClean="0"/>
              <a:t>return </a:t>
            </a:r>
            <a:r>
              <a:rPr lang="en-US" sz="2200" i="1" dirty="0"/>
              <a:t>one or more times after making first purchases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Retention </a:t>
            </a:r>
            <a:r>
              <a:rPr lang="en-US" b="1" dirty="0" smtClean="0"/>
              <a:t>costs, </a:t>
            </a:r>
            <a:r>
              <a:rPr lang="en-US" sz="2200" i="1" dirty="0" smtClean="0"/>
              <a:t>costs </a:t>
            </a:r>
            <a:r>
              <a:rPr lang="en-US" sz="2200" i="1" dirty="0"/>
              <a:t>of inducing customers to return and buy again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80A-D970-4CA8-9043-9321B0DAE53F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2438400" y="4725144"/>
            <a:ext cx="79736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Funnel </a:t>
            </a:r>
            <a:r>
              <a:rPr lang="en-US" b="1" i="1" dirty="0">
                <a:solidFill>
                  <a:srgbClr val="C00000"/>
                </a:solidFill>
                <a:latin typeface="Candara" panose="020E0502030303020204" pitchFamily="34" charset="0"/>
              </a:rPr>
              <a:t>model of customer acquisition, conversion, and retention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442" y="404664"/>
            <a:ext cx="8777358" cy="429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47528" y="5178676"/>
            <a:ext cx="92273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Provides </a:t>
            </a:r>
            <a:r>
              <a:rPr lang="en-US" dirty="0">
                <a:latin typeface="Candara" panose="020E0502030303020204" pitchFamily="34" charset="0"/>
              </a:rPr>
              <a:t>understanding of overall nature of marketing strategy</a:t>
            </a:r>
          </a:p>
          <a:p>
            <a:pPr marL="61722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Provides </a:t>
            </a:r>
            <a:r>
              <a:rPr lang="en-US" dirty="0">
                <a:latin typeface="Candara" panose="020E0502030303020204" pitchFamily="34" charset="0"/>
              </a:rPr>
              <a:t>good analogy for the operation of marketing </a:t>
            </a:r>
            <a:r>
              <a:rPr lang="en-US" dirty="0" smtClean="0">
                <a:latin typeface="Candara" panose="020E0502030303020204" pitchFamily="34" charset="0"/>
              </a:rPr>
              <a:t>strategy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999F-DA1E-414F-8516-2593F1689EF1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420888"/>
            <a:ext cx="9216008" cy="108012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 on the Web 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0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Advertising on the Web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Effective advertising involves </a:t>
            </a:r>
            <a:r>
              <a:rPr lang="en-US" b="1" dirty="0" smtClean="0"/>
              <a:t>communication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Five-stage customer loyalty model</a:t>
            </a:r>
            <a:r>
              <a:rPr lang="en-US" dirty="0" smtClean="0"/>
              <a:t>: helpful in creating advertising messages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 smtClean="0"/>
              <a:t>Awareness stage</a:t>
            </a:r>
            <a:r>
              <a:rPr lang="en-US" sz="2400" dirty="0" smtClean="0"/>
              <a:t>, </a:t>
            </a:r>
            <a:r>
              <a:rPr lang="en-US" sz="2200" dirty="0" smtClean="0"/>
              <a:t>advertising message should inform customer about </a:t>
            </a:r>
            <a:r>
              <a:rPr lang="en-US" sz="2200" b="1" i="1" dirty="0" smtClean="0"/>
              <a:t>new products, new usage, specific improvements</a:t>
            </a:r>
            <a:r>
              <a:rPr lang="en-US" sz="2200" dirty="0" smtClean="0"/>
              <a:t> to a product. 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 smtClean="0"/>
              <a:t>Exploration stage</a:t>
            </a:r>
            <a:r>
              <a:rPr lang="en-US" sz="2400" dirty="0" smtClean="0"/>
              <a:t>, </a:t>
            </a:r>
            <a:r>
              <a:rPr lang="en-US" sz="2200" dirty="0" smtClean="0"/>
              <a:t>message should explain </a:t>
            </a:r>
            <a:r>
              <a:rPr lang="en-US" sz="2200" b="1" i="1" dirty="0" smtClean="0"/>
              <a:t>how product, service works, encourage switching brands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/>
              <a:t>Familiarity </a:t>
            </a:r>
            <a:r>
              <a:rPr lang="en-US" sz="2400" b="1" dirty="0" smtClean="0"/>
              <a:t>stage</a:t>
            </a:r>
            <a:r>
              <a:rPr lang="en-US" sz="2400" dirty="0" smtClean="0"/>
              <a:t>, </a:t>
            </a:r>
            <a:r>
              <a:rPr lang="en-US" sz="2200" dirty="0" smtClean="0"/>
              <a:t>message </a:t>
            </a:r>
            <a:r>
              <a:rPr lang="en-US" sz="2200" dirty="0"/>
              <a:t>should be </a:t>
            </a:r>
            <a:r>
              <a:rPr lang="en-US" sz="2200" b="1" i="1" dirty="0"/>
              <a:t>persuasive, convince </a:t>
            </a:r>
            <a:r>
              <a:rPr lang="en-US" sz="2200" dirty="0"/>
              <a:t>customer to buy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/>
              <a:t>Commitment </a:t>
            </a:r>
            <a:r>
              <a:rPr lang="en-US" sz="2400" b="1" dirty="0" smtClean="0"/>
              <a:t>stage</a:t>
            </a:r>
            <a:r>
              <a:rPr lang="en-US" sz="2400" dirty="0" smtClean="0"/>
              <a:t>, </a:t>
            </a:r>
            <a:r>
              <a:rPr lang="en-US" sz="2200" dirty="0"/>
              <a:t>c</a:t>
            </a:r>
            <a:r>
              <a:rPr lang="en-US" sz="2200" dirty="0" smtClean="0"/>
              <a:t>ustomer </a:t>
            </a:r>
            <a:r>
              <a:rPr lang="en-US" sz="2200" dirty="0"/>
              <a:t>sent </a:t>
            </a:r>
            <a:r>
              <a:rPr lang="en-US" sz="2200" b="1" i="1" dirty="0"/>
              <a:t>reminder </a:t>
            </a:r>
            <a:r>
              <a:rPr lang="en-US" sz="2200" b="1" i="1" dirty="0" smtClean="0"/>
              <a:t>messages, reinforce customers’ good feelings </a:t>
            </a:r>
            <a:r>
              <a:rPr lang="en-US" sz="2200" dirty="0" smtClean="0"/>
              <a:t>about the brand, remind them to buy</a:t>
            </a:r>
            <a:endParaRPr lang="en-US" sz="2200" dirty="0"/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/>
              <a:t>Separation </a:t>
            </a:r>
            <a:r>
              <a:rPr lang="en-US" sz="2400" b="1" dirty="0" smtClean="0"/>
              <a:t>stage</a:t>
            </a:r>
            <a:r>
              <a:rPr lang="en-US" sz="2400" dirty="0" smtClean="0"/>
              <a:t>, </a:t>
            </a:r>
            <a:r>
              <a:rPr lang="en-US" sz="2200" dirty="0" smtClean="0"/>
              <a:t>customers </a:t>
            </a:r>
            <a:r>
              <a:rPr lang="en-US" sz="2200" b="1" i="1" dirty="0" smtClean="0"/>
              <a:t>not </a:t>
            </a:r>
            <a:r>
              <a:rPr lang="en-US" sz="2200" b="1" i="1" dirty="0"/>
              <a:t>targeted</a:t>
            </a:r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7E80-5EC5-42A9-B9E4-3E42A2178479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796976"/>
            <a:ext cx="9144000" cy="920056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Marketing Strategies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A small rectangular object </a:t>
            </a:r>
            <a:r>
              <a:rPr lang="en-US" dirty="0" smtClean="0"/>
              <a:t>on a Web page that displays a </a:t>
            </a:r>
            <a:r>
              <a:rPr lang="en-US" b="1" i="1" dirty="0" smtClean="0"/>
              <a:t>stationary or moving graphic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Includes a </a:t>
            </a:r>
            <a:r>
              <a:rPr lang="en-US" b="1" i="1" dirty="0" smtClean="0"/>
              <a:t>hyperlink</a:t>
            </a:r>
            <a:r>
              <a:rPr lang="en-US" dirty="0" smtClean="0"/>
              <a:t> to the advertiser’s Web site.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/>
              <a:t> </a:t>
            </a:r>
            <a:r>
              <a:rPr lang="en-US" b="1" i="1" dirty="0" smtClean="0"/>
              <a:t>Versatile vehicles</a:t>
            </a:r>
            <a:r>
              <a:rPr lang="en-US" dirty="0" smtClean="0"/>
              <a:t>-graphic images helps to increase </a:t>
            </a:r>
            <a:r>
              <a:rPr lang="en-US" b="1" i="1" dirty="0" smtClean="0"/>
              <a:t>awareness</a:t>
            </a:r>
            <a:r>
              <a:rPr lang="en-US" dirty="0" smtClean="0"/>
              <a:t>, users can click them to open the advertiser’s Web site and </a:t>
            </a:r>
            <a:r>
              <a:rPr lang="en-US" b="1" i="1" dirty="0" smtClean="0"/>
              <a:t>learn </a:t>
            </a:r>
            <a:r>
              <a:rPr lang="en-US" dirty="0" smtClean="0"/>
              <a:t>more about the products.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sz="2200" dirty="0" smtClean="0"/>
              <a:t>They can serve both </a:t>
            </a:r>
            <a:r>
              <a:rPr lang="en-US" sz="2200" b="1" i="1" dirty="0" smtClean="0"/>
              <a:t>informative and persuasive functions</a:t>
            </a:r>
            <a:r>
              <a:rPr lang="en-US" sz="22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Attention grabbing banner ads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Use </a:t>
            </a:r>
            <a:r>
              <a:rPr lang="en-US" sz="2200" b="1" dirty="0" smtClean="0"/>
              <a:t>animated GIFs and rich media objects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 </a:t>
            </a:r>
            <a:r>
              <a:rPr lang="en-US" sz="2200" dirty="0" smtClean="0"/>
              <a:t>Created using </a:t>
            </a:r>
            <a:r>
              <a:rPr lang="en-US" sz="2200" b="1" dirty="0" err="1" smtClean="0"/>
              <a:t>Sockwave</a:t>
            </a:r>
            <a:r>
              <a:rPr lang="en-US" sz="2200" b="1" dirty="0" smtClean="0"/>
              <a:t>, Java, or Flash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2CB-99FF-4BD2-A445-37D37A1FF574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Ads: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800"/>
            <a:ext cx="10515600" cy="4400551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Interactive Marketing Unit (IMU)</a:t>
            </a:r>
            <a:r>
              <a:rPr lang="en-US" dirty="0" smtClean="0"/>
              <a:t> ad Format-&gt; </a:t>
            </a:r>
            <a:r>
              <a:rPr lang="en-US" b="1" dirty="0" smtClean="0"/>
              <a:t>standard banner sizes </a:t>
            </a:r>
            <a:r>
              <a:rPr lang="en-US" dirty="0" smtClean="0"/>
              <a:t>that most Web sites have voluntarily agreed to use.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 </a:t>
            </a:r>
            <a:r>
              <a:rPr lang="en-US" b="1" dirty="0" smtClean="0"/>
              <a:t>Interactive Advertising Bureau (IAB)</a:t>
            </a:r>
            <a:r>
              <a:rPr lang="en-US" dirty="0" smtClean="0"/>
              <a:t>, voluntarily works to promote the use of Internet advertising.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 </a:t>
            </a:r>
            <a:r>
              <a:rPr lang="en-US" b="1" dirty="0" smtClean="0"/>
              <a:t>Universal ad Packages (UAP), </a:t>
            </a:r>
            <a:r>
              <a:rPr lang="en-US" dirty="0" smtClean="0"/>
              <a:t>are the most common formats used on the Web today. 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 smtClean="0"/>
              <a:t>Medium rectangle </a:t>
            </a:r>
            <a:r>
              <a:rPr lang="en-US" sz="2200" dirty="0" smtClean="0"/>
              <a:t>(300x250 pixels)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en-US" sz="2200" b="1" dirty="0" smtClean="0"/>
              <a:t>Rectangle</a:t>
            </a:r>
            <a:r>
              <a:rPr lang="en-US" sz="2200" dirty="0" smtClean="0"/>
              <a:t> (180x150 pixels)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en-US" sz="2200" b="1" dirty="0" smtClean="0"/>
              <a:t>Leaderboard</a:t>
            </a:r>
            <a:r>
              <a:rPr lang="en-US" sz="2200" dirty="0" smtClean="0"/>
              <a:t> (728x90 pixels), placed at top or bottom of a Web page. 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en-US" sz="2200" b="1" dirty="0" smtClean="0"/>
              <a:t>Wide Skyscraper </a:t>
            </a:r>
            <a:r>
              <a:rPr lang="en-US" sz="2200" dirty="0" smtClean="0"/>
              <a:t>( 160x600 pixels), placed on the side of a Web page, remained visible as the user scrolls down through the page.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A0E6-4AD1-42EA-BB69-B6AB3AF71642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Ads: Placement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Three ways</a:t>
            </a:r>
          </a:p>
          <a:p>
            <a:pPr marL="514350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dirty="0" smtClean="0"/>
              <a:t>Use a </a:t>
            </a:r>
            <a:r>
              <a:rPr lang="en-US" sz="2400" b="1" dirty="0" smtClean="0"/>
              <a:t>banner exchange network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Coordinates ad sharing </a:t>
            </a:r>
          </a:p>
          <a:p>
            <a:pPr marL="514350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dirty="0" smtClean="0"/>
              <a:t>Find Web sites appealing to company’s market segments 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Pay sites to carry ad</a:t>
            </a:r>
          </a:p>
          <a:p>
            <a:pPr marL="514350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dirty="0" smtClean="0"/>
              <a:t>Use a </a:t>
            </a:r>
            <a:r>
              <a:rPr lang="en-US" sz="2400" b="1" dirty="0" smtClean="0"/>
              <a:t>banner advertising network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Acts as </a:t>
            </a:r>
            <a:r>
              <a:rPr lang="en-US" sz="2400" b="1" dirty="0" smtClean="0"/>
              <a:t>broke</a:t>
            </a:r>
            <a:r>
              <a:rPr lang="en-US" sz="2400" dirty="0" smtClean="0"/>
              <a:t>r between advertisers and Web sites that carry ads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e.g., DoubleClick and </a:t>
            </a:r>
            <a:r>
              <a:rPr lang="en-US" sz="2400" dirty="0" err="1" smtClean="0"/>
              <a:t>ValueClick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A146-F20D-4BD0-896F-14F38776DA59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Ads: New Strategies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Banner ads were a novelty initially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Lost ability to attract attention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Solutions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Introduce </a:t>
            </a:r>
            <a:r>
              <a:rPr lang="en-US" sz="2400" b="1" i="1" dirty="0" smtClean="0"/>
              <a:t>animated GIFs with moving elements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Create ads displaying </a:t>
            </a:r>
            <a:r>
              <a:rPr lang="en-US" sz="2400" b="1" i="1" dirty="0" smtClean="0"/>
              <a:t>rich media effects (movie clips)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Add interactive effects (Java programs): respond to user’s click with some action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Create ads acting like </a:t>
            </a:r>
            <a:r>
              <a:rPr lang="en-US" sz="2400" b="1" i="1" dirty="0" smtClean="0"/>
              <a:t>mini video game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Create ads appearing to be </a:t>
            </a:r>
            <a:r>
              <a:rPr lang="en-US" sz="2400" b="1" i="1" dirty="0" smtClean="0"/>
              <a:t>dialog boxes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DF59-C2F7-4328-9E8F-FD29005EFD2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568" y="487479"/>
            <a:ext cx="6955482" cy="537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4439816" y="5866174"/>
            <a:ext cx="2983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Disguised </a:t>
            </a:r>
            <a:r>
              <a:rPr lang="en-US" sz="2400" b="1" dirty="0">
                <a:latin typeface="Candara" panose="020E0502030303020204" pitchFamily="34" charset="0"/>
              </a:rPr>
              <a:t>banner ads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B789-D153-44D1-9CF8-4AA48108EB86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Ads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Short promotional message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No graphic elements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Usually placed along Web page </a:t>
            </a:r>
            <a:r>
              <a:rPr lang="en-US" sz="2400" b="1" dirty="0" smtClean="0"/>
              <a:t>top or right side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Deceptively simple but very effective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Example: Google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 smtClean="0"/>
              <a:t>Initially criticized for including unobtrusive ads on its pages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 smtClean="0"/>
              <a:t>Now clearly labels ads (to prevent confusion)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Inline text ad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 smtClean="0"/>
              <a:t>Text in stories displayed as hyperlinks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DECB-878B-4AD0-89FF-AA2588E1510B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Web Ad Formats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551384" y="1838960"/>
            <a:ext cx="5688632" cy="4542368"/>
          </a:xfrm>
        </p:spPr>
        <p:txBody>
          <a:bodyPr/>
          <a:lstStyle/>
          <a:p>
            <a:pPr marL="488632" indent="-34290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Pop-up ad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Appears in its own window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When user opens or closes Web page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Considered to be extremely annoying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Must click close button (small) in window of ad</a:t>
            </a:r>
          </a:p>
          <a:p>
            <a:pPr marL="488632" indent="-34290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Pop-behind ad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Pop-up ad followed by a quick command 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Returns focus to original browser window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 smtClean="0"/>
              <a:t>Ad-blocking software, </a:t>
            </a:r>
            <a:r>
              <a:rPr lang="en-US" dirty="0"/>
              <a:t>p</a:t>
            </a:r>
            <a:r>
              <a:rPr lang="en-US" sz="2000" dirty="0" smtClean="0"/>
              <a:t>revents banner ads and pop-up ads from loading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096000" y="1838960"/>
            <a:ext cx="5257800" cy="4542368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Interstitial </a:t>
            </a:r>
            <a:r>
              <a:rPr lang="en-US" b="1" dirty="0" smtClean="0"/>
              <a:t>ad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User </a:t>
            </a:r>
            <a:r>
              <a:rPr lang="en-US" sz="2000" dirty="0"/>
              <a:t>clicks link to load </a:t>
            </a:r>
            <a:r>
              <a:rPr lang="en-US" sz="2000" dirty="0" smtClean="0"/>
              <a:t>page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Interstitial ad opens in its own browser window </a:t>
            </a:r>
            <a:r>
              <a:rPr lang="en-US" dirty="0" smtClean="0"/>
              <a:t>i</a:t>
            </a:r>
            <a:r>
              <a:rPr lang="en-US" sz="2000" dirty="0" smtClean="0"/>
              <a:t>nstead </a:t>
            </a:r>
            <a:r>
              <a:rPr lang="en-US" sz="2000" dirty="0"/>
              <a:t>of page user intended to </a:t>
            </a:r>
            <a:r>
              <a:rPr lang="en-US" sz="2000" dirty="0" smtClean="0"/>
              <a:t>load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Many </a:t>
            </a:r>
            <a:r>
              <a:rPr lang="en-US" sz="2000" dirty="0"/>
              <a:t>close </a:t>
            </a:r>
            <a:r>
              <a:rPr lang="en-US" sz="2000" dirty="0" smtClean="0"/>
              <a:t>automatically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Others </a:t>
            </a:r>
            <a:r>
              <a:rPr lang="en-US" sz="2000" dirty="0"/>
              <a:t>require user to click a </a:t>
            </a:r>
            <a:r>
              <a:rPr lang="en-US" sz="2000" dirty="0" smtClean="0"/>
              <a:t>button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Rich </a:t>
            </a:r>
            <a:r>
              <a:rPr lang="en-US" b="1" dirty="0"/>
              <a:t>media ads </a:t>
            </a:r>
            <a:r>
              <a:rPr lang="en-US" dirty="0"/>
              <a:t>(</a:t>
            </a:r>
            <a:r>
              <a:rPr lang="en-US" b="1" dirty="0"/>
              <a:t>active </a:t>
            </a:r>
            <a:r>
              <a:rPr lang="en-US" b="1" dirty="0" smtClean="0"/>
              <a:t>ads</a:t>
            </a:r>
            <a:r>
              <a:rPr lang="en-US" dirty="0" smtClean="0"/>
              <a:t>)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Generate </a:t>
            </a:r>
            <a:r>
              <a:rPr lang="en-US" sz="2000" dirty="0"/>
              <a:t>graphical activity that </a:t>
            </a:r>
            <a:r>
              <a:rPr lang="en-US" sz="2000" b="1" dirty="0"/>
              <a:t>“floats” </a:t>
            </a:r>
            <a:r>
              <a:rPr lang="en-US" sz="2000" dirty="0"/>
              <a:t>over the Web page </a:t>
            </a:r>
            <a:r>
              <a:rPr lang="en-US" sz="2000" dirty="0" smtClean="0"/>
              <a:t>itself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Example</a:t>
            </a:r>
            <a:r>
              <a:rPr lang="en-US" sz="2000" dirty="0"/>
              <a:t>: 30 second ad before television show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102967-0FB3-4A03-B80F-862EF3521507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Site Sponsorships</a:t>
            </a:r>
          </a:p>
        </p:txBody>
      </p:sp>
      <p:sp>
        <p:nvSpPr>
          <p:cNvPr id="5017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Web sites offer advertisers opportunity to sponsor all (or parts) of their sites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More subtle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Goals similar to sporting event sponsors, television program sponsors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Tie company (product) name to an event (set of information)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Uses to develop brand images and reputation rather then to generate immediate sales. </a:t>
            </a:r>
          </a:p>
          <a:p>
            <a:pPr marL="257175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Ethical concerns raised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If sponsor is allowed to create content or weave advertising message into site’s content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7676-C4D6-46F9-BBF3-844505E0639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Advertising Cost and Effectiveness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Companies want Web sites to make favorable impression on potential customers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Raises issue of measuring Web site </a:t>
            </a:r>
            <a:r>
              <a:rPr lang="en-US" dirty="0" smtClean="0"/>
              <a:t>effectiveness</a:t>
            </a:r>
          </a:p>
          <a:p>
            <a:pPr marL="274320" lvl="1" indent="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Cost </a:t>
            </a:r>
            <a:r>
              <a:rPr lang="en-US" sz="2200" b="1" dirty="0"/>
              <a:t>per thousand (CPM)</a:t>
            </a:r>
          </a:p>
          <a:p>
            <a:pPr marL="274320" lvl="2" indent="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/>
              <a:t>“M” from Roman numeral for “thousand”</a:t>
            </a:r>
          </a:p>
          <a:p>
            <a:pPr marL="274320" lvl="2" indent="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/>
              <a:t>Dollar amount paid for every thousand people in the estimated audience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Measuring Web audiences (complicated)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Web’s interactivity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Value of visitor to an advertiser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Depends on information site gathers from visitor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0BF-2F43-490D-B1F3-3DF464F04E7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Advertising Cost and Effectiveness (cont’d.)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Visit, </a:t>
            </a:r>
            <a:r>
              <a:rPr lang="en-US" sz="2400" i="1" dirty="0" smtClean="0"/>
              <a:t>occurs </a:t>
            </a:r>
            <a:r>
              <a:rPr lang="en-US" sz="2400" i="1" dirty="0"/>
              <a:t>when visitor requests a page from Web site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Trial </a:t>
            </a:r>
            <a:r>
              <a:rPr lang="en-US" b="1" dirty="0" smtClean="0"/>
              <a:t>visit, </a:t>
            </a:r>
            <a:r>
              <a:rPr lang="en-US" sz="2400" i="1" dirty="0" smtClean="0"/>
              <a:t>first </a:t>
            </a:r>
            <a:r>
              <a:rPr lang="en-US" sz="2400" i="1" dirty="0"/>
              <a:t>time a particular visitor loads Web site page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Repeat </a:t>
            </a:r>
            <a:r>
              <a:rPr lang="en-US" b="1" dirty="0" smtClean="0"/>
              <a:t>visits</a:t>
            </a:r>
            <a:r>
              <a:rPr lang="en-US" dirty="0" smtClean="0"/>
              <a:t>, </a:t>
            </a:r>
            <a:r>
              <a:rPr lang="en-US" i="1" dirty="0"/>
              <a:t>subsequent page loads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Page view</a:t>
            </a:r>
            <a:r>
              <a:rPr lang="en-US" dirty="0" smtClean="0"/>
              <a:t>, </a:t>
            </a:r>
            <a:r>
              <a:rPr lang="en-US" i="1" dirty="0" smtClean="0"/>
              <a:t>each page loaded by a visitor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Ad view</a:t>
            </a:r>
            <a:r>
              <a:rPr lang="en-US" dirty="0" smtClean="0"/>
              <a:t>, </a:t>
            </a:r>
            <a:r>
              <a:rPr lang="en-US" i="1" dirty="0" smtClean="0"/>
              <a:t>occurs if page contains an ad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Impression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 smtClean="0"/>
              <a:t>each time banner ad loads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Click </a:t>
            </a:r>
            <a:r>
              <a:rPr lang="en-US" dirty="0" smtClean="0"/>
              <a:t>(</a:t>
            </a:r>
            <a:r>
              <a:rPr lang="en-US" b="1" dirty="0" smtClean="0"/>
              <a:t>click-through</a:t>
            </a:r>
            <a:r>
              <a:rPr lang="en-US" dirty="0" smtClean="0"/>
              <a:t>), </a:t>
            </a:r>
            <a:r>
              <a:rPr lang="en-US" i="1" dirty="0" smtClean="0"/>
              <a:t>a</a:t>
            </a:r>
            <a:r>
              <a:rPr lang="en-US" sz="2400" i="1" dirty="0" smtClean="0"/>
              <a:t>ction whereby a visitor clicks banner ad to open advertiser’s page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9649-E381-44E5-98DB-3C9DD4ECDD22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Marketing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How companies are using the Web </a:t>
            </a:r>
            <a:r>
              <a:rPr lang="en-US" dirty="0" smtClean="0"/>
              <a:t>in their marketing strategies </a:t>
            </a:r>
            <a:r>
              <a:rPr lang="en-US" b="1" i="1" dirty="0" smtClean="0"/>
              <a:t>to advertise </a:t>
            </a:r>
            <a:r>
              <a:rPr lang="en-US" dirty="0" smtClean="0"/>
              <a:t>their products and services and promote their reputations.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Companies are classifying customers into groups and creating targeted messages for each group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Marketing mix</a:t>
            </a:r>
            <a:r>
              <a:rPr lang="en-US" dirty="0" smtClean="0"/>
              <a:t>- </a:t>
            </a:r>
            <a:r>
              <a:rPr lang="en-US" i="1" dirty="0" smtClean="0"/>
              <a:t>combination of elements that companies use to achieve their goals for selling and promoting their products and services</a:t>
            </a:r>
            <a:r>
              <a:rPr lang="en-US" dirty="0" smtClean="0"/>
              <a:t>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Company’s marketing strategy is an </a:t>
            </a:r>
            <a:r>
              <a:rPr lang="en-US" b="1" i="1" dirty="0" smtClean="0"/>
              <a:t>important tool for conveying its branding and advertising messages </a:t>
            </a:r>
            <a:r>
              <a:rPr lang="en-US" dirty="0" smtClean="0"/>
              <a:t>to current and prospective customers.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Company’s Web presence </a:t>
            </a:r>
            <a:r>
              <a:rPr lang="en-US" dirty="0" smtClean="0"/>
              <a:t>is an element of that marketing strategy.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DD5E-584E-4852-8C38-B36284029660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911424" y="5778916"/>
            <a:ext cx="52966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CPM </a:t>
            </a:r>
            <a:r>
              <a:rPr lang="en-US" b="1" dirty="0">
                <a:latin typeface="Candara" panose="020E0502030303020204" pitchFamily="34" charset="0"/>
              </a:rPr>
              <a:t>rates for advertising in various media</a:t>
            </a:r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448" y="412340"/>
            <a:ext cx="5585420" cy="536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28892" y="639047"/>
            <a:ext cx="45677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New metrics </a:t>
            </a:r>
            <a:r>
              <a:rPr lang="en-US" sz="2400" dirty="0">
                <a:latin typeface="Candara" panose="020E0502030303020204" pitchFamily="34" charset="0"/>
              </a:rPr>
              <a:t>to evaluate advertising yield outcomes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ndara" panose="020E0502030303020204" pitchFamily="34" charset="0"/>
              </a:rPr>
              <a:t>Measure number of new visitors who buy first time </a:t>
            </a:r>
            <a:r>
              <a:rPr lang="en-US" sz="2400" dirty="0">
                <a:latin typeface="Candara" panose="020E0502030303020204" pitchFamily="34" charset="0"/>
              </a:rPr>
              <a:t>after arriving at </a:t>
            </a:r>
            <a:r>
              <a:rPr lang="en-US" sz="2400" dirty="0" smtClean="0">
                <a:latin typeface="Candara" panose="020E0502030303020204" pitchFamily="34" charset="0"/>
              </a:rPr>
              <a:t>site by way of a click-through. 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400" dirty="0">
              <a:latin typeface="Candara" panose="020E0502030303020204" pitchFamily="34" charset="0"/>
            </a:endParaRP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Calculate </a:t>
            </a:r>
            <a:r>
              <a:rPr lang="en-US" sz="2400" dirty="0">
                <a:latin typeface="Candara" panose="020E0502030303020204" pitchFamily="34" charset="0"/>
              </a:rPr>
              <a:t>advertising cost of acquiring one customer on the Web</a:t>
            </a:r>
          </a:p>
          <a:p>
            <a:pPr marL="800100" lvl="3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ndara" panose="020E0502030303020204" pitchFamily="34" charset="0"/>
              </a:rPr>
              <a:t>Compare to how much it costs to acquire one customer through traditional channels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872A-961F-4C44-A79D-BFBBF5C415C7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Effectiveness of Online Advertising</a:t>
            </a:r>
          </a:p>
        </p:txBody>
      </p:sp>
      <p:sp>
        <p:nvSpPr>
          <p:cNvPr id="563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Online advertising effectiveness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Remains difficult to measure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Major problem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i="1" dirty="0" smtClean="0"/>
              <a:t>Lack of single industry standard measuring service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Solution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Set </a:t>
            </a:r>
            <a:r>
              <a:rPr lang="en-US" sz="2200" dirty="0"/>
              <a:t>of media measurement </a:t>
            </a:r>
            <a:r>
              <a:rPr lang="en-US" sz="2200" dirty="0" smtClean="0"/>
              <a:t>guidelines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i="1" dirty="0" smtClean="0"/>
              <a:t>Market segment </a:t>
            </a:r>
            <a:r>
              <a:rPr lang="en-US" sz="2200" dirty="0" smtClean="0"/>
              <a:t>is an important element in online advertising (e.g., segment-specific ads)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Difficulties remain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Site visitors change Web surfing behaviors, habits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B12-70E9-45AC-925B-8354DD6E97B9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Spam/Unsolicited Commercial E-mail (UCE)/bulk mail</a:t>
            </a:r>
            <a:r>
              <a:rPr lang="en-US" dirty="0" smtClean="0"/>
              <a:t>, is an electronic junk mail and can include solicitations, advertisements, or e-mail chain letters.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Tiresome repetition of meaningless text that eventually drowns out any other attempt at communication.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 </a:t>
            </a:r>
            <a:r>
              <a:rPr lang="en-US" b="1" dirty="0" smtClean="0"/>
              <a:t>Problems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 Wasting people’s time and their computer disk spaces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Consume Internet capacity, space on e-mail servers, 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Distracts employees’ work hours deleting unwanted messages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Reduce employees’ productivity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32CA-5621-48EC-95E0-9C04A667A6F4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Marketing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Permission marketing or opt-in-e-mail</a:t>
            </a:r>
            <a:r>
              <a:rPr lang="en-US" dirty="0" smtClean="0"/>
              <a:t>, 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P</a:t>
            </a:r>
            <a:r>
              <a:rPr lang="en-US" sz="2200" dirty="0" smtClean="0"/>
              <a:t>ractice of sending e-mail messages to people who request information on a particular topic or about a specific product, e.g., </a:t>
            </a:r>
            <a:r>
              <a:rPr lang="en-US" sz="2200" dirty="0" err="1" smtClean="0"/>
              <a:t>ConstantContact</a:t>
            </a:r>
            <a:r>
              <a:rPr lang="en-US" sz="2200" dirty="0" smtClean="0"/>
              <a:t>, </a:t>
            </a:r>
            <a:r>
              <a:rPr lang="en-US" sz="2200" dirty="0" err="1" smtClean="0"/>
              <a:t>Yesmail</a:t>
            </a:r>
            <a:endParaRPr lang="en-US" sz="22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Combining Content and Adverting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Using hyperlinks inserted into e-mail </a:t>
            </a:r>
            <a:r>
              <a:rPr lang="en-US" sz="2200" dirty="0" smtClean="0"/>
              <a:t>messages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Easier to induce customer to stay on the site and consider making </a:t>
            </a:r>
            <a:r>
              <a:rPr lang="en-US" sz="2200" dirty="0" smtClean="0"/>
              <a:t>purchases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Using articles, news stories of interest to specific market </a:t>
            </a:r>
            <a:r>
              <a:rPr lang="en-US" sz="2200" dirty="0" smtClean="0"/>
              <a:t>segments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Outsourcing E-mail Processing</a:t>
            </a:r>
            <a:endParaRPr lang="en-US" dirty="0"/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Company </a:t>
            </a:r>
            <a:r>
              <a:rPr lang="en-US" sz="2200" dirty="0"/>
              <a:t>may use an e-mail processing service </a:t>
            </a:r>
            <a:r>
              <a:rPr lang="en-US" sz="2200" dirty="0" smtClean="0"/>
              <a:t>provider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9F68-5042-4E44-9AD1-C957D3D363B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Technology-Enabled Customer Relationship Management</a:t>
            </a:r>
          </a:p>
        </p:txBody>
      </p:sp>
      <p:sp>
        <p:nvSpPr>
          <p:cNvPr id="6246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Clickstream</a:t>
            </a:r>
            <a:r>
              <a:rPr lang="en-US" dirty="0" smtClean="0"/>
              <a:t>: the information gathered about visitors (e.g., behavior, preferences, needs, buying patterns, uses)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Technology-enabled relationship management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Firm obtains information on customer behavior to: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i="1" dirty="0" smtClean="0"/>
              <a:t>Set prices, negotiate terms, tailor promotions, add product features, customize customer relationship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Also known as: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Customer relationship management (CRM)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Technology-enabled customer relationship management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Electronic customer relationship management (</a:t>
            </a:r>
            <a:r>
              <a:rPr lang="en-US" sz="2200" b="1" dirty="0" err="1" smtClean="0"/>
              <a:t>eCRM</a:t>
            </a:r>
            <a:r>
              <a:rPr lang="en-US" sz="2200" b="1" dirty="0" smtClean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1783-3240-49AC-9835-CE3AB136867C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509" y="270387"/>
            <a:ext cx="6763843" cy="57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1055440" y="5950441"/>
            <a:ext cx="10441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Technology-enabled </a:t>
            </a:r>
            <a:r>
              <a:rPr lang="en-US" b="1" dirty="0">
                <a:latin typeface="Candara" panose="020E0502030303020204" pitchFamily="34" charset="0"/>
              </a:rPr>
              <a:t>relationship management </a:t>
            </a:r>
            <a:r>
              <a:rPr lang="en-US" b="1" dirty="0" smtClean="0">
                <a:latin typeface="Candara" panose="020E0502030303020204" pitchFamily="34" charset="0"/>
              </a:rPr>
              <a:t>and </a:t>
            </a:r>
            <a:r>
              <a:rPr lang="en-US" b="1" dirty="0">
                <a:latin typeface="Candara" panose="020E0502030303020204" pitchFamily="34" charset="0"/>
              </a:rPr>
              <a:t>traditional customer relationships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CCAF-AD33-4B70-B363-76C692453A1F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CRM as a Source of Value in the Marketspace</a:t>
            </a:r>
          </a:p>
        </p:txBody>
      </p:sp>
      <p:sp>
        <p:nvSpPr>
          <p:cNvPr id="64515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802416" cy="4425527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err="1" smtClean="0"/>
              <a:t>Marketspace</a:t>
            </a:r>
            <a:r>
              <a:rPr lang="en-US" b="1" dirty="0" smtClean="0"/>
              <a:t>, </a:t>
            </a:r>
            <a:r>
              <a:rPr lang="en-US" sz="2200" dirty="0" smtClean="0"/>
              <a:t>commerce in the information world, firms use information to create new value for customers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Track and examine Web site visitor behavior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Use that information to provide customized, value-added digital products and services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Early CRM efforts </a:t>
            </a:r>
            <a:r>
              <a:rPr lang="en-US" b="1" dirty="0" smtClean="0"/>
              <a:t>failed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Overly complex, time consuming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Current CRM efforts more successful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Information gathered from customer interactions on the company’s Web </a:t>
            </a:r>
            <a:r>
              <a:rPr lang="en-US" sz="2200" dirty="0" smtClean="0"/>
              <a:t>site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Only collect key facts that matter</a:t>
            </a:r>
            <a:endParaRPr lang="en-US" sz="2200" dirty="0"/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Combine with other information gathered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BF2-B2EF-43FA-9A27-5AF7ACED8EB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CRM as a Source of Value in the </a:t>
            </a:r>
            <a:r>
              <a:rPr lang="en-US" sz="3200" dirty="0" err="1" smtClean="0"/>
              <a:t>Marketspace</a:t>
            </a:r>
            <a:r>
              <a:rPr lang="en-US" sz="3200" dirty="0" smtClean="0"/>
              <a:t> (cont’d.)</a:t>
            </a:r>
          </a:p>
        </p:txBody>
      </p:sp>
      <p:sp>
        <p:nvSpPr>
          <p:cNvPr id="65539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955801"/>
            <a:ext cx="10730408" cy="4221162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Customer </a:t>
            </a:r>
            <a:r>
              <a:rPr lang="en-US" b="1" dirty="0" err="1" smtClean="0"/>
              <a:t>touchpoint</a:t>
            </a:r>
            <a:endParaRPr lang="en-US" b="1" dirty="0" smtClean="0"/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Any </a:t>
            </a:r>
            <a:r>
              <a:rPr lang="en-US" sz="2200" dirty="0"/>
              <a:t>occurrence of </a:t>
            </a:r>
            <a:r>
              <a:rPr lang="en-US" sz="2200" u="sng" dirty="0"/>
              <a:t>contact</a:t>
            </a:r>
            <a:r>
              <a:rPr lang="en-US" sz="2200" dirty="0"/>
              <a:t> between customer and company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Data </a:t>
            </a:r>
            <a:r>
              <a:rPr lang="en-US" b="1" dirty="0"/>
              <a:t>warehouse </a:t>
            </a:r>
            <a:r>
              <a:rPr lang="en-US" dirty="0"/>
              <a:t>(large </a:t>
            </a:r>
            <a:r>
              <a:rPr lang="en-US" dirty="0" smtClean="0"/>
              <a:t>database)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Contains </a:t>
            </a:r>
            <a:r>
              <a:rPr lang="en-US" sz="2200" dirty="0"/>
              <a:t>multiple sources of information about customers, their preferences, their behavior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Data </a:t>
            </a:r>
            <a:r>
              <a:rPr lang="en-US" b="1" dirty="0"/>
              <a:t>mining </a:t>
            </a:r>
            <a:r>
              <a:rPr lang="en-US" dirty="0"/>
              <a:t>(</a:t>
            </a:r>
            <a:r>
              <a:rPr lang="en-US" b="1" dirty="0"/>
              <a:t>analytical processing</a:t>
            </a:r>
            <a:r>
              <a:rPr lang="en-US" dirty="0"/>
              <a:t>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Technique that examines stored information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u="sng" dirty="0"/>
              <a:t>Looks for unknown, unsuspected patterns </a:t>
            </a:r>
            <a:r>
              <a:rPr lang="en-US" sz="2200" dirty="0"/>
              <a:t>in the data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Statistical modeling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Technique that tests CRM analysts’ theories about relationships among customer and sales data elements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DCC0-FADE-4E30-845B-C5D3E27EE302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3961612" y="6021288"/>
            <a:ext cx="42338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Elements </a:t>
            </a:r>
            <a:r>
              <a:rPr lang="en-US" b="1" dirty="0">
                <a:latin typeface="Candara" panose="020E0502030303020204" pitchFamily="34" charset="0"/>
              </a:rPr>
              <a:t>of a typical CRM system</a:t>
            </a:r>
          </a:p>
        </p:txBody>
      </p:sp>
      <p:pic>
        <p:nvPicPr>
          <p:cNvPr id="675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188640"/>
            <a:ext cx="7206308" cy="592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6DBA-F757-499C-9C7E-96EA1889ACDF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420888"/>
            <a:ext cx="9216008" cy="108012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 on the Web 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2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Web Marketing Strategies (Cont’d.) </a:t>
            </a:r>
          </a:p>
        </p:txBody>
      </p:sp>
      <p:sp>
        <p:nvSpPr>
          <p:cNvPr id="9222" name="Rectangle 10"/>
          <p:cNvSpPr>
            <a:spLocks noGrp="1" noChangeArrowheads="1"/>
          </p:cNvSpPr>
          <p:nvPr>
            <p:ph sz="quarter" idx="13"/>
          </p:nvPr>
        </p:nvSpPr>
        <p:spPr>
          <a:xfrm>
            <a:off x="952500" y="1838960"/>
            <a:ext cx="5575300" cy="43078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u="sng" dirty="0" smtClean="0"/>
              <a:t>Four Ps of marketing</a:t>
            </a:r>
          </a:p>
          <a:p>
            <a:pPr marL="514350" lvl="1" indent="-51435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Product</a:t>
            </a:r>
            <a:r>
              <a:rPr lang="en-US" sz="2400" dirty="0" smtClean="0"/>
              <a:t> 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Physical item or service that a company is selling.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/>
              <a:t>Brand</a:t>
            </a:r>
            <a:r>
              <a:rPr lang="en-US" sz="2400" dirty="0" smtClean="0"/>
              <a:t>: customers’ product perception.</a:t>
            </a:r>
          </a:p>
          <a:p>
            <a:pPr marL="514350" lvl="1" indent="-51435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Price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i="1" dirty="0"/>
              <a:t>Amount </a:t>
            </a:r>
            <a:r>
              <a:rPr lang="en-US" sz="2400" dirty="0"/>
              <a:t>customer pays for product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Customer value</a:t>
            </a:r>
            <a:r>
              <a:rPr lang="en-US" sz="2400" dirty="0"/>
              <a:t>: customer benefits minus total cost</a:t>
            </a:r>
          </a:p>
          <a:p>
            <a:pPr lvl="2"/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50" lvl="1" indent="-51435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Promotion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Any means to spread word about product</a:t>
            </a:r>
          </a:p>
          <a:p>
            <a:pPr marL="514350" lvl="1" indent="-51435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Place</a:t>
            </a:r>
            <a:r>
              <a:rPr lang="en-US" sz="2400" dirty="0"/>
              <a:t> (</a:t>
            </a:r>
            <a:r>
              <a:rPr lang="en-US" sz="2400" b="1" dirty="0"/>
              <a:t>distribution</a:t>
            </a:r>
            <a:r>
              <a:rPr lang="en-US" sz="2400" dirty="0"/>
              <a:t>)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Need to have products or services available in many different locations</a:t>
            </a:r>
          </a:p>
          <a:p>
            <a:pPr marL="771525" lvl="3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Getting right products to the right places at the best time to sell them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7315EC-C5F8-4D41-AE97-47A9F2111D5A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Branding: Elements </a:t>
            </a:r>
            <a:endParaRPr lang="en-US" dirty="0" smtClean="0"/>
          </a:p>
        </p:txBody>
      </p:sp>
      <p:sp>
        <p:nvSpPr>
          <p:cNvPr id="6963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Three key brand elements </a:t>
            </a:r>
          </a:p>
          <a:p>
            <a:pPr marL="714375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 smtClean="0"/>
              <a:t>Product differentiation</a:t>
            </a:r>
          </a:p>
          <a:p>
            <a:pPr marL="97155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Clearly distinguish product from all others</a:t>
            </a:r>
          </a:p>
          <a:p>
            <a:pPr marL="97155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First condition</a:t>
            </a:r>
          </a:p>
          <a:p>
            <a:pPr marL="97155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Difficult for commodity products</a:t>
            </a:r>
          </a:p>
          <a:p>
            <a:pPr marL="714375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 smtClean="0"/>
              <a:t>Relevance</a:t>
            </a:r>
          </a:p>
          <a:p>
            <a:pPr marL="97155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Degree to which product offers utility to customer</a:t>
            </a:r>
          </a:p>
          <a:p>
            <a:pPr marL="97155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How does the product or service fit into life (“Visualization”)?</a:t>
            </a:r>
          </a:p>
          <a:p>
            <a:pPr marL="714375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b="1" dirty="0" smtClean="0"/>
              <a:t>Perceived value</a:t>
            </a:r>
          </a:p>
          <a:p>
            <a:pPr marL="971550" lvl="4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Customer perceives a value in buying product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D6D5-B907-4567-89AB-FEE9CA984C6E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Branding: </a:t>
            </a:r>
            <a:r>
              <a:rPr lang="en-US" sz="3600" dirty="0"/>
              <a:t>Emotional vs</a:t>
            </a:r>
            <a:r>
              <a:rPr lang="en-US" sz="3600" dirty="0" smtClean="0"/>
              <a:t>. Rational</a:t>
            </a:r>
          </a:p>
        </p:txBody>
      </p:sp>
      <p:sp>
        <p:nvSpPr>
          <p:cNvPr id="71683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Emotional appeals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Brand is the </a:t>
            </a:r>
            <a:r>
              <a:rPr lang="en-US" sz="2200" b="1" i="1" dirty="0" smtClean="0"/>
              <a:t>emotional shortcut </a:t>
            </a:r>
            <a:r>
              <a:rPr lang="en-US" sz="2200" dirty="0" smtClean="0"/>
              <a:t>between a company and its customer.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Work well if ad targets in passive mode of information acceptance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Television, radio, billboards, print media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Difficult to convey on Web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Active medium controlled by customer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Rational branding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Offer to help Web users in some way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In exchange for viewing an ad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Relies on </a:t>
            </a:r>
            <a:r>
              <a:rPr lang="en-US" sz="2200" b="1" i="1" dirty="0"/>
              <a:t>cognitive appeal </a:t>
            </a:r>
            <a:r>
              <a:rPr lang="en-US" sz="2200" dirty="0"/>
              <a:t>of specific help offered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 e.g., Web e-mail services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5F60AD-D474-4B71-A8D4-A0FAACAE26A3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Affiliate Marketing Strategies</a:t>
            </a:r>
          </a:p>
        </p:txBody>
      </p:sp>
      <p:sp>
        <p:nvSpPr>
          <p:cNvPr id="7577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Affiliate marketing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One firm’s Web site (affiliate site)</a:t>
            </a: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Includes descriptions, reviews, ratings, other information about a product linked to another firm’s site (offers item for sale)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Affiliate site receives </a:t>
            </a:r>
            <a:r>
              <a:rPr lang="en-US" sz="2200" b="1" dirty="0" smtClean="0"/>
              <a:t>commission </a:t>
            </a:r>
            <a:r>
              <a:rPr lang="en-US" sz="2200" b="1" i="1" dirty="0" smtClean="0"/>
              <a:t>(Pay-per-click, pay-per-conversion, affiliate program broker)</a:t>
            </a: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For every visitor following link from affiliate’s site to seller’s site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Affiliate saves expenses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Handling inventory, advertising and promoting product, transaction processing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Cause marketing, </a:t>
            </a:r>
            <a:r>
              <a:rPr lang="en-US" sz="2200" i="1" dirty="0" smtClean="0"/>
              <a:t>affiliate </a:t>
            </a:r>
            <a:r>
              <a:rPr lang="en-US" sz="2200" i="1" dirty="0"/>
              <a:t>marketing program </a:t>
            </a:r>
            <a:r>
              <a:rPr lang="en-US" sz="2200" b="1" i="1" dirty="0"/>
              <a:t>benefiting charitable </a:t>
            </a:r>
            <a:r>
              <a:rPr lang="en-US" sz="2200" b="1" i="1" dirty="0" smtClean="0"/>
              <a:t>organization</a:t>
            </a:r>
            <a:endParaRPr lang="en-US" sz="2200" b="1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41A7-0401-4C3C-A649-F68EC194B1EC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Viral Marketing Strategies</a:t>
            </a:r>
          </a:p>
        </p:txBody>
      </p:sp>
      <p:sp>
        <p:nvSpPr>
          <p:cNvPr id="7987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Viral marketing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elies on existing customers to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Tell other people (prospective customers) about products or service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Use individual customers to spread the word about a company (‘word-of-mouth’)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Marketing with social media is best done using an indirect approach.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Example: </a:t>
            </a:r>
            <a:r>
              <a:rPr lang="en-US" sz="2200" dirty="0" err="1" smtClean="0"/>
              <a:t>BlueMountain</a:t>
            </a:r>
            <a:r>
              <a:rPr lang="en-US" sz="2200" dirty="0" smtClean="0"/>
              <a:t> Arts</a:t>
            </a: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Electronic greeting cards </a:t>
            </a: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E-mail messages that include link to greeting card site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CB3-04AB-4D31-9CC5-714FE3DA6994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060848"/>
            <a:ext cx="9216008" cy="1440160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Engine Positioning and Domain Names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5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Engine Positioning and Domain Names</a:t>
            </a:r>
          </a:p>
        </p:txBody>
      </p:sp>
      <p:sp>
        <p:nvSpPr>
          <p:cNvPr id="8089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Ways that potential customers find Web sites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Referred by friend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Click a link on a referring Web site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Referred by affiliate marketing partner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See site’s URL in print advertisement, television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Arrive unintentionally after mistyping similar URL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Use a search engine or directory Web site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EC12-F3B2-4D52-8432-12763351FEDE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Engines and Web Directories</a:t>
            </a:r>
          </a:p>
        </p:txBody>
      </p:sp>
      <p:sp>
        <p:nvSpPr>
          <p:cNvPr id="819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Search engine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Web site that helps people find things on the Web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Search engine major parts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Spider</a:t>
            </a:r>
            <a:r>
              <a:rPr lang="en-US" sz="2200" dirty="0" smtClean="0"/>
              <a:t> (</a:t>
            </a:r>
            <a:r>
              <a:rPr lang="en-US" sz="2200" b="1" dirty="0" smtClean="0"/>
              <a:t>crawler</a:t>
            </a:r>
            <a:r>
              <a:rPr lang="en-US" sz="2200" dirty="0" smtClean="0"/>
              <a:t>, </a:t>
            </a:r>
            <a:r>
              <a:rPr lang="en-US" sz="2200" b="1" dirty="0" smtClean="0"/>
              <a:t>robot</a:t>
            </a:r>
            <a:r>
              <a:rPr lang="en-US" sz="2200" dirty="0" smtClean="0"/>
              <a:t>, </a:t>
            </a:r>
            <a:r>
              <a:rPr lang="en-US" sz="2200" b="1" dirty="0" smtClean="0"/>
              <a:t>bot</a:t>
            </a:r>
            <a:r>
              <a:rPr lang="en-US" sz="2200" dirty="0" smtClean="0"/>
              <a:t>)</a:t>
            </a: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Program that automatically searches Web to find potentially interesting Web pages for people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Index</a:t>
            </a:r>
            <a:r>
              <a:rPr lang="en-US" sz="2200" dirty="0" smtClean="0"/>
              <a:t> (</a:t>
            </a:r>
            <a:r>
              <a:rPr lang="en-US" sz="2200" b="1" dirty="0" smtClean="0"/>
              <a:t>database</a:t>
            </a:r>
            <a:r>
              <a:rPr lang="en-US" sz="2200" dirty="0" smtClean="0"/>
              <a:t>)</a:t>
            </a: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Storage element of search engine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Search utility</a:t>
            </a:r>
          </a:p>
          <a:p>
            <a:pPr marL="85725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Takes terms, finds matching Web page entries in index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94D3-7B3A-4737-8351-4A34958DA53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Engines and Web Directories (cont’d.)</a:t>
            </a:r>
          </a:p>
        </p:txBody>
      </p:sp>
      <p:sp>
        <p:nvSpPr>
          <p:cNvPr id="8294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Web directories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Provide classified hierarchical lists of categories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Search engine ranking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Weighting of factors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Search engines use factors to decide </a:t>
            </a:r>
            <a:r>
              <a:rPr lang="en-US" sz="2200" b="1" i="1" dirty="0" smtClean="0"/>
              <a:t>which URLs appear first on searches </a:t>
            </a:r>
            <a:r>
              <a:rPr lang="en-US" sz="2200" dirty="0" smtClean="0"/>
              <a:t>for a particular search term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Search engine positioning </a:t>
            </a:r>
            <a:r>
              <a:rPr lang="en-US" dirty="0" smtClean="0"/>
              <a:t>(</a:t>
            </a:r>
            <a:r>
              <a:rPr lang="en-US" b="1" dirty="0" smtClean="0"/>
              <a:t>search engine optimization, search engine placement</a:t>
            </a:r>
            <a:r>
              <a:rPr lang="en-US" dirty="0" smtClean="0"/>
              <a:t>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The combined art and science of having a particular </a:t>
            </a:r>
            <a:r>
              <a:rPr lang="en-US" sz="2200" b="1" i="1" dirty="0" smtClean="0"/>
              <a:t>URL listed near the top of search engine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F0B3-E1D8-4AD1-AEB9-917067D44530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432" y="609601"/>
            <a:ext cx="53673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7"/>
          <p:cNvSpPr>
            <a:spLocks noChangeArrowheads="1"/>
          </p:cNvSpPr>
          <p:nvPr/>
        </p:nvSpPr>
        <p:spPr bwMode="auto">
          <a:xfrm>
            <a:off x="907353" y="5311486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U.S</a:t>
            </a:r>
            <a:r>
              <a:rPr lang="en-US" dirty="0">
                <a:latin typeface="Candara" panose="020E0502030303020204" pitchFamily="34" charset="0"/>
              </a:rPr>
              <a:t>. online advertising expenditures, actual and projected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984" y="488597"/>
            <a:ext cx="5850420" cy="425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91096" y="4796880"/>
            <a:ext cx="51892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U.S</a:t>
            </a:r>
            <a:r>
              <a:rPr lang="en-US" dirty="0">
                <a:latin typeface="Candara" panose="020E0502030303020204" pitchFamily="34" charset="0"/>
              </a:rPr>
              <a:t>. advertising expenditures by medium, </a:t>
            </a:r>
          </a:p>
          <a:p>
            <a:r>
              <a:rPr lang="en-US" dirty="0">
                <a:latin typeface="Candara" panose="020E0502030303020204" pitchFamily="34" charset="0"/>
              </a:rPr>
              <a:t>2010 estimates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8E9-7443-4DA4-A500-A77B5C81C8A7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Paid Search Engine Inclusion and Placement (cont’d.)</a:t>
            </a:r>
          </a:p>
        </p:txBody>
      </p:sp>
      <p:sp>
        <p:nvSpPr>
          <p:cNvPr id="8704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Search engine placement brokers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Aggregate inclusion and placement rights on multiple search engines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Sell those combination packages to advertisers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Google does not use placement broker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Sells services directly (Google </a:t>
            </a:r>
            <a:r>
              <a:rPr lang="en-US" sz="2200" dirty="0" err="1" smtClean="0"/>
              <a:t>AdWords</a:t>
            </a:r>
            <a:r>
              <a:rPr lang="en-US" sz="2200" dirty="0" smtClean="0"/>
              <a:t> program)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Contextual advertising</a:t>
            </a:r>
            <a:r>
              <a:rPr lang="en-US" dirty="0" smtClean="0"/>
              <a:t> (potential flaw)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Ads placed in proximity to related content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Localized advertising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Ads related to location on search results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9103-832B-4363-A582-7C77941B5852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3DDD-478E-420A-8189-782C6ED9402A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03746543"/>
              </p:ext>
            </p:extLst>
          </p:nvPr>
        </p:nvGraphicFramePr>
        <p:xfrm>
          <a:off x="1872266" y="6466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88088" y="764704"/>
            <a:ext cx="4321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Quality, design, features, branding, packaging, customer perception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2304" y="2204864"/>
            <a:ext cx="2521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Value to customer, price of competing products, 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customer price sensitivity, 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discounts, 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differential pricing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2104" y="4941168"/>
            <a:ext cx="4321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Distribution channels, market coverage, logistics, Inventory management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440" y="2358752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Advertising, public relations, personal selling, online communication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0304" y="6020416"/>
            <a:ext cx="432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 panose="020E0502030303020204" pitchFamily="34" charset="0"/>
              </a:rPr>
              <a:t>The four Ps of marketing mix</a:t>
            </a:r>
            <a:endParaRPr lang="en-US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685800"/>
            <a:ext cx="39306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Rectangle 7"/>
          <p:cNvSpPr>
            <a:spLocks noChangeArrowheads="1"/>
          </p:cNvSpPr>
          <p:nvPr/>
        </p:nvSpPr>
        <p:spPr bwMode="auto">
          <a:xfrm>
            <a:off x="3276601" y="5638801"/>
            <a:ext cx="48781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Google’s </a:t>
            </a:r>
            <a:r>
              <a:rPr lang="en-US" dirty="0" err="1">
                <a:latin typeface="Candara" panose="020E0502030303020204" pitchFamily="34" charset="0"/>
              </a:rPr>
              <a:t>AdWords</a:t>
            </a:r>
            <a:r>
              <a:rPr lang="en-US" dirty="0">
                <a:latin typeface="Candara" panose="020E0502030303020204" pitchFamily="34" charset="0"/>
              </a:rPr>
              <a:t> program home page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C7A-0D94-4CB6-B8B6-83E42C03EB1C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Site Naming Issues</a:t>
            </a:r>
          </a:p>
        </p:txBody>
      </p:sp>
      <p:sp>
        <p:nvSpPr>
          <p:cNvPr id="89091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URLs should reflect company name or reputation</a:t>
            </a:r>
          </a:p>
          <a:p>
            <a:pPr marL="365760" lvl="1" indent="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Troublesome domain names</a:t>
            </a:r>
          </a:p>
          <a:p>
            <a:pPr marL="365760" lvl="2" indent="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Purchase more suitable domain names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Examples: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www.iflyswa.com changed to www.southwest.com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www.delta-air.com changed to www.delta.com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Companies often buy more than one domain name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In case user misspells URL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Redirected to intended site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Have different names or forms of names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54B5-1F46-4411-8CF5-BB0B2E3C6071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8"/>
          <p:cNvSpPr>
            <a:spLocks noChangeArrowheads="1"/>
          </p:cNvSpPr>
          <p:nvPr/>
        </p:nvSpPr>
        <p:spPr bwMode="auto">
          <a:xfrm>
            <a:off x="3431704" y="5085184"/>
            <a:ext cx="5905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Domain </a:t>
            </a:r>
            <a:r>
              <a:rPr lang="en-US" dirty="0">
                <a:latin typeface="Candara" panose="020E0502030303020204" pitchFamily="34" charset="0"/>
              </a:rPr>
              <a:t>names that sold for more than $1 million</a:t>
            </a:r>
          </a:p>
        </p:txBody>
      </p:sp>
      <p:pic>
        <p:nvPicPr>
          <p:cNvPr id="9011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576" y="1117069"/>
            <a:ext cx="7765168" cy="394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9386-A75B-4F45-B885-F028F7D8C3C8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Site Naming Issues (cont’d.)</a:t>
            </a:r>
          </a:p>
        </p:txBody>
      </p:sp>
      <p:sp>
        <p:nvSpPr>
          <p:cNvPr id="911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URL brokers and registrars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Sell, lease, auction domain names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Internet Corporation for Assigned Names and Numbers (ICANN)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Maintains accredited registrars list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Registrars offer domain name search tools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Domain name parking</a:t>
            </a:r>
            <a:r>
              <a:rPr lang="en-US" dirty="0" smtClean="0"/>
              <a:t> (</a:t>
            </a:r>
            <a:r>
              <a:rPr lang="en-US" b="1" dirty="0" smtClean="0"/>
              <a:t>domain name hosting</a:t>
            </a:r>
            <a:r>
              <a:rPr lang="en-US" dirty="0" smtClean="0"/>
              <a:t>)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Service permitting domain name purchaser to maintain simple Web site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So domain name remains in use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E68-5516-4FFE-BB8D-ADF3A048683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853863" y="2672917"/>
            <a:ext cx="2375837" cy="1752018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Please</a:t>
            </a:r>
          </a:p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38650" y="5049182"/>
            <a:ext cx="6821747" cy="4320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Acknowledgement: </a:t>
            </a:r>
          </a:p>
          <a:p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“</a:t>
            </a:r>
            <a:r>
              <a:rPr lang="en-US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E-Business” 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by </a:t>
            </a:r>
            <a:r>
              <a:rPr lang="en-US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Gary Schneider, International Edition </a:t>
            </a: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Product-Based Marketing Strategies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Web presence must integrate with image and brand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Managers often think in terms of physical objects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Useful Web site design when customers use product categories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Web site examples: Home Depot, Staples, Sears 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Not a useful Web site design when customers look to fulfill a specific need</a:t>
            </a:r>
          </a:p>
          <a:p>
            <a:pPr marL="36576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Advice</a:t>
            </a:r>
            <a:r>
              <a:rPr lang="en-US" dirty="0" smtClean="0"/>
              <a:t>: design Web site to meet individual customer needs</a:t>
            </a:r>
          </a:p>
          <a:p>
            <a:pPr marL="64008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Offer alternative shopping paths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372A-A41E-42BC-BCEA-97521531C3A1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Customer-Based Marketing Strategies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Web sites to meet various types of </a:t>
            </a:r>
            <a:r>
              <a:rPr lang="en-US" b="1" i="1" dirty="0" smtClean="0"/>
              <a:t>customers’ specific needs</a:t>
            </a:r>
          </a:p>
          <a:p>
            <a:pPr marL="69151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First step: identify customer groups sharing common characteristics</a:t>
            </a:r>
          </a:p>
          <a:p>
            <a:pPr marL="69151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Second step: identify subgroups</a:t>
            </a:r>
          </a:p>
          <a:p>
            <a:pPr marL="69151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Example: Sabre Holdings</a:t>
            </a:r>
          </a:p>
          <a:p>
            <a:pPr marL="348615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Strategy pioneered on B2B sites</a:t>
            </a:r>
            <a:endParaRPr lang="en-US" sz="2400" dirty="0" smtClean="0"/>
          </a:p>
          <a:p>
            <a:pPr marL="274320" indent="-18288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B2C sites now adding customer-based marketing elements</a:t>
            </a:r>
          </a:p>
          <a:p>
            <a:pPr marL="69151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Example: university Web sites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D97-A537-4C0F-9A3A-40FD24DE9B54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84" y="260648"/>
            <a:ext cx="10660275" cy="593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5400" y="3284984"/>
            <a:ext cx="22878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Sabre </a:t>
            </a:r>
            <a:r>
              <a:rPr lang="en-US" b="1" dirty="0">
                <a:latin typeface="Candara" panose="020E0502030303020204" pitchFamily="34" charset="0"/>
              </a:rPr>
              <a:t>home page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2D3-B3CF-42D6-BD97-9CD77ADBDC26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heme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heme_Green" id="{005AFBE7-24EA-459F-A49A-79582A98CC7E}" vid="{D41A6063-9408-4917-A1C3-497F6E8F27A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Theme_Green</Template>
  <TotalTime>8056</TotalTime>
  <Words>3873</Words>
  <Application>Microsoft Office PowerPoint</Application>
  <PresentationFormat>Widescreen</PresentationFormat>
  <Paragraphs>667</Paragraphs>
  <Slides>64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Candara</vt:lpstr>
      <vt:lpstr>Courier New</vt:lpstr>
      <vt:lpstr>Times</vt:lpstr>
      <vt:lpstr>Wingdings</vt:lpstr>
      <vt:lpstr>Presentation Theme_Green</vt:lpstr>
      <vt:lpstr>MIS 207: E-Business Lecture 4:  Selling to Consumer Online (Book chapter 5)</vt:lpstr>
      <vt:lpstr>Intended Learning Outcomes</vt:lpstr>
      <vt:lpstr>Web Marketing Strategies</vt:lpstr>
      <vt:lpstr>Web Marketing Strategies </vt:lpstr>
      <vt:lpstr>Web Marketing Strategies (Cont’d.) </vt:lpstr>
      <vt:lpstr>PowerPoint Presentation</vt:lpstr>
      <vt:lpstr>Product-Based Marketing Strategies</vt:lpstr>
      <vt:lpstr>Customer-Based Marketing Strategies</vt:lpstr>
      <vt:lpstr>PowerPoint Presentation</vt:lpstr>
      <vt:lpstr>Communicating with Different Market Segments</vt:lpstr>
      <vt:lpstr>Communicating with Different Market Segments</vt:lpstr>
      <vt:lpstr>Trust, Complexity, and Media Choice</vt:lpstr>
      <vt:lpstr>PowerPoint Presentation</vt:lpstr>
      <vt:lpstr>Trust, Complexity, and Media Choice (cont’d.)</vt:lpstr>
      <vt:lpstr>Trust, Complexity, and Media Choice (cont’d.)</vt:lpstr>
      <vt:lpstr>Trust, Complexity, and Media Choice (cont’d.)</vt:lpstr>
      <vt:lpstr>Market Segmentation</vt:lpstr>
      <vt:lpstr>PowerPoint Presentation</vt:lpstr>
      <vt:lpstr>Market Segmentation on the Web</vt:lpstr>
      <vt:lpstr>Offering Customers a Choice on the Web</vt:lpstr>
      <vt:lpstr>Segmentation Using Customer Behavior</vt:lpstr>
      <vt:lpstr>Common Pattern of Online Behavior</vt:lpstr>
      <vt:lpstr>Pattern of Online Behavior: An Alternate Model</vt:lpstr>
      <vt:lpstr>Customer Relationship Intensity and Life-Cycle</vt:lpstr>
      <vt:lpstr>PowerPoint Presentation</vt:lpstr>
      <vt:lpstr>Acquisition, Conversion, and Retention of Customers</vt:lpstr>
      <vt:lpstr>PowerPoint Presentation</vt:lpstr>
      <vt:lpstr>Advertising on the Web </vt:lpstr>
      <vt:lpstr>Advertising on the Web</vt:lpstr>
      <vt:lpstr>Banner Ads</vt:lpstr>
      <vt:lpstr>Banner Ads: Formats</vt:lpstr>
      <vt:lpstr>Banner Ads: Placement</vt:lpstr>
      <vt:lpstr>Banner Ads: New Strategies</vt:lpstr>
      <vt:lpstr>PowerPoint Presentation</vt:lpstr>
      <vt:lpstr>Text Ads</vt:lpstr>
      <vt:lpstr>Other Web Ad Formats</vt:lpstr>
      <vt:lpstr>Site Sponsorships</vt:lpstr>
      <vt:lpstr>Online Advertising Cost and Effectiveness</vt:lpstr>
      <vt:lpstr>Online Advertising Cost and Effectiveness (cont’d.)</vt:lpstr>
      <vt:lpstr>PowerPoint Presentation</vt:lpstr>
      <vt:lpstr>Effectiveness of Online Advertising</vt:lpstr>
      <vt:lpstr>E-mail Marketing</vt:lpstr>
      <vt:lpstr>E-mail Marketing (Cont’d.)</vt:lpstr>
      <vt:lpstr>Technology-Enabled Customer Relationship Management</vt:lpstr>
      <vt:lpstr>PowerPoint Presentation</vt:lpstr>
      <vt:lpstr>CRM as a Source of Value in the Marketspace</vt:lpstr>
      <vt:lpstr>CRM as a Source of Value in the Marketspace (cont’d.)</vt:lpstr>
      <vt:lpstr>PowerPoint Presentation</vt:lpstr>
      <vt:lpstr>Branding on the Web </vt:lpstr>
      <vt:lpstr>Branding: Elements </vt:lpstr>
      <vt:lpstr>Branding: Emotional vs. Rational</vt:lpstr>
      <vt:lpstr>Affiliate Marketing Strategies</vt:lpstr>
      <vt:lpstr>Viral Marketing Strategies</vt:lpstr>
      <vt:lpstr>Search Engine Positioning and Domain Names</vt:lpstr>
      <vt:lpstr>Search Engine Positioning and Domain Names</vt:lpstr>
      <vt:lpstr>Search Engines and Web Directories</vt:lpstr>
      <vt:lpstr>Search Engines and Web Directories (cont’d.)</vt:lpstr>
      <vt:lpstr>PowerPoint Presentation</vt:lpstr>
      <vt:lpstr>Paid Search Engine Inclusion and Placement (cont’d.)</vt:lpstr>
      <vt:lpstr>PowerPoint Presentation</vt:lpstr>
      <vt:lpstr>Web Site Naming Issues</vt:lpstr>
      <vt:lpstr>PowerPoint Presentation</vt:lpstr>
      <vt:lpstr>Web Site Naming Issues (cont’d.)</vt:lpstr>
      <vt:lpstr>Question Please ?</vt:lpstr>
    </vt:vector>
  </TitlesOfParts>
  <Company>FP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mmalam</dc:creator>
  <cp:lastModifiedBy>USER</cp:lastModifiedBy>
  <cp:revision>360</cp:revision>
  <cp:lastPrinted>2002-12-31T10:27:27Z</cp:lastPrinted>
  <dcterms:created xsi:type="dcterms:W3CDTF">2002-01-09T07:28:14Z</dcterms:created>
  <dcterms:modified xsi:type="dcterms:W3CDTF">2019-05-21T08:34:34Z</dcterms:modified>
</cp:coreProperties>
</file>