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3" r:id="rId1"/>
  </p:sldMasterIdLst>
  <p:notesMasterIdLst>
    <p:notesMasterId r:id="rId30"/>
  </p:notesMasterIdLst>
  <p:handoutMasterIdLst>
    <p:handoutMasterId r:id="rId31"/>
  </p:handoutMasterIdLst>
  <p:sldIdLst>
    <p:sldId id="339" r:id="rId2"/>
    <p:sldId id="343" r:id="rId3"/>
    <p:sldId id="428" r:id="rId4"/>
    <p:sldId id="432" r:id="rId5"/>
    <p:sldId id="499" r:id="rId6"/>
    <p:sldId id="437" r:id="rId7"/>
    <p:sldId id="438" r:id="rId8"/>
    <p:sldId id="440" r:id="rId9"/>
    <p:sldId id="441" r:id="rId10"/>
    <p:sldId id="443" r:id="rId11"/>
    <p:sldId id="445" r:id="rId12"/>
    <p:sldId id="500" r:id="rId13"/>
    <p:sldId id="449" r:id="rId14"/>
    <p:sldId id="450" r:id="rId15"/>
    <p:sldId id="458" r:id="rId16"/>
    <p:sldId id="457" r:id="rId17"/>
    <p:sldId id="460" r:id="rId18"/>
    <p:sldId id="461" r:id="rId19"/>
    <p:sldId id="501" r:id="rId20"/>
    <p:sldId id="472" r:id="rId21"/>
    <p:sldId id="473" r:id="rId22"/>
    <p:sldId id="476" r:id="rId23"/>
    <p:sldId id="477" r:id="rId24"/>
    <p:sldId id="478" r:id="rId25"/>
    <p:sldId id="479" r:id="rId26"/>
    <p:sldId id="502" r:id="rId27"/>
    <p:sldId id="495" r:id="rId28"/>
    <p:sldId id="341" r:id="rId29"/>
  </p:sldIdLst>
  <p:sldSz cx="12192000" cy="6858000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" userDrawn="1">
          <p15:clr>
            <a:srgbClr val="A4A3A4"/>
          </p15:clr>
        </p15:guide>
        <p15:guide id="2" orient="horz" pos="4080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480" userDrawn="1">
          <p15:clr>
            <a:srgbClr val="A4A3A4"/>
          </p15:clr>
        </p15:guide>
        <p15:guide id="6" orient="horz" pos="960" userDrawn="1">
          <p15:clr>
            <a:srgbClr val="A4A3A4"/>
          </p15:clr>
        </p15:guide>
        <p15:guide id="7" orient="horz" pos="1706" userDrawn="1">
          <p15:clr>
            <a:srgbClr val="A4A3A4"/>
          </p15:clr>
        </p15:guide>
        <p15:guide id="8" pos="320" userDrawn="1">
          <p15:clr>
            <a:srgbClr val="A4A3A4"/>
          </p15:clr>
        </p15:guide>
        <p15:guide id="9" pos="7360" userDrawn="1">
          <p15:clr>
            <a:srgbClr val="A4A3A4"/>
          </p15:clr>
        </p15:guide>
        <p15:guide id="10" pos="3848" userDrawn="1">
          <p15:clr>
            <a:srgbClr val="A4A3A4"/>
          </p15:clr>
        </p15:guide>
        <p15:guide id="11" pos="512" userDrawn="1">
          <p15:clr>
            <a:srgbClr val="A4A3A4"/>
          </p15:clr>
        </p15:guide>
        <p15:guide id="12" pos="8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000"/>
    <a:srgbClr val="FFFFFF"/>
    <a:srgbClr val="D9EB6B"/>
    <a:srgbClr val="FF6666"/>
    <a:srgbClr val="667AFF"/>
    <a:srgbClr val="E37900"/>
    <a:srgbClr val="0000FF"/>
    <a:srgbClr val="FAF0D2"/>
    <a:srgbClr val="FFF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9" autoAdjust="0"/>
  </p:normalViewPr>
  <p:slideViewPr>
    <p:cSldViewPr>
      <p:cViewPr varScale="1">
        <p:scale>
          <a:sx n="70" d="100"/>
          <a:sy n="70" d="100"/>
        </p:scale>
        <p:origin x="714" y="66"/>
      </p:cViewPr>
      <p:guideLst>
        <p:guide orient="horz" pos="240"/>
        <p:guide orient="horz" pos="4080"/>
        <p:guide orient="horz" pos="3888"/>
        <p:guide orient="horz" pos="2160"/>
        <p:guide orient="horz" pos="480"/>
        <p:guide orient="horz" pos="960"/>
        <p:guide orient="horz" pos="1706"/>
        <p:guide pos="320"/>
        <p:guide pos="7360"/>
        <p:guide pos="3848"/>
        <p:guide pos="512"/>
        <p:guide pos="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52" y="-8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3854E3-DC5E-49E0-A25C-4CA756A04E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24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64ACAA-A505-4E81-A592-C6B04D23E2B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529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10D6D-9CC7-40D1-8314-B74406F77B1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920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1EB44A-7C3C-45F6-9AEE-69CAF8A7707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F0DFCBE-F2FC-4E40-9269-FCC60039C3B9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189631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One</a:t>
            </a:r>
            <a:r>
              <a:rPr lang="en-US" baseline="0" dirty="0" smtClean="0"/>
              <a:t> common support activity that underlies multiple primary activities is training.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4ACAA-A505-4E81-A592-C6B04D23E2B6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983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 smtClean="0"/>
              <a:t>Paper vs. EDI (18 vs. 8 steps)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4ACAA-A505-4E81-A592-C6B04D23E2B6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757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EDI Payments: ACH</a:t>
            </a:r>
            <a:r>
              <a:rPr lang="en-US" baseline="0" dirty="0" smtClean="0"/>
              <a:t> (Automated Clearing House)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4ACAA-A505-4E81-A592-C6B04D23E2B6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067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How SCM</a:t>
            </a:r>
            <a:r>
              <a:rPr lang="en-US" baseline="0" dirty="0" smtClean="0"/>
              <a:t> Creates values in business?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4ACAA-A505-4E81-A592-C6B04D23E2B6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844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cxnSp>
        <p:nvCxnSpPr>
          <p:cNvPr id="5" name="Straight Connector 4"/>
          <p:cNvCxnSpPr/>
          <p:nvPr/>
        </p:nvCxnSpPr>
        <p:spPr>
          <a:xfrm>
            <a:off x="368300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0651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7651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800226"/>
            <a:ext cx="9144000" cy="1208088"/>
          </a:xfrm>
          <a:solidFill>
            <a:srgbClr val="009900">
              <a:alpha val="74902"/>
            </a:srgb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defRPr sz="3038"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4302" y="3565526"/>
            <a:ext cx="6769100" cy="1044574"/>
          </a:xfrm>
        </p:spPr>
        <p:txBody>
          <a:bodyPr/>
          <a:lstStyle>
            <a:lvl1pPr marL="0" indent="0" algn="ctr">
              <a:buNone/>
              <a:defRPr sz="1400">
                <a:latin typeface="Candara" panose="020E050203030302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1346200" cy="365125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E5364856-75A3-4F59-BD20-8AFB7CAE36F5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4300" y="6356352"/>
            <a:ext cx="7264400" cy="365125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dirty="0" smtClean="0"/>
              <a:t>Md. </a:t>
            </a:r>
            <a:r>
              <a:rPr lang="en-US" dirty="0" err="1" smtClean="0"/>
              <a:t>Mahbubul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, PhD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47301" y="6356352"/>
            <a:ext cx="1206500" cy="365125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C5630404-333F-45B3-9F71-0C011EF253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0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1C2C4-06ED-4DE0-9769-FE67B50217B4}" type="datetime1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4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73FB2D-CCE4-4784-93F1-A89E4301B0BC}" type="datetime1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3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E20DC2-C442-4C75-9B95-E7968B02010B}" type="datetime1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25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04800" y="1600200"/>
            <a:ext cx="11684000" cy="4572000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itchFamily="34" charset="0"/>
              </a:defRPr>
            </a:lvl1pPr>
            <a:lvl2pPr>
              <a:defRPr>
                <a:latin typeface="Candara" pitchFamily="34" charset="0"/>
              </a:defRPr>
            </a:lvl2pPr>
            <a:lvl3pPr>
              <a:defRPr>
                <a:latin typeface="Candara" pitchFamily="34" charset="0"/>
              </a:defRPr>
            </a:lvl3pPr>
            <a:lvl4pPr>
              <a:defRPr>
                <a:latin typeface="Candara" pitchFamily="34" charset="0"/>
              </a:defRPr>
            </a:lvl4pPr>
            <a:lvl5pPr>
              <a:defRPr>
                <a:latin typeface="Candar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9BDE4-2BB0-487A-88B6-8B444CD417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378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661AA-7487-4F35-9DB8-DE67E5948E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6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409702"/>
            <a:ext cx="12192000" cy="365125"/>
          </a:xfrm>
          <a:prstGeom prst="rect">
            <a:avLst/>
          </a:prstGeom>
          <a:solidFill>
            <a:srgbClr val="009900">
              <a:alpha val="74902"/>
            </a:srgb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51435" tIns="25718" rIns="51435" bIns="25718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3038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68300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0651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7651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390060" cy="864234"/>
          </a:xfrm>
        </p:spPr>
        <p:txBody>
          <a:bodyPr>
            <a:normAutofit/>
          </a:bodyPr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5801"/>
            <a:ext cx="10515600" cy="4221162"/>
          </a:xfrm>
        </p:spPr>
        <p:txBody>
          <a:bodyPr/>
          <a:lstStyle>
            <a:lvl1pPr>
              <a:defRPr sz="2400">
                <a:latin typeface="Candara" panose="020E0502030303020204" pitchFamily="34" charset="0"/>
              </a:defRPr>
            </a:lvl1pPr>
            <a:lvl2pPr>
              <a:defRPr sz="2000">
                <a:latin typeface="Candara" panose="020E0502030303020204" pitchFamily="34" charset="0"/>
              </a:defRPr>
            </a:lvl2pPr>
            <a:lvl3pPr>
              <a:defRPr sz="1800">
                <a:latin typeface="Candara" panose="020E0502030303020204" pitchFamily="34" charset="0"/>
              </a:defRPr>
            </a:lvl3pPr>
            <a:lvl4pPr>
              <a:defRPr sz="1800">
                <a:latin typeface="Candara" panose="020E0502030303020204" pitchFamily="34" charset="0"/>
              </a:defRPr>
            </a:lvl4pPr>
            <a:lvl5pPr>
              <a:defRPr sz="1800"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Candara" panose="020E0502030303020204" pitchFamily="34" charset="0"/>
              </a:defRPr>
            </a:lvl1pPr>
          </a:lstStyle>
          <a:p>
            <a:fld id="{4BC69C32-7D18-4FC7-ADF4-46173DA31F1D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Candara" panose="020E0502030303020204" pitchFamily="34" charset="0"/>
              </a:defRPr>
            </a:lvl1pPr>
          </a:lstStyle>
          <a:p>
            <a:r>
              <a:rPr lang="en-US" dirty="0" smtClean="0"/>
              <a:t>Md. </a:t>
            </a:r>
            <a:r>
              <a:rPr lang="en-US" dirty="0" err="1" smtClean="0"/>
              <a:t>Mahbubul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, PhD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52101" y="6356352"/>
            <a:ext cx="901700" cy="365125"/>
          </a:xfrm>
        </p:spPr>
        <p:txBody>
          <a:bodyPr/>
          <a:lstStyle>
            <a:lvl1pPr>
              <a:defRPr sz="1100">
                <a:latin typeface="Candara" panose="020E0502030303020204" pitchFamily="34" charset="0"/>
              </a:defRPr>
            </a:lvl1pPr>
          </a:lstStyle>
          <a:p>
            <a:fld id="{C5630404-333F-45B3-9F71-0C011EF253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79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33502"/>
            <a:ext cx="12192000" cy="365125"/>
          </a:xfrm>
          <a:prstGeom prst="rect">
            <a:avLst/>
          </a:prstGeom>
          <a:solidFill>
            <a:srgbClr val="009900">
              <a:alpha val="74902"/>
            </a:srgb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51435" tIns="25718" rIns="51435" bIns="25718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3038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68300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651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7651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326560" cy="809625"/>
          </a:xfrm>
        </p:spPr>
        <p:txBody>
          <a:bodyPr>
            <a:normAutofit/>
          </a:bodyPr>
          <a:lstStyle>
            <a:lvl1pPr>
              <a:defRPr sz="202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952500" y="1838960"/>
            <a:ext cx="4927600" cy="4307840"/>
          </a:xfrm>
        </p:spPr>
        <p:txBody>
          <a:bodyPr/>
          <a:lstStyle>
            <a:lvl1pPr>
              <a:defRPr sz="2400">
                <a:latin typeface="Candara" panose="020E0502030303020204" pitchFamily="34" charset="0"/>
              </a:defRPr>
            </a:lvl1pPr>
            <a:lvl2pPr>
              <a:defRPr sz="2000">
                <a:latin typeface="Candara" panose="020E0502030303020204" pitchFamily="34" charset="0"/>
              </a:defRPr>
            </a:lvl2pPr>
            <a:lvl3pPr>
              <a:defRPr sz="1800">
                <a:latin typeface="Candara" panose="020E0502030303020204" pitchFamily="34" charset="0"/>
              </a:defRPr>
            </a:lvl3pPr>
            <a:lvl4pPr>
              <a:defRPr sz="1800">
                <a:latin typeface="Candara" panose="020E0502030303020204" pitchFamily="34" charset="0"/>
              </a:defRPr>
            </a:lvl4pPr>
            <a:lvl5pPr>
              <a:defRPr sz="1800"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527800" y="1838960"/>
            <a:ext cx="4826000" cy="4282440"/>
          </a:xfrm>
        </p:spPr>
        <p:txBody>
          <a:bodyPr/>
          <a:lstStyle>
            <a:lvl1pPr>
              <a:defRPr sz="2400">
                <a:latin typeface="Candara" panose="020E0502030303020204" pitchFamily="34" charset="0"/>
              </a:defRPr>
            </a:lvl1pPr>
            <a:lvl2pPr>
              <a:defRPr sz="2000">
                <a:latin typeface="Candara" panose="020E0502030303020204" pitchFamily="34" charset="0"/>
              </a:defRPr>
            </a:lvl2pPr>
            <a:lvl3pPr>
              <a:defRPr sz="1800">
                <a:latin typeface="Candara" panose="020E0502030303020204" pitchFamily="34" charset="0"/>
              </a:defRPr>
            </a:lvl3pPr>
            <a:lvl4pPr>
              <a:defRPr sz="1800">
                <a:latin typeface="Candara" panose="020E0502030303020204" pitchFamily="34" charset="0"/>
              </a:defRPr>
            </a:lvl4pPr>
            <a:lvl5pPr>
              <a:defRPr sz="1800"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02697721-8324-46F7-B888-F13B09D34117}" type="datetime1">
              <a:rPr lang="en-US" smtClean="0"/>
              <a:t>5/21/2019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66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E59CA3-EC54-4A8B-B4F3-6D573429FA5D}" type="datetime1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15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>
                <a:latin typeface="Candara" panose="020E0502030303020204" pitchFamily="34" charset="0"/>
              </a:defRPr>
            </a:lvl1pPr>
            <a:lvl2pPr>
              <a:defRPr sz="2000">
                <a:latin typeface="Candara" panose="020E0502030303020204" pitchFamily="34" charset="0"/>
              </a:defRPr>
            </a:lvl2pPr>
            <a:lvl3pPr>
              <a:defRPr sz="1800">
                <a:latin typeface="Candara" panose="020E0502030303020204" pitchFamily="34" charset="0"/>
              </a:defRPr>
            </a:lvl3pPr>
            <a:lvl4pPr>
              <a:defRPr sz="1800">
                <a:latin typeface="Candara" panose="020E0502030303020204" pitchFamily="34" charset="0"/>
              </a:defRPr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>
                <a:latin typeface="Candara" panose="020E0502030303020204" pitchFamily="34" charset="0"/>
              </a:defRPr>
            </a:lvl1pPr>
            <a:lvl2pPr>
              <a:defRPr sz="2000">
                <a:latin typeface="Candara" panose="020E0502030303020204" pitchFamily="34" charset="0"/>
              </a:defRPr>
            </a:lvl2pPr>
            <a:lvl3pPr>
              <a:defRPr sz="1800">
                <a:latin typeface="Candara" panose="020E0502030303020204" pitchFamily="34" charset="0"/>
              </a:defRPr>
            </a:lvl3pPr>
            <a:lvl4pPr>
              <a:defRPr sz="1800">
                <a:latin typeface="Candara" panose="020E0502030303020204" pitchFamily="34" charset="0"/>
              </a:defRPr>
            </a:lvl4pPr>
            <a:lvl5pPr>
              <a:defRPr sz="1800"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905B67-417F-4F65-9871-56A6B2D0AF6B}" type="datetime1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6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643CD2-5A1A-46E7-AB43-4181830A33C9}" type="datetime1">
              <a:rPr lang="en-US" smtClean="0"/>
              <a:t>5/21/2019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5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CB310B-0262-4052-8489-FFBCBE07CFD3}" type="datetime1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1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8C9FFB-D814-49F3-995F-E8BDB0582599}" type="datetime1">
              <a:rPr lang="en-US" smtClean="0"/>
              <a:t>5/21/2019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5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401527-6FD7-4770-8F32-C83312C9FB58}" type="datetime1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7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5F370-AF45-4B11-A328-3396EB020C64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Md. </a:t>
            </a:r>
            <a:r>
              <a:rPr lang="en-US" dirty="0" err="1" smtClean="0"/>
              <a:t>Mahbubul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30404-333F-45B3-9F71-0C011EF253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8" r:id="rId14"/>
  </p:sldLayoutIdLst>
  <p:hf hdr="0"/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1" fontAlgn="base" hangingPunct="1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350989" y="1772816"/>
            <a:ext cx="7604323" cy="179072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1800" b="1" i="1" dirty="0">
                <a:solidFill>
                  <a:schemeClr val="bg1"/>
                </a:solidFill>
              </a:rPr>
              <a:t>MIS </a:t>
            </a:r>
            <a:r>
              <a:rPr lang="en-GB" sz="1800" b="1" i="1" dirty="0" smtClean="0">
                <a:solidFill>
                  <a:schemeClr val="bg1"/>
                </a:solidFill>
              </a:rPr>
              <a:t>207: </a:t>
            </a:r>
            <a:r>
              <a:rPr lang="en-GB" sz="1800" b="1" i="1" dirty="0">
                <a:solidFill>
                  <a:schemeClr val="bg1"/>
                </a:solidFill>
              </a:rPr>
              <a:t>E-Business</a:t>
            </a:r>
            <a:br>
              <a:rPr lang="en-GB" sz="1800" b="1" i="1" dirty="0">
                <a:solidFill>
                  <a:schemeClr val="bg1"/>
                </a:solidFill>
              </a:rPr>
            </a:br>
            <a:r>
              <a:rPr lang="en-GB" sz="3600" b="1" i="1" dirty="0">
                <a:solidFill>
                  <a:schemeClr val="bg1"/>
                </a:solidFill>
              </a:rPr>
              <a:t>Lecture 5</a:t>
            </a:r>
            <a:r>
              <a:rPr lang="en-GB" sz="3600" b="1" i="1" dirty="0" smtClean="0">
                <a:solidFill>
                  <a:schemeClr val="bg1"/>
                </a:solidFill>
              </a:rPr>
              <a:t>: </a:t>
            </a:r>
            <a:r>
              <a:rPr lang="en-GB" sz="3600" b="1" i="1" dirty="0">
                <a:solidFill>
                  <a:schemeClr val="bg1"/>
                </a:solidFill>
              </a:rPr>
              <a:t/>
            </a:r>
            <a:br>
              <a:rPr lang="en-GB" sz="3600" b="1" i="1" dirty="0">
                <a:solidFill>
                  <a:schemeClr val="bg1"/>
                </a:solidFill>
              </a:rPr>
            </a:br>
            <a:r>
              <a:rPr lang="en-GB" sz="3600" b="1" i="1" dirty="0" smtClean="0">
                <a:solidFill>
                  <a:schemeClr val="bg1"/>
                </a:solidFill>
              </a:rPr>
              <a:t>Selling to Business Online </a:t>
            </a:r>
            <a:r>
              <a:rPr lang="en-GB" sz="1600" b="1" i="1" dirty="0" smtClean="0">
                <a:solidFill>
                  <a:schemeClr val="bg1"/>
                </a:solidFill>
              </a:rPr>
              <a:t>(Book chapter 6)</a:t>
            </a:r>
            <a:endParaRPr lang="en-GB" sz="3600" b="1" i="1" dirty="0">
              <a:solidFill>
                <a:schemeClr val="bg1"/>
              </a:solidFill>
            </a:endParaRP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614739" y="4401108"/>
            <a:ext cx="5076825" cy="75584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000" b="1" i="1" dirty="0" err="1"/>
              <a:t>Md</a:t>
            </a:r>
            <a:r>
              <a:rPr lang="en-US" sz="2000" b="1" i="1" dirty="0"/>
              <a:t> </a:t>
            </a:r>
            <a:r>
              <a:rPr lang="en-US" sz="2000" b="1" i="1" dirty="0" err="1"/>
              <a:t>Mahbubul</a:t>
            </a:r>
            <a:r>
              <a:rPr lang="en-US" sz="2000" b="1" i="1" dirty="0"/>
              <a:t> </a:t>
            </a:r>
            <a:r>
              <a:rPr lang="en-US" sz="2000" b="1" i="1" dirty="0" err="1"/>
              <a:t>Alam</a:t>
            </a:r>
            <a:r>
              <a:rPr lang="en-US" sz="2000" b="1" i="1" dirty="0"/>
              <a:t>, PhD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000" smtClean="0"/>
              <a:t>Professor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69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Support Activities</a:t>
            </a:r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3863752" y="5949280"/>
            <a:ext cx="39565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 smtClean="0">
                <a:latin typeface="Candara" panose="020E0502030303020204" pitchFamily="34" charset="0"/>
              </a:rPr>
              <a:t>Categories </a:t>
            </a:r>
            <a:r>
              <a:rPr lang="en-US" b="1" dirty="0">
                <a:latin typeface="Candara" panose="020E0502030303020204" pitchFamily="34" charset="0"/>
              </a:rPr>
              <a:t>of support activities</a:t>
            </a:r>
          </a:p>
        </p:txBody>
      </p:sp>
      <p:pic>
        <p:nvPicPr>
          <p:cNvPr id="1741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921025"/>
            <a:ext cx="11218645" cy="387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E3E4-D123-48A3-9DE6-C9C1272C5B78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8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E-Government</a:t>
            </a:r>
          </a:p>
        </p:txBody>
      </p:sp>
      <p:sp>
        <p:nvSpPr>
          <p:cNvPr id="19460" name="Rectangle 8"/>
          <p:cNvSpPr>
            <a:spLocks noGrp="1" noChangeArrowheads="1"/>
          </p:cNvSpPr>
          <p:nvPr>
            <p:ph idx="1"/>
          </p:nvPr>
        </p:nvSpPr>
        <p:spPr>
          <a:xfrm>
            <a:off x="838200" y="1955800"/>
            <a:ext cx="10514384" cy="4425527"/>
          </a:xfrm>
        </p:spPr>
        <p:txBody>
          <a:bodyPr/>
          <a:lstStyle/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/>
              <a:t>Use of electronic commerce by governments and government agencies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Enhances functions performed for stakeholders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Enhances businesslike activity operations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U.S. government examples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Financial Management Service (FMS): Pay.gov site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Bureau of Public Debt: </a:t>
            </a:r>
            <a:r>
              <a:rPr lang="en-US" sz="2000" dirty="0" err="1" smtClean="0"/>
              <a:t>TreasuryDirect</a:t>
            </a:r>
            <a:r>
              <a:rPr lang="en-US" sz="2000" dirty="0" smtClean="0"/>
              <a:t> site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Department of Homeland Security (DHS)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/>
              <a:t>State government: California’s one-stop portal site: my.ca.gov</a:t>
            </a:r>
            <a:endParaRPr lang="en-US" sz="2000" dirty="0" smtClean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Examples </a:t>
            </a:r>
            <a:r>
              <a:rPr lang="en-US" dirty="0"/>
              <a:t>in other countries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/>
              <a:t>United </a:t>
            </a:r>
            <a:r>
              <a:rPr lang="en-US" sz="2000" dirty="0" smtClean="0"/>
              <a:t>Kingdom: Department </a:t>
            </a:r>
            <a:r>
              <a:rPr lang="en-US" sz="2000" dirty="0"/>
              <a:t>for Work and Pensions Web site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/>
              <a:t>Singapore Government Online </a:t>
            </a:r>
            <a:r>
              <a:rPr lang="en-US" sz="2000" dirty="0" smtClean="0"/>
              <a:t>site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492896"/>
            <a:ext cx="3573796" cy="2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61401-FFED-4F26-8899-68DC2776700F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4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343472" y="2708920"/>
            <a:ext cx="9144000" cy="1008112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Data Interchange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25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Electronic Data Interchange</a:t>
            </a:r>
          </a:p>
        </p:txBody>
      </p:sp>
      <p:sp>
        <p:nvSpPr>
          <p:cNvPr id="23556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i="1" dirty="0" smtClean="0"/>
              <a:t>Computer-to-computer business information transfer</a:t>
            </a:r>
          </a:p>
          <a:p>
            <a:pPr marL="54864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Between two businesses using a standard format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Trading partners</a:t>
            </a:r>
          </a:p>
          <a:p>
            <a:pPr marL="54864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Two businesses exchanging information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EDI compatible</a:t>
            </a:r>
          </a:p>
          <a:p>
            <a:pPr marL="61722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Firms exchanging data in </a:t>
            </a:r>
            <a:r>
              <a:rPr lang="en-US" b="1" dirty="0" smtClean="0"/>
              <a:t>specific standard formats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Reasons to be familiar with EDI:</a:t>
            </a:r>
          </a:p>
          <a:p>
            <a:pPr marL="61722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Most B2B e-commerce adapted from EDI or based on EDI principles</a:t>
            </a:r>
          </a:p>
          <a:p>
            <a:pPr marL="61722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smtClean="0"/>
              <a:t>Current method for most electronic B2B transactions</a:t>
            </a:r>
          </a:p>
          <a:p>
            <a:pPr marL="61722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b="1" dirty="0" smtClean="0"/>
              <a:t>Single most commonly used technology in online B2B transactions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502A-27EA-4732-B395-4E10304D3FA3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0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Early Business Information Interchange Efforts</a:t>
            </a:r>
          </a:p>
        </p:txBody>
      </p:sp>
      <p:sp>
        <p:nvSpPr>
          <p:cNvPr id="24580" name="Rectangle 8"/>
          <p:cNvSpPr>
            <a:spLocks noGrp="1" noChangeArrowheads="1"/>
          </p:cNvSpPr>
          <p:nvPr>
            <p:ph idx="1"/>
          </p:nvPr>
        </p:nvSpPr>
        <p:spPr>
          <a:xfrm>
            <a:off x="838200" y="1955800"/>
            <a:ext cx="10515600" cy="4497535"/>
          </a:xfrm>
        </p:spPr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1800s and early 1900s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Need to create formal business transactions records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1950s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dirty="0" smtClean="0"/>
              <a:t>Computers</a:t>
            </a:r>
            <a:r>
              <a:rPr lang="en-US" sz="2000" dirty="0" smtClean="0"/>
              <a:t> store, process internal transaction records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Information flows: </a:t>
            </a:r>
            <a:r>
              <a:rPr lang="en-US" sz="2000" b="1" dirty="0" smtClean="0"/>
              <a:t>printed on paper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1960s: large volume transactions 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Exchanged on </a:t>
            </a:r>
            <a:r>
              <a:rPr lang="en-US" sz="2000" b="1" dirty="0" smtClean="0"/>
              <a:t>punched cards or magnetic tape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1960s and 1970s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Transferred data over </a:t>
            </a:r>
            <a:r>
              <a:rPr lang="en-US" sz="2000" b="1" dirty="0" smtClean="0"/>
              <a:t>telephone lines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Efforts increased efficiency, reduced errors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Issue: </a:t>
            </a:r>
            <a:r>
              <a:rPr lang="en-US" b="1" dirty="0"/>
              <a:t>incompatible data translation </a:t>
            </a:r>
            <a:r>
              <a:rPr lang="en-US" b="1" dirty="0" smtClean="0"/>
              <a:t>programs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927F-85E2-4E49-8923-B149C7456B0B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EDI Works?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EDI purchasing process: there elements</a:t>
            </a:r>
          </a:p>
          <a:p>
            <a:pPr marL="771525" lvl="2" indent="-514350">
              <a:lnSpc>
                <a:spcPct val="100000"/>
              </a:lnSpc>
              <a:spcBef>
                <a:spcPts val="600"/>
              </a:spcBef>
              <a:buFont typeface="+mj-lt"/>
              <a:buAutoNum type="romanLcPeriod"/>
            </a:pPr>
            <a:r>
              <a:rPr lang="en-US" sz="2400" b="1" i="1" dirty="0" smtClean="0"/>
              <a:t>Mail service </a:t>
            </a:r>
            <a:r>
              <a:rPr lang="en-US" sz="2400" dirty="0" smtClean="0"/>
              <a:t>replaced with </a:t>
            </a:r>
            <a:r>
              <a:rPr lang="en-US" sz="2400" b="1" i="1" dirty="0" smtClean="0"/>
              <a:t>EDI network </a:t>
            </a:r>
            <a:r>
              <a:rPr lang="en-US" sz="2400" dirty="0" smtClean="0"/>
              <a:t>data communications</a:t>
            </a:r>
          </a:p>
          <a:p>
            <a:pPr marL="771525" lvl="2" indent="-514350">
              <a:lnSpc>
                <a:spcPct val="100000"/>
              </a:lnSpc>
              <a:spcBef>
                <a:spcPts val="600"/>
              </a:spcBef>
              <a:buFont typeface="+mj-lt"/>
              <a:buAutoNum type="romanLcPeriod"/>
            </a:pPr>
            <a:r>
              <a:rPr lang="en-US" sz="2400" b="1" i="1" dirty="0" smtClean="0"/>
              <a:t>Paper flows </a:t>
            </a:r>
            <a:r>
              <a:rPr lang="en-US" sz="2400" dirty="0" smtClean="0"/>
              <a:t>within buyer’s and vendor’s organizations replaced with </a:t>
            </a:r>
            <a:r>
              <a:rPr lang="en-US" sz="2400" b="1" i="1" dirty="0" smtClean="0"/>
              <a:t>computers</a:t>
            </a:r>
          </a:p>
          <a:p>
            <a:pPr marL="771525" lvl="2" indent="-514350">
              <a:lnSpc>
                <a:spcPct val="100000"/>
              </a:lnSpc>
              <a:spcBef>
                <a:spcPts val="600"/>
              </a:spcBef>
              <a:buFont typeface="+mj-lt"/>
              <a:buAutoNum type="romanLcPeriod"/>
            </a:pPr>
            <a:r>
              <a:rPr lang="en-US" sz="2400" dirty="0" smtClean="0"/>
              <a:t>Running </a:t>
            </a:r>
            <a:r>
              <a:rPr lang="en-US" sz="2400" b="1" i="1" dirty="0" smtClean="0"/>
              <a:t>EDI translation software</a:t>
            </a:r>
          </a:p>
          <a:p>
            <a:pPr marL="257175" lvl="2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400" b="1" i="1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FF49-E375-4445-A247-899213C5A626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01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191344" y="5661248"/>
            <a:ext cx="59766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 smtClean="0">
                <a:latin typeface="Candara" panose="020E0502030303020204" pitchFamily="34" charset="0"/>
              </a:rPr>
              <a:t>Information </a:t>
            </a:r>
            <a:r>
              <a:rPr lang="en-US" dirty="0">
                <a:latin typeface="Candara" panose="020E0502030303020204" pitchFamily="34" charset="0"/>
              </a:rPr>
              <a:t>flows in a paper-based purchasing process</a:t>
            </a:r>
          </a:p>
        </p:txBody>
      </p:sp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7" y="332656"/>
            <a:ext cx="597666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404664"/>
            <a:ext cx="568863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240015" y="5661248"/>
            <a:ext cx="54951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 smtClean="0">
                <a:latin typeface="Candara" panose="020E0502030303020204" pitchFamily="34" charset="0"/>
              </a:rPr>
              <a:t>Information </a:t>
            </a:r>
            <a:r>
              <a:rPr lang="en-US" dirty="0">
                <a:latin typeface="Candara" panose="020E0502030303020204" pitchFamily="34" charset="0"/>
              </a:rPr>
              <a:t>flows in an EDI purchasing process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7B1A-E378-4092-9C16-FFF7A84B475C}" type="datetime1">
              <a:rPr lang="en-US" smtClean="0">
                <a:latin typeface="Candara" panose="020E0502030303020204" pitchFamily="34" charset="0"/>
              </a:rPr>
              <a:t>5/21/2019</a:t>
            </a:fld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>
                <a:latin typeface="Candara" panose="020E0502030303020204" pitchFamily="34" charset="0"/>
              </a:rPr>
              <a:t>16</a:t>
            </a:fld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3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Value-Added Networks (VAN)</a:t>
            </a:r>
          </a:p>
        </p:txBody>
      </p:sp>
      <p:sp>
        <p:nvSpPr>
          <p:cNvPr id="34819" name="Rectangle 12"/>
          <p:cNvSpPr>
            <a:spLocks noGrp="1" noChangeArrowheads="1"/>
          </p:cNvSpPr>
          <p:nvPr>
            <p:ph sz="quarter" idx="13"/>
          </p:nvPr>
        </p:nvSpPr>
        <p:spPr>
          <a:xfrm>
            <a:off x="623392" y="1838960"/>
            <a:ext cx="5472608" cy="4307840"/>
          </a:xfrm>
        </p:spPr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EDI network key elements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b="1" dirty="0" smtClean="0"/>
              <a:t>EDI network, two EDI translator computers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Direct connection EDI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dirty="0" smtClean="0"/>
              <a:t>Businesses operate on-site EDI translator computers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b="1" dirty="0" smtClean="0"/>
              <a:t>Connected directly to each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dirty="0" smtClean="0"/>
              <a:t>Few companies use direct connection EDI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b="1" dirty="0" smtClean="0"/>
              <a:t>Dedicated leased lines: expensive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dirty="0" smtClean="0"/>
              <a:t>Modems and dial-up telephone lines: slow, unreliable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6096000" y="1838960"/>
            <a:ext cx="5544616" cy="4614376"/>
          </a:xfrm>
        </p:spPr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Indirect </a:t>
            </a:r>
            <a:r>
              <a:rPr lang="en-US" b="1" dirty="0"/>
              <a:t>connection EDI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Trading partners use VAN to retrieve EDI-formatted </a:t>
            </a:r>
            <a:r>
              <a:rPr lang="en-US" sz="2200" dirty="0" smtClean="0"/>
              <a:t>messages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Value-added network (VAN)</a:t>
            </a:r>
          </a:p>
          <a:p>
            <a:pPr marL="548640" lvl="2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Receives, stores, forwards electronic messages containing EDI transaction </a:t>
            </a:r>
            <a:r>
              <a:rPr lang="en-US" sz="2200" dirty="0" smtClean="0"/>
              <a:t>sets</a:t>
            </a:r>
            <a:endParaRPr lang="en-US" sz="2200" dirty="0"/>
          </a:p>
          <a:p>
            <a:pPr marL="548640" lvl="1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Companies providing VAN </a:t>
            </a:r>
            <a:r>
              <a:rPr lang="en-US" sz="2200" dirty="0" smtClean="0"/>
              <a:t>services</a:t>
            </a:r>
          </a:p>
          <a:p>
            <a:pPr marL="548640" lvl="1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dirty="0" err="1" smtClean="0"/>
              <a:t>CovalentWorks</a:t>
            </a:r>
            <a:r>
              <a:rPr lang="en-US" sz="2200" dirty="0" smtClean="0"/>
              <a:t>, </a:t>
            </a:r>
            <a:r>
              <a:rPr lang="en-US" sz="2200" dirty="0" err="1" smtClean="0"/>
              <a:t>EsayLink</a:t>
            </a:r>
            <a:r>
              <a:rPr lang="en-US" sz="2200" dirty="0" smtClean="0"/>
              <a:t> Services, GXS, </a:t>
            </a:r>
            <a:r>
              <a:rPr lang="en-US" sz="2200" dirty="0" err="1" smtClean="0"/>
              <a:t>Kleinschmidt</a:t>
            </a:r>
            <a:r>
              <a:rPr lang="en-US" sz="2200" dirty="0" smtClean="0"/>
              <a:t>, SPS Commerce</a:t>
            </a:r>
          </a:p>
          <a:p>
            <a:pPr marL="548640" lvl="1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b="1" dirty="0" smtClean="0"/>
              <a:t>Advantage</a:t>
            </a:r>
            <a:r>
              <a:rPr lang="en-US" sz="2200" dirty="0" smtClean="0"/>
              <a:t>: Support one communication protocol, </a:t>
            </a:r>
            <a:r>
              <a:rPr lang="en-US" sz="2200" b="1" dirty="0" smtClean="0"/>
              <a:t>nonrepudiation</a:t>
            </a:r>
            <a:endParaRPr lang="en-US" sz="2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CDC1261-BCAD-4249-8658-8D63DE4C80BE}" type="datetime1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1271464" y="5301208"/>
            <a:ext cx="27991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 smtClean="0">
                <a:latin typeface="Candara" panose="020E0502030303020204" pitchFamily="34" charset="0"/>
              </a:rPr>
              <a:t>Direct </a:t>
            </a:r>
            <a:r>
              <a:rPr lang="en-US" b="1" dirty="0">
                <a:latin typeface="Candara" panose="020E0502030303020204" pitchFamily="34" charset="0"/>
              </a:rPr>
              <a:t>connection EDI</a:t>
            </a:r>
          </a:p>
        </p:txBody>
      </p:sp>
      <p:pic>
        <p:nvPicPr>
          <p:cNvPr id="3584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8" y="1844824"/>
            <a:ext cx="5533824" cy="308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547" y="1844824"/>
            <a:ext cx="5908412" cy="323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27879" y="5327031"/>
            <a:ext cx="48357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latin typeface="Candara" panose="020E0502030303020204" pitchFamily="34" charset="0"/>
              </a:rPr>
              <a:t>Indirect connection EDI through a VAN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0F8B-54CC-4B50-806F-CFC79F9619FA}" type="datetime1">
              <a:rPr lang="en-US" smtClean="0">
                <a:latin typeface="Candara" panose="020E0502030303020204" pitchFamily="34" charset="0"/>
              </a:rPr>
              <a:t>5/21/2019</a:t>
            </a:fld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9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343472" y="2708920"/>
            <a:ext cx="9144000" cy="1008112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SCM using IT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347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Intended Learning Outcomes</a:t>
            </a:r>
          </a:p>
        </p:txBody>
      </p:sp>
      <p:sp>
        <p:nvSpPr>
          <p:cNvPr id="7174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How businesses use the Internet to improve purchasing, logistics, and other support activities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Electronic data interchange and how it works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How businesses have moved some of their electronic data interchange operations to the Internet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Supply chain management and how businesses are using Internet technologies to improve </a:t>
            </a:r>
            <a:r>
              <a:rPr lang="en-US" dirty="0" smtClean="0"/>
              <a:t>it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Electronic marketplaces and portals that make purchase-sale negotiations easier and more efficient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5A55-8A8E-4EDE-9641-0EAE2151F3F7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92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Value Creation in the Supply Chain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55800"/>
            <a:ext cx="10515600" cy="4353519"/>
          </a:xfrm>
        </p:spPr>
        <p:txBody>
          <a:bodyPr/>
          <a:lstStyle/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Objectives</a:t>
            </a:r>
          </a:p>
          <a:p>
            <a:pPr marL="531495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200" b="1" dirty="0" smtClean="0"/>
              <a:t>Reduced cost</a:t>
            </a:r>
          </a:p>
          <a:p>
            <a:pPr marL="531495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200" b="1" dirty="0" smtClean="0"/>
              <a:t>Add value </a:t>
            </a:r>
            <a:r>
              <a:rPr lang="en-US" sz="2200" dirty="0" smtClean="0"/>
              <a:t>in the form of benefits to the ultimate consumer</a:t>
            </a:r>
          </a:p>
          <a:p>
            <a:pPr marL="805815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200" dirty="0"/>
              <a:t> </a:t>
            </a:r>
            <a:r>
              <a:rPr lang="en-US" sz="2200" dirty="0" smtClean="0"/>
              <a:t>Supply chain participants </a:t>
            </a:r>
            <a:r>
              <a:rPr lang="en-US" sz="2200" b="1" dirty="0" smtClean="0"/>
              <a:t>share information and work together to create value</a:t>
            </a:r>
          </a:p>
          <a:p>
            <a:pPr marL="805815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200" dirty="0"/>
              <a:t> </a:t>
            </a:r>
            <a:r>
              <a:rPr lang="en-US" sz="2200" dirty="0" smtClean="0"/>
              <a:t>Each level of suppliers can share the benefits of reduced cost and more efficient operations</a:t>
            </a:r>
          </a:p>
          <a:p>
            <a:pPr marL="531495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200" b="1" dirty="0" smtClean="0"/>
              <a:t>Create new network</a:t>
            </a:r>
            <a:r>
              <a:rPr lang="en-US" sz="2200" dirty="0" smtClean="0"/>
              <a:t> form of organization among members of supply chain</a:t>
            </a:r>
          </a:p>
          <a:p>
            <a:pPr marL="805815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200" b="1" dirty="0" smtClean="0"/>
              <a:t>Clear communication up and down </a:t>
            </a:r>
            <a:r>
              <a:rPr lang="en-US" sz="2200" dirty="0" smtClean="0"/>
              <a:t>the supply chain can keep each participant </a:t>
            </a:r>
            <a:r>
              <a:rPr lang="en-US" sz="2200" b="1" dirty="0" smtClean="0"/>
              <a:t>informed</a:t>
            </a:r>
            <a:r>
              <a:rPr lang="en-US" sz="2200" dirty="0" smtClean="0"/>
              <a:t> of what the ultimate </a:t>
            </a:r>
            <a:r>
              <a:rPr lang="en-US" sz="2200" b="1" dirty="0" smtClean="0"/>
              <a:t>consumer demands</a:t>
            </a:r>
          </a:p>
          <a:p>
            <a:pPr marL="805815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200" b="1" u="sng" dirty="0" smtClean="0"/>
              <a:t>Clear communication and quick responses </a:t>
            </a:r>
            <a:r>
              <a:rPr lang="en-US" sz="2200" dirty="0" smtClean="0"/>
              <a:t>to those communications are the </a:t>
            </a:r>
            <a:r>
              <a:rPr lang="en-US" sz="2200" b="1" dirty="0" smtClean="0"/>
              <a:t>key elements </a:t>
            </a:r>
            <a:r>
              <a:rPr lang="en-US" sz="2200" dirty="0" smtClean="0"/>
              <a:t>of SCM</a:t>
            </a:r>
          </a:p>
          <a:p>
            <a:pPr marL="274320" lvl="1" indent="-274320" eaLnBrk="1" hangingPunct="1">
              <a:lnSpc>
                <a:spcPct val="100000"/>
              </a:lnSpc>
              <a:spcBef>
                <a:spcPts val="600"/>
              </a:spcBef>
            </a:pPr>
            <a:endParaRPr 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BA16-9529-4AB8-971B-5C8541757C19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Value Creation in the Supply Chain (cont’d.)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Tier-one suppliers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200" dirty="0" smtClean="0"/>
              <a:t>Small number of very capable suppliers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200" dirty="0" smtClean="0"/>
              <a:t>Original business establishes a long-term relationship (</a:t>
            </a:r>
            <a:r>
              <a:rPr lang="en-US" sz="2200" b="1" i="1" dirty="0" smtClean="0"/>
              <a:t>“Supply Alliances”</a:t>
            </a:r>
            <a:r>
              <a:rPr lang="en-US" sz="2200" dirty="0" smtClean="0"/>
              <a:t>)</a:t>
            </a: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Tier-two suppliers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200" dirty="0" smtClean="0"/>
              <a:t>Larger number of suppliers who tier-one suppliers develop long-term relationships with for components, raw materials</a:t>
            </a: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Tier-three suppliers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200" dirty="0" smtClean="0"/>
              <a:t>Next level of suppliers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Key </a:t>
            </a:r>
            <a:r>
              <a:rPr lang="en-US" dirty="0"/>
              <a:t>element: trust</a:t>
            </a:r>
          </a:p>
          <a:p>
            <a:endParaRPr lang="en-US" dirty="0"/>
          </a:p>
          <a:p>
            <a:pPr eaLnBrk="1" hangingPunct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9F80-6DBE-4988-B739-4C3B042E6E64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9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6"/>
          <p:cNvSpPr>
            <a:spLocks noChangeArrowheads="1"/>
          </p:cNvSpPr>
          <p:nvPr/>
        </p:nvSpPr>
        <p:spPr bwMode="auto">
          <a:xfrm>
            <a:off x="1271464" y="5373216"/>
            <a:ext cx="92890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 smtClean="0">
                <a:latin typeface="Candara" panose="020E0502030303020204" pitchFamily="34" charset="0"/>
              </a:rPr>
              <a:t>Advantages </a:t>
            </a:r>
            <a:r>
              <a:rPr lang="en-US" b="1" dirty="0">
                <a:latin typeface="Candara" panose="020E0502030303020204" pitchFamily="34" charset="0"/>
              </a:rPr>
              <a:t>of using Internet technologies in supply </a:t>
            </a:r>
            <a:r>
              <a:rPr lang="en-US" b="1" dirty="0" smtClean="0">
                <a:latin typeface="Candara" panose="020E0502030303020204" pitchFamily="34" charset="0"/>
              </a:rPr>
              <a:t>chain management</a:t>
            </a:r>
            <a:endParaRPr lang="en-US" b="1" dirty="0">
              <a:latin typeface="Candara" panose="020E0502030303020204" pitchFamily="34" charset="0"/>
            </a:endParaRPr>
          </a:p>
        </p:txBody>
      </p:sp>
      <p:pic>
        <p:nvPicPr>
          <p:cNvPr id="512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28" y="548680"/>
            <a:ext cx="11514408" cy="445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9152-AF16-4D3A-A842-AE1BB1FE4FA5}" type="datetime1">
              <a:rPr lang="en-US" smtClean="0">
                <a:latin typeface="Candara" panose="020E0502030303020204" pitchFamily="34" charset="0"/>
              </a:rPr>
              <a:t>5/21/2019</a:t>
            </a:fld>
            <a:endParaRPr lang="en-US">
              <a:latin typeface="Candara" panose="020E0502030303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 </a:t>
            </a:r>
            <a:r>
              <a:rPr lang="en-US" dirty="0" err="1" smtClean="0"/>
              <a:t>Mahbubul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, </a:t>
            </a:r>
            <a:r>
              <a:rPr lang="en-US" dirty="0" smtClean="0">
                <a:latin typeface="Candara" panose="020E0502030303020204" pitchFamily="34" charset="0"/>
              </a:rPr>
              <a:t>PhD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Increasing Supply Chain Efficiencies</a:t>
            </a:r>
          </a:p>
        </p:txBody>
      </p:sp>
      <p:sp>
        <p:nvSpPr>
          <p:cNvPr id="5222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Internet and Web technologies managing supply chains can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Yield increases in efficiency throughout the chain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b="1" dirty="0" smtClean="0"/>
              <a:t>Increase process speed, reduce costs, increase manufacturing flexibility 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Allows </a:t>
            </a:r>
            <a:r>
              <a:rPr lang="en-US" sz="2200" b="1" dirty="0" smtClean="0"/>
              <a:t>response to changes in quantity and nature of ultimate consumer demand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endParaRPr lang="en-US" sz="2200" dirty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Example: </a:t>
            </a:r>
            <a:r>
              <a:rPr lang="en-US" b="1" dirty="0" smtClean="0"/>
              <a:t>Boeing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Invested in new information systems </a:t>
            </a:r>
            <a:r>
              <a:rPr lang="en-US" sz="2200" b="1" dirty="0" smtClean="0"/>
              <a:t>increasing production efficiency </a:t>
            </a:r>
            <a:r>
              <a:rPr lang="en-US" sz="2200" dirty="0" smtClean="0"/>
              <a:t>of the supply chain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Also launched spare parts Web site</a:t>
            </a:r>
          </a:p>
          <a:p>
            <a:pPr lvl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E44D-ECC4-49D9-A632-9A90222F0D31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8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Increasing Supply Chain Efficiencies (cont’d.)</a:t>
            </a:r>
          </a:p>
        </p:txBody>
      </p:sp>
      <p:sp>
        <p:nvSpPr>
          <p:cNvPr id="53252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Example: </a:t>
            </a:r>
            <a:r>
              <a:rPr lang="en-US" b="1" dirty="0" smtClean="0"/>
              <a:t>Dell Computer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Famous for use of Web to </a:t>
            </a:r>
            <a:r>
              <a:rPr lang="en-US" sz="2200" b="1" dirty="0" smtClean="0"/>
              <a:t>sell custom-configured computers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Also used technology-enabled supply chain management 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Give customers exactly what they want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b="1" dirty="0" smtClean="0"/>
              <a:t>Reduced inventory</a:t>
            </a:r>
            <a:r>
              <a:rPr lang="en-US" sz="2200" dirty="0" smtClean="0"/>
              <a:t> amount (three weeks to two hours)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sz="2200" dirty="0" smtClean="0"/>
          </a:p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Top suppliers have access to secure Web site</a:t>
            </a:r>
          </a:p>
          <a:p>
            <a:pPr marL="600075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b="1" dirty="0" smtClean="0"/>
              <a:t>Tier-one suppliers better can plan their production</a:t>
            </a:r>
          </a:p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Dell accesses suppliers’ information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3CA2-FB98-4D77-8A00-E80504F4E407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9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479376" y="291723"/>
            <a:ext cx="7106938" cy="809625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ndara" panose="020E0502030303020204" pitchFamily="34" charset="0"/>
              </a:rPr>
              <a:t>Materials-Tracking Technologies</a:t>
            </a:r>
          </a:p>
        </p:txBody>
      </p:sp>
      <p:pic>
        <p:nvPicPr>
          <p:cNvPr id="6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6" y="1185987"/>
            <a:ext cx="6142771" cy="416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26" y="378747"/>
            <a:ext cx="3838049" cy="517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81248" y="5355725"/>
            <a:ext cx="39848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 smtClean="0">
                <a:latin typeface="Candara" panose="020E0502030303020204" pitchFamily="34" charset="0"/>
              </a:rPr>
              <a:t>Bar-coded </a:t>
            </a:r>
            <a:r>
              <a:rPr lang="en-US" b="1" dirty="0">
                <a:latin typeface="Candara" panose="020E0502030303020204" pitchFamily="34" charset="0"/>
              </a:rPr>
              <a:t>elements from </a:t>
            </a:r>
            <a:endParaRPr lang="en-US" b="1" dirty="0" smtClean="0">
              <a:latin typeface="Candara" panose="020E0502030303020204" pitchFamily="34" charset="0"/>
            </a:endParaRPr>
          </a:p>
          <a:p>
            <a:pPr eaLnBrk="1" hangingPunct="1"/>
            <a:r>
              <a:rPr lang="en-US" b="1" dirty="0" smtClean="0">
                <a:latin typeface="Candara" panose="020E0502030303020204" pitchFamily="34" charset="0"/>
              </a:rPr>
              <a:t>EDI </a:t>
            </a:r>
            <a:r>
              <a:rPr lang="en-US" b="1" dirty="0">
                <a:latin typeface="Candara" panose="020E0502030303020204" pitchFamily="34" charset="0"/>
              </a:rPr>
              <a:t>transaction </a:t>
            </a:r>
            <a:r>
              <a:rPr lang="en-US" b="1" dirty="0" smtClean="0">
                <a:latin typeface="Candara" panose="020E0502030303020204" pitchFamily="34" charset="0"/>
              </a:rPr>
              <a:t>set 856</a:t>
            </a:r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5525003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Radio Frequency Identification Devices</a:t>
            </a:r>
            <a:r>
              <a:rPr lang="en-US" dirty="0">
                <a:latin typeface="Candara" panose="020E0502030303020204" pitchFamily="34" charset="0"/>
              </a:rPr>
              <a:t> (</a:t>
            </a:r>
            <a:r>
              <a:rPr lang="en-US" b="1" dirty="0">
                <a:latin typeface="Candara" panose="020E0502030303020204" pitchFamily="34" charset="0"/>
              </a:rPr>
              <a:t>RFIDs</a:t>
            </a:r>
            <a:r>
              <a:rPr lang="en-US" dirty="0" smtClean="0">
                <a:latin typeface="Candara" panose="020E0502030303020204" pitchFamily="34" charset="0"/>
              </a:rPr>
              <a:t>)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54B0-9DFE-4C83-9F7F-65389DFF55C7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, PhD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>
                <a:latin typeface="Candara" panose="020E0502030303020204" pitchFamily="34" charset="0"/>
              </a:rPr>
              <a:t>25</a:t>
            </a:fld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5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343472" y="2708920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Marketplaces &amp; Portals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98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6"/>
          <p:cNvSpPr>
            <a:spLocks noChangeArrowheads="1"/>
          </p:cNvSpPr>
          <p:nvPr/>
        </p:nvSpPr>
        <p:spPr bwMode="auto">
          <a:xfrm>
            <a:off x="3511143" y="5661248"/>
            <a:ext cx="49754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 smtClean="0">
                <a:latin typeface="Candara" panose="020E0502030303020204" pitchFamily="34" charset="0"/>
              </a:rPr>
              <a:t>Characteristics </a:t>
            </a:r>
            <a:r>
              <a:rPr lang="en-US" b="1" dirty="0">
                <a:latin typeface="Candara" panose="020E0502030303020204" pitchFamily="34" charset="0"/>
              </a:rPr>
              <a:t>of B2B marketplaces</a:t>
            </a:r>
          </a:p>
        </p:txBody>
      </p:sp>
      <p:pic>
        <p:nvPicPr>
          <p:cNvPr id="7066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17" y="300140"/>
            <a:ext cx="11169897" cy="536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1E1E-1ADD-43BB-9F97-E7E370B6AC20}" type="datetime1">
              <a:rPr lang="en-US" smtClean="0">
                <a:latin typeface="Candara" panose="020E0502030303020204" pitchFamily="34" charset="0"/>
              </a:rPr>
              <a:t>5/21/2019</a:t>
            </a:fld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19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853863" y="2672917"/>
            <a:ext cx="2375837" cy="1752018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50" b="1" i="1" spc="225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Please</a:t>
            </a:r>
          </a:p>
          <a:p>
            <a:pPr algn="ctr"/>
            <a:r>
              <a:rPr lang="en-US" sz="4050" b="1" i="1" spc="225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38650" y="5049182"/>
            <a:ext cx="6821747" cy="4320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Candara" panose="020E0502030303020204" pitchFamily="34" charset="0"/>
              </a:rPr>
              <a:t>Acknowledgement: </a:t>
            </a:r>
          </a:p>
          <a:p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“</a:t>
            </a:r>
            <a:r>
              <a:rPr lang="en-US" sz="1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E-Business” 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by </a:t>
            </a:r>
            <a:r>
              <a:rPr lang="en-US" sz="1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Gary Schneider, International Edition </a:t>
            </a:r>
            <a:endParaRPr lang="en-US" sz="1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99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271464" y="2204864"/>
            <a:ext cx="9216008" cy="1512168"/>
          </a:xfrm>
        </p:spPr>
        <p:txBody>
          <a:bodyPr>
            <a:normAutofit fontScale="90000"/>
          </a:bodyPr>
          <a:lstStyle/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Purchasing, Logistics &amp; Support Activities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374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Purchasing, Logistics, and Support Activities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838202" y="1916832"/>
            <a:ext cx="10874424" cy="4425527"/>
          </a:xfrm>
        </p:spPr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 Objectives:</a:t>
            </a:r>
          </a:p>
          <a:p>
            <a:pPr marL="54864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Cost reduction</a:t>
            </a:r>
          </a:p>
          <a:p>
            <a:pPr marL="54864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Business process improvements</a:t>
            </a:r>
          </a:p>
          <a:p>
            <a:pPr marL="54864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Flexibility, important characteristics 0f purchasing, logistics and support activities </a:t>
            </a:r>
          </a:p>
          <a:p>
            <a:pPr marL="27432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 smtClean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Outsourcing</a:t>
            </a:r>
            <a:r>
              <a:rPr lang="en-US" dirty="0" smtClean="0"/>
              <a:t>: </a:t>
            </a:r>
            <a:r>
              <a:rPr lang="en-US" sz="2200" dirty="0" smtClean="0"/>
              <a:t>use of other organization to perform specific activities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Offshoring</a:t>
            </a:r>
            <a:r>
              <a:rPr lang="en-US" dirty="0" smtClean="0"/>
              <a:t>: </a:t>
            </a:r>
            <a:r>
              <a:rPr lang="en-US" sz="2200" dirty="0" smtClean="0"/>
              <a:t>when outsourcing is done by organization in other countries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Business process offshoring</a:t>
            </a:r>
            <a:r>
              <a:rPr lang="en-US" dirty="0" smtClean="0"/>
              <a:t>: </a:t>
            </a:r>
            <a:r>
              <a:rPr lang="en-US" sz="2200" dirty="0" smtClean="0"/>
              <a:t>outsourcing of nonmanufacturing activities, e.g., purchasing, R&amp;D, record keeping, information management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Impact sourcing or smart sourcing</a:t>
            </a:r>
            <a:r>
              <a:rPr lang="en-US" dirty="0" smtClean="0"/>
              <a:t>: </a:t>
            </a:r>
            <a:r>
              <a:rPr lang="en-US" sz="2200" dirty="0" smtClean="0"/>
              <a:t>offshoring activities done by organization who support training or charitable activities in less developed parts of the world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4D3C-837F-4261-959B-F6644394DAEE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66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Purchasing includes</a:t>
            </a:r>
          </a:p>
          <a:p>
            <a:pPr marL="54864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Identifying &amp; evaluating vendor, Selecting specific products, Placing orders, Resolving any issue after receiving the products like late deliveries, incorrect quantities, incorrect items, defective items. </a:t>
            </a:r>
          </a:p>
          <a:p>
            <a:pPr marL="54864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sz="2200" dirty="0" smtClean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Supply chain</a:t>
            </a:r>
            <a:r>
              <a:rPr lang="en-US" dirty="0" smtClean="0"/>
              <a:t>: </a:t>
            </a:r>
            <a:r>
              <a:rPr lang="en-US" sz="2200" dirty="0" smtClean="0"/>
              <a:t>the part of an industry value chain that precedes a particular strategic business unit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Sourcing</a:t>
            </a:r>
            <a:r>
              <a:rPr lang="en-US" dirty="0" smtClean="0"/>
              <a:t>: </a:t>
            </a:r>
            <a:r>
              <a:rPr lang="en-US" sz="2200" dirty="0" smtClean="0"/>
              <a:t>Identifying supplier and determining the qualifications of those suppliers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E-Sourcing</a:t>
            </a:r>
            <a:r>
              <a:rPr lang="en-US" dirty="0" smtClean="0"/>
              <a:t>: </a:t>
            </a:r>
            <a:r>
              <a:rPr lang="en-US" sz="2200" dirty="0" smtClean="0"/>
              <a:t>use of IT in sourcing activities 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Spend</a:t>
            </a:r>
            <a:r>
              <a:rPr lang="en-US" dirty="0" smtClean="0"/>
              <a:t>: </a:t>
            </a:r>
            <a:r>
              <a:rPr lang="en-US" sz="2200" dirty="0" smtClean="0"/>
              <a:t>total dollar amount of the goods and services that a company buys during a year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7376-3147-48DF-A014-E65DB12E638E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5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7176120" y="4653136"/>
            <a:ext cx="273630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 smtClean="0">
                <a:latin typeface="Candara" panose="020E0502030303020204" pitchFamily="34" charset="0"/>
              </a:rPr>
              <a:t>Steps </a:t>
            </a:r>
            <a:r>
              <a:rPr lang="en-US" b="1" dirty="0">
                <a:latin typeface="Candara" panose="020E0502030303020204" pitchFamily="34" charset="0"/>
              </a:rPr>
              <a:t>in a typical business purchasing process</a:t>
            </a:r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7" y="332656"/>
            <a:ext cx="5554995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6317-D832-4FF4-A8E3-57BE6A753EE2}" type="datetime1">
              <a:rPr lang="en-US" smtClean="0">
                <a:latin typeface="Candara" panose="020E0502030303020204" pitchFamily="34" charset="0"/>
              </a:rPr>
              <a:t>5/21/2019</a:t>
            </a:fld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</a:rPr>
              <a:t>Alam</a:t>
            </a:r>
            <a:r>
              <a:rPr lang="en-US" dirty="0" smtClean="0">
                <a:latin typeface="Candara" panose="020E0502030303020204" pitchFamily="34" charset="0"/>
              </a:rPr>
              <a:t>, PhD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>
                <a:latin typeface="Candara" panose="020E0502030303020204" pitchFamily="34" charset="0"/>
              </a:rPr>
              <a:t>6</a:t>
            </a:fld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12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Direct vs. Indirect Materials Purchasing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Direct materials</a:t>
            </a:r>
          </a:p>
          <a:p>
            <a:pPr marL="542925" lvl="2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Become part of finished product</a:t>
            </a: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Direct materials purchasing: two types</a:t>
            </a:r>
          </a:p>
          <a:p>
            <a:pPr marL="771525" lvl="2" indent="-514350">
              <a:lnSpc>
                <a:spcPct val="100000"/>
              </a:lnSpc>
              <a:spcBef>
                <a:spcPts val="600"/>
              </a:spcBef>
              <a:buFont typeface="+mj-lt"/>
              <a:buAutoNum type="romanLcPeriod"/>
            </a:pPr>
            <a:r>
              <a:rPr lang="en-US" sz="2200" b="1" dirty="0" smtClean="0"/>
              <a:t>Replenishment purchasing </a:t>
            </a:r>
            <a:r>
              <a:rPr lang="en-US" sz="2200" dirty="0" smtClean="0"/>
              <a:t>(</a:t>
            </a:r>
            <a:r>
              <a:rPr lang="en-US" sz="2200" b="1" dirty="0" smtClean="0"/>
              <a:t>contract purchasing</a:t>
            </a:r>
            <a:r>
              <a:rPr lang="en-US" sz="2200" dirty="0" smtClean="0"/>
              <a:t>), company negotiates long-term material contracts</a:t>
            </a:r>
          </a:p>
          <a:p>
            <a:pPr marL="771525" lvl="2" indent="-514350">
              <a:lnSpc>
                <a:spcPct val="100000"/>
              </a:lnSpc>
              <a:spcBef>
                <a:spcPts val="600"/>
              </a:spcBef>
              <a:buFont typeface="+mj-lt"/>
              <a:buAutoNum type="romanLcPeriod"/>
            </a:pPr>
            <a:r>
              <a:rPr lang="en-US" sz="2200" b="1" dirty="0" smtClean="0"/>
              <a:t>Spot purchasing, </a:t>
            </a:r>
            <a:r>
              <a:rPr lang="en-US" sz="2200" dirty="0" smtClean="0"/>
              <a:t>purchases made in loosely organized market (</a:t>
            </a:r>
            <a:r>
              <a:rPr lang="en-US" sz="2200" b="1" dirty="0" smtClean="0"/>
              <a:t>spot market</a:t>
            </a:r>
            <a:r>
              <a:rPr lang="en-US" sz="2200" dirty="0" smtClean="0"/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Indirect materials</a:t>
            </a:r>
          </a:p>
          <a:p>
            <a:pPr marL="54864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All the other materials that a company purchases</a:t>
            </a:r>
          </a:p>
          <a:p>
            <a:pPr marL="54864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Factory supplies, office supplies, etc. 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Indirect </a:t>
            </a:r>
            <a:r>
              <a:rPr lang="en-US" sz="2200" dirty="0"/>
              <a:t>material purchased on a recurring basis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/>
              <a:t>Standard items (commodities) with price as main </a:t>
            </a:r>
            <a:r>
              <a:rPr lang="en-US" sz="2200" dirty="0" smtClean="0"/>
              <a:t>criterion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b="1" dirty="0"/>
              <a:t>Maintenance, repair, and operating </a:t>
            </a:r>
            <a:r>
              <a:rPr lang="en-US" sz="2200" dirty="0"/>
              <a:t>(</a:t>
            </a:r>
            <a:r>
              <a:rPr lang="en-US" sz="2200" b="1" dirty="0"/>
              <a:t>MRO</a:t>
            </a:r>
            <a:r>
              <a:rPr lang="en-US" sz="2200" dirty="0"/>
              <a:t>) supplies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01A00CB-41DF-469F-9E81-7E13C3B3E4C7}" type="datetime1">
              <a:rPr lang="en-US" smtClean="0">
                <a:latin typeface="Candara" panose="020E0502030303020204" pitchFamily="34" charset="0"/>
              </a:rPr>
              <a:t>5/21/2019</a:t>
            </a:fld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</a:rPr>
              <a:t>Alam</a:t>
            </a:r>
            <a:r>
              <a:rPr lang="en-US" dirty="0" smtClean="0">
                <a:latin typeface="Candara" panose="020E0502030303020204" pitchFamily="34" charset="0"/>
              </a:rPr>
              <a:t>, PhD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5630404-333F-45B3-9F71-0C011EF253AE}" type="slidenum">
              <a:rPr lang="en-US" smtClean="0">
                <a:latin typeface="Candara" panose="020E0502030303020204" pitchFamily="34" charset="0"/>
              </a:rPr>
              <a:t>7</a:t>
            </a:fld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8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3359696" y="6021288"/>
            <a:ext cx="50272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 smtClean="0">
                <a:latin typeface="Candara" panose="020E0502030303020204" pitchFamily="34" charset="0"/>
              </a:rPr>
              <a:t>Grainger.com </a:t>
            </a:r>
            <a:r>
              <a:rPr lang="en-US" dirty="0">
                <a:latin typeface="Candara" panose="020E0502030303020204" pitchFamily="34" charset="0"/>
              </a:rPr>
              <a:t>Web </a:t>
            </a:r>
            <a:r>
              <a:rPr lang="en-US" dirty="0" smtClean="0">
                <a:latin typeface="Candara" panose="020E0502030303020204" pitchFamily="34" charset="0"/>
              </a:rPr>
              <a:t>store, a MRO supplier</a:t>
            </a:r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217752"/>
            <a:ext cx="8124822" cy="587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6C10-BD97-4412-BB5E-4D0F861768A2}" type="datetime1">
              <a:rPr lang="en-US" smtClean="0">
                <a:latin typeface="Candara" panose="020E0502030303020204" pitchFamily="34" charset="0"/>
              </a:rPr>
              <a:t>5/21/2019</a:t>
            </a:fld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</a:rPr>
              <a:t>Alam</a:t>
            </a:r>
            <a:r>
              <a:rPr lang="en-US" dirty="0" smtClean="0">
                <a:latin typeface="Candara" panose="020E0502030303020204" pitchFamily="34" charset="0"/>
              </a:rPr>
              <a:t>, PhD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>
                <a:latin typeface="Candara" panose="020E0502030303020204" pitchFamily="34" charset="0"/>
              </a:rPr>
              <a:t>8</a:t>
            </a:fld>
            <a:endParaRPr lang="en-US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00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Logistics Activities</a:t>
            </a:r>
          </a:p>
        </p:txBody>
      </p:sp>
      <p:sp>
        <p:nvSpPr>
          <p:cNvPr id="1536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O</a:t>
            </a:r>
            <a:r>
              <a:rPr lang="en-US" b="1" dirty="0" smtClean="0"/>
              <a:t>bjective</a:t>
            </a:r>
          </a:p>
          <a:p>
            <a:pPr marL="600075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i="1" dirty="0" smtClean="0"/>
              <a:t>Provide the right goods in the right quantities in the right place at the right time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Managing</a:t>
            </a:r>
            <a:r>
              <a:rPr lang="en-US" dirty="0" smtClean="0"/>
              <a:t> the movements of </a:t>
            </a:r>
            <a:r>
              <a:rPr lang="en-US" b="1" dirty="0" smtClean="0"/>
              <a:t>inbound</a:t>
            </a:r>
            <a:r>
              <a:rPr lang="en-US" dirty="0" smtClean="0"/>
              <a:t> materials and supplies and </a:t>
            </a:r>
            <a:r>
              <a:rPr lang="en-US" b="1" dirty="0" smtClean="0"/>
              <a:t>outbound </a:t>
            </a:r>
            <a:r>
              <a:rPr lang="en-US" dirty="0" smtClean="0"/>
              <a:t>finished goods and services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Web and the Internet</a:t>
            </a:r>
          </a:p>
          <a:p>
            <a:pPr marL="548640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Providing increasing number of opportunities to better manage activities</a:t>
            </a:r>
          </a:p>
          <a:p>
            <a:pPr marL="548640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Providing </a:t>
            </a:r>
            <a:r>
              <a:rPr lang="en-US" sz="2200" b="1" dirty="0" smtClean="0"/>
              <a:t>real-time </a:t>
            </a:r>
            <a:r>
              <a:rPr lang="en-US" sz="2200" b="1" dirty="0"/>
              <a:t>shipment </a:t>
            </a:r>
            <a:r>
              <a:rPr lang="en-US" sz="2200" b="1" dirty="0" smtClean="0"/>
              <a:t>information</a:t>
            </a:r>
            <a:r>
              <a:rPr lang="en-US" sz="2200" dirty="0" smtClean="0"/>
              <a:t> to </a:t>
            </a:r>
            <a:r>
              <a:rPr lang="en-US" sz="2200" dirty="0"/>
              <a:t>customers’ </a:t>
            </a:r>
            <a:r>
              <a:rPr lang="en-US" sz="2200" dirty="0" smtClean="0"/>
              <a:t>browsers</a:t>
            </a:r>
          </a:p>
          <a:p>
            <a:pPr marL="54864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 smtClean="0"/>
              <a:t>Example</a:t>
            </a:r>
          </a:p>
          <a:p>
            <a:pPr marL="874395" lvl="2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Schneider </a:t>
            </a:r>
            <a:r>
              <a:rPr lang="en-US" sz="2000" dirty="0"/>
              <a:t>Track and Trace </a:t>
            </a:r>
            <a:r>
              <a:rPr lang="en-US" sz="2000" dirty="0" smtClean="0"/>
              <a:t>system, Ryder Supply Chain, J.B. Hunt</a:t>
            </a:r>
          </a:p>
          <a:p>
            <a:pPr marL="874395" lvl="2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b="1" dirty="0" smtClean="0"/>
              <a:t>Third-party </a:t>
            </a:r>
            <a:r>
              <a:rPr lang="en-US" sz="2000" b="1" dirty="0"/>
              <a:t>logistics</a:t>
            </a:r>
            <a:r>
              <a:rPr lang="en-US" sz="2000" dirty="0"/>
              <a:t> (</a:t>
            </a:r>
            <a:r>
              <a:rPr lang="en-US" sz="2000" b="1" dirty="0"/>
              <a:t>3PL</a:t>
            </a:r>
            <a:r>
              <a:rPr lang="en-US" sz="2000" dirty="0"/>
              <a:t>) </a:t>
            </a:r>
            <a:r>
              <a:rPr lang="en-US" sz="2000" dirty="0" smtClean="0"/>
              <a:t>provider, operates </a:t>
            </a:r>
            <a:r>
              <a:rPr lang="en-US" sz="2000" dirty="0"/>
              <a:t>all (large portion) of customer’s materials movement </a:t>
            </a:r>
            <a:r>
              <a:rPr lang="en-US" sz="2000" dirty="0" smtClean="0"/>
              <a:t>activities, e.g., Ryder </a:t>
            </a:r>
            <a:r>
              <a:rPr lang="en-US" sz="2000" dirty="0"/>
              <a:t>and Whirlpool, FedEx, UPS</a:t>
            </a:r>
          </a:p>
          <a:p>
            <a:pPr lvl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4EFE-8829-4E85-86DB-305FADEFD0CC}" type="datetime1">
              <a:rPr lang="en-US" smtClean="0"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93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Theme_Gre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heme_Green" id="{005AFBE7-24EA-459F-A49A-79582A98CC7E}" vid="{D41A6063-9408-4917-A1C3-497F6E8F27A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Theme_Green</Template>
  <TotalTime>8311</TotalTime>
  <Words>1366</Words>
  <Application>Microsoft Office PowerPoint</Application>
  <PresentationFormat>Widescreen</PresentationFormat>
  <Paragraphs>241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Candara</vt:lpstr>
      <vt:lpstr>Courier New</vt:lpstr>
      <vt:lpstr>Times</vt:lpstr>
      <vt:lpstr>Wingdings</vt:lpstr>
      <vt:lpstr>Presentation Theme_Green</vt:lpstr>
      <vt:lpstr>MIS 207: E-Business Lecture 5:  Selling to Business Online (Book chapter 6)</vt:lpstr>
      <vt:lpstr>Intended Learning Outcomes</vt:lpstr>
      <vt:lpstr>Purchasing, Logistics &amp; Support Activities</vt:lpstr>
      <vt:lpstr>Purchasing, Logistics, and Support Activities</vt:lpstr>
      <vt:lpstr>Purchasing</vt:lpstr>
      <vt:lpstr>PowerPoint Presentation</vt:lpstr>
      <vt:lpstr>Direct vs. Indirect Materials Purchasing</vt:lpstr>
      <vt:lpstr>PowerPoint Presentation</vt:lpstr>
      <vt:lpstr>Logistics Activities</vt:lpstr>
      <vt:lpstr>Support Activities</vt:lpstr>
      <vt:lpstr>E-Government</vt:lpstr>
      <vt:lpstr>Electronic Data Interchange</vt:lpstr>
      <vt:lpstr>Electronic Data Interchange</vt:lpstr>
      <vt:lpstr>Early Business Information Interchange Efforts</vt:lpstr>
      <vt:lpstr>How EDI Works?</vt:lpstr>
      <vt:lpstr>PowerPoint Presentation</vt:lpstr>
      <vt:lpstr>Value-Added Networks (VAN)</vt:lpstr>
      <vt:lpstr>PowerPoint Presentation</vt:lpstr>
      <vt:lpstr>SCM using IT</vt:lpstr>
      <vt:lpstr>Value Creation in the Supply Chain</vt:lpstr>
      <vt:lpstr>Value Creation in the Supply Chain (cont’d.)</vt:lpstr>
      <vt:lpstr>PowerPoint Presentation</vt:lpstr>
      <vt:lpstr>Increasing Supply Chain Efficiencies</vt:lpstr>
      <vt:lpstr>Increasing Supply Chain Efficiencies (cont’d.)</vt:lpstr>
      <vt:lpstr>Materials-Tracking Technologies</vt:lpstr>
      <vt:lpstr>Electronic Marketplaces &amp; Portals</vt:lpstr>
      <vt:lpstr>PowerPoint Presentation</vt:lpstr>
      <vt:lpstr>Question Please ?</vt:lpstr>
    </vt:vector>
  </TitlesOfParts>
  <Company>FP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mmalam</dc:creator>
  <cp:lastModifiedBy>USER</cp:lastModifiedBy>
  <cp:revision>385</cp:revision>
  <cp:lastPrinted>2002-12-31T10:27:27Z</cp:lastPrinted>
  <dcterms:created xsi:type="dcterms:W3CDTF">2002-01-09T07:28:14Z</dcterms:created>
  <dcterms:modified xsi:type="dcterms:W3CDTF">2019-05-21T08:34:50Z</dcterms:modified>
</cp:coreProperties>
</file>