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95" r:id="rId20"/>
    <p:sldId id="273" r:id="rId21"/>
    <p:sldId id="274" r:id="rId22"/>
    <p:sldId id="275" r:id="rId23"/>
    <p:sldId id="29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7C9F9-0027-43D7-B00B-0DEF42373B4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41E-F9B2-485C-8E3C-257CBE2C3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941E-F9B2-485C-8E3C-257CBE2C3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29BC-9341-450C-93F3-5C880B817EF1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469E-2896-46A7-8D2B-9787FF2BFFA2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3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697B-C59B-40FA-BD84-6BC253739375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3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DC2-C6A7-41AF-B7DE-82A70DC33B84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B5D-80FB-4FB0-AF47-AD15AE3C55AA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4180-AF1B-46A2-9B07-D2CE3C486F80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D63-D189-47C2-A12C-12B4A045175E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197E-4CC1-4EAA-86FF-7E928874E62D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A233-0260-4418-815D-674D6025B060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EE0-1C6D-4F0E-B796-C4B1B976CA8D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A21B20D-3720-422F-ADC7-978DF657F670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8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129-1F10-4972-B84D-1FECE558DD2F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811B4B-0DDA-40BB-8990-A707B839F588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Lecture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 &amp; 2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Introducing Computer Systems</a:t>
            </a:r>
            <a:endParaRPr lang="en-US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Md.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Mahbubul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Alam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PhD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Third-Generation Computers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550815"/>
              </p:ext>
            </p:extLst>
          </p:nvPr>
        </p:nvGraphicFramePr>
        <p:xfrm>
          <a:off x="685800" y="1371600"/>
          <a:ext cx="7680960" cy="4485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40230"/>
                <a:gridCol w="880110"/>
                <a:gridCol w="1520190"/>
                <a:gridCol w="3440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SYSTEM/360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1964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Family of 40 peripherals and six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mutually compatible computers which had the capacity to work together.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PDP-8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1965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Digital Equipment Corporation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minicomputer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which was commercially successful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, sold for $18,000.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CDC 7600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1969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Seymour Cray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Came with small core memory with a clock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speed of 27 nanoseconds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INTEL 4004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1971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Intel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microprocessor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with a single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chip.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INTEL 8008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1972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Intel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microprocessor which had the capability of holding letters of both upper and lower cases, 10 numerals and symbols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with punctuations.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15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Fourth-Generation Computers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194354"/>
              </p:ext>
            </p:extLst>
          </p:nvPr>
        </p:nvGraphicFramePr>
        <p:xfrm>
          <a:off x="685800" y="990600"/>
          <a:ext cx="7680960" cy="48625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40230"/>
                <a:gridCol w="880110"/>
                <a:gridCol w="1520190"/>
                <a:gridCol w="3440430"/>
              </a:tblGrid>
              <a:tr h="4041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311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ALTO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1974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Xerox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workstation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which had a built-in mouse used for input.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896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APPLE I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1976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Single board computer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which had two upper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rows for video and two lower rows for the computer.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896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VAX 11/78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1978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Digital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Equipment Corporation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Capable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of addressing a maximum of 4.3 gigabytes of virtual memory.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4041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 PC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1981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Ignited the personal computer market.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311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LISA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1983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personal computer which had a graphical user interface.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311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MACINTOSH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1984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successful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mouse driven computer with a graphical user interface.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Fifth-Generation Computers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484932"/>
              </p:ext>
            </p:extLst>
          </p:nvPr>
        </p:nvGraphicFramePr>
        <p:xfrm>
          <a:off x="822960" y="1371600"/>
          <a:ext cx="7315200" cy="4038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600"/>
                <a:gridCol w="838200"/>
                <a:gridCol w="1447800"/>
                <a:gridCol w="3276600"/>
              </a:tblGrid>
              <a:tr h="4214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672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IBM PC-AT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1984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Included more internal memory and floppy disk.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9481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PC/RT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1986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IBM and MIPS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First RISC-based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computer. Performed 2 million instructions per second.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672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PS/2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1987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Came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up with two BIOS (Advanced BIOS and Compatible BIOS).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6724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Intel 80486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1989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Intel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Microprocessor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with more than a million transistors.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672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Video Toaster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1990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NewTek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Had a production and video editing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system.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Sixth-Generation Computers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944511"/>
              </p:ext>
            </p:extLst>
          </p:nvPr>
        </p:nvGraphicFramePr>
        <p:xfrm>
          <a:off x="685800" y="1143000"/>
          <a:ext cx="7772402" cy="457200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62138"/>
                <a:gridCol w="890588"/>
                <a:gridCol w="1538288"/>
                <a:gridCol w="3481388"/>
              </a:tblGrid>
              <a:tr h="4110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PowerBook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1991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Computer in silver case introduced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a classy dimension in design.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Pentium Microprocessor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1993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Intel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Pentium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processor series introduced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Sun Ultra Workstation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1996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Sun Micro Systems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Processor based workstation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having 64-bit performance.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4110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iMac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1998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 colorful all-in-one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system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9121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Apple iMac Pedestal Computer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2002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Computer with a flat panel LCD screen. 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9121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Power Mac G5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2003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Apple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Professional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 grade computer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, was one of the most powerful computers in Apple’s lineup.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605"/>
            <a:ext cx="7680960" cy="64500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Classification of Computers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can broadly be categorized into the following:</a:t>
            </a:r>
          </a:p>
          <a:p>
            <a:pPr marL="201168" lvl="1" indent="0" algn="just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 algn="just"/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for Individual Users</a:t>
            </a:r>
          </a:p>
          <a:p>
            <a:pPr lvl="1" algn="just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Most computers are meant to be used by only one person at a time.</a:t>
            </a:r>
          </a:p>
          <a:p>
            <a:pPr lvl="1" algn="just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Such computers are shared by several people (such as those in computer labs), but only one user can work with the machine at any given moment.</a:t>
            </a:r>
          </a:p>
          <a:p>
            <a:pPr marL="384048" lvl="2" indent="0" algn="just">
              <a:buNone/>
            </a:pPr>
            <a:endParaRPr lang="en-US" sz="2000" i="1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 algn="just"/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for Organizations</a:t>
            </a:r>
          </a:p>
          <a:p>
            <a:pPr lvl="2" algn="just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Some computers handle the needs of many users at the same time.</a:t>
            </a:r>
          </a:p>
          <a:p>
            <a:pPr lvl="2" algn="just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These powerful systems are most often used by organizations, such as businesses or schools, and are commonly found at the heart of the organization’s network.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7909560" cy="5515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Computers for Individual Users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599" cy="5181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Desktop Computers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desktop computer is the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most common type of personal computer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This computer is designed to sit on top of a desk or table, and comes in two basic styles (horizontally oriented system unit PC and vertically oriented system unit PC)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Workstations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workstation is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specialized, single-user computer that typically has more power and features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than a standard desktop PC. 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This is popular among scientists, engineers and animators who need a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 with greater than average speed and the power to perform sophisticated tasks.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357"/>
            <a:ext cx="7799763" cy="47539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Computers for Individual Users (cont’d)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599" cy="495469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Notebook Computers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Notebook is fully functional microcomputers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which is used by the persons who need the power of a full-size desktop computer wherever they go.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Tablet Computers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table PC is another type of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portable P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C, but it can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accept handwritten input when the user touches the screen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with a special pen called stylus or digital pen.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Handheld Computers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Handheld personal computer is a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computing device that fit in user’s hand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the personal digital assistant (PDA) is an example of a handheld computer.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Smart Phones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Smart phone is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cellular phone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has features found in personal computers, such as web browsers, e-mail capacity and more.</a:t>
            </a:r>
            <a:endParaRPr lang="en-US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399908"/>
            <a:ext cx="7909560" cy="47539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Computers for Organizations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1999" cy="4878494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Network Servers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network server is a powerful personal computer that is used as the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central computer in organization’s network.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Mainframe Computers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Mainframe is powerful, special-purpose computer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can support the needs of hundreds or thousands of users.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Minicomputers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Minicomputer or midrange computer is powerful computer that can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cater the needs of hundreds of users at a time.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Supercomputers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Supercomputer is the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largest and most powerful computers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made.</a:t>
            </a:r>
            <a:endParaRPr lang="en-US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52163" cy="5515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Find the Right Computer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51304"/>
              </p:ext>
            </p:extLst>
          </p:nvPr>
        </p:nvGraphicFramePr>
        <p:xfrm>
          <a:off x="457198" y="1143000"/>
          <a:ext cx="8077201" cy="47825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0663"/>
                <a:gridCol w="2776538"/>
              </a:tblGrid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Required Task to Perform</a:t>
                      </a:r>
                      <a:endParaRPr lang="en-US" sz="18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Type of Computer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Be able to work anywhere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Notebook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Make note on the fly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Set up complex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hardware configurations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Manage a list of contracts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Send faxes and email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Design or use multimedia products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Work with graphic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intensive software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Manage schedule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on hourly basis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Communicate and share data from any location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Carry your data with you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52163" cy="5515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Find the Right Computer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8" y="1143000"/>
          <a:ext cx="8077201" cy="47825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0663"/>
                <a:gridCol w="2776538"/>
              </a:tblGrid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Required Task to Perform</a:t>
                      </a:r>
                      <a:endParaRPr lang="en-US" sz="18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Type of Computer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Be able to work anywhere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Notebook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Make note on the fly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Handheld/ Smartphone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Set up complex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hardware configurations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Desktop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Manage a list of contracts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Handheld/ Smartphone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Send faxes and email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Handheld/ Smartphone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Design or use multimedia products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Desktop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Work with graphic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intensive software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Workstation</a:t>
                      </a: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Manage schedule</a:t>
                      </a:r>
                      <a:r>
                        <a:rPr lang="en-US" sz="1800" baseline="0" dirty="0" smtClean="0">
                          <a:latin typeface="Candara" panose="020E0502030303020204" pitchFamily="34" charset="0"/>
                        </a:rPr>
                        <a:t> on hourly basis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Handheld/ Smartphone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Communicate and share data from any location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Notebook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 panose="020E0502030303020204" pitchFamily="34" charset="0"/>
                        </a:rPr>
                        <a:t>Carry your data with you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Notebook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424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Objectives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0" y="1696328"/>
            <a:ext cx="6386731" cy="513472"/>
            <a:chOff x="1143000" y="1696328"/>
            <a:chExt cx="6386731" cy="513472"/>
          </a:xfrm>
        </p:grpSpPr>
        <p:sp>
          <p:nvSpPr>
            <p:cNvPr id="4" name="Oval 3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696328" y="1696328"/>
              <a:ext cx="4822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Evolution and Categorization of Computer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2438400"/>
            <a:ext cx="6386731" cy="513472"/>
            <a:chOff x="1143000" y="1696328"/>
            <a:chExt cx="6386731" cy="513472"/>
          </a:xfrm>
        </p:grpSpPr>
        <p:sp>
          <p:nvSpPr>
            <p:cNvPr id="12" name="Oval 11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2</a:t>
              </a:r>
              <a:endParaRPr kumimoji="0" lang="en-US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696328" y="1696328"/>
              <a:ext cx="4142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Importance of Computers in Society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3200400"/>
            <a:ext cx="6386731" cy="513472"/>
            <a:chOff x="1143000" y="1696328"/>
            <a:chExt cx="6386731" cy="513472"/>
          </a:xfrm>
        </p:grpSpPr>
        <p:sp>
          <p:nvSpPr>
            <p:cNvPr id="16" name="Oval 15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3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696328" y="1696328"/>
              <a:ext cx="3248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Parts of a Computer System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1136" y="3962400"/>
            <a:ext cx="6386731" cy="513472"/>
            <a:chOff x="1143000" y="1696328"/>
            <a:chExt cx="6386731" cy="513472"/>
          </a:xfrm>
        </p:grpSpPr>
        <p:sp>
          <p:nvSpPr>
            <p:cNvPr id="20" name="Oval 19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4</a:t>
              </a:r>
              <a:endParaRPr kumimoji="0" lang="en-US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696328" y="1696328"/>
              <a:ext cx="3857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The Information Processing Cycle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9004"/>
            <a:ext cx="8001000" cy="5515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Importance of Computers in Society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90" y="1177611"/>
            <a:ext cx="8153400" cy="50292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 is more impact than any other invention because it has changed work and leisure activities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and is used by all demographic groups.</a:t>
            </a:r>
          </a:p>
          <a:p>
            <a:pPr algn="just"/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are important because:</a:t>
            </a:r>
          </a:p>
          <a:p>
            <a:pPr lvl="1"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Provide information to users</a:t>
            </a:r>
          </a:p>
          <a:p>
            <a:pPr lvl="1"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Information is critical to our society</a:t>
            </a:r>
          </a:p>
          <a:p>
            <a:pPr lvl="1"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Managing information is difficult 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7" y="429905"/>
            <a:ext cx="7909560" cy="5515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Importance of Computers in Society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15" y="1206043"/>
            <a:ext cx="8153400" cy="5029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at home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Many homes have multiple computers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Most American homes have Internet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are used for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Business work done at home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Entertainment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Communication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Education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in education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 literacy required at all levels of institutions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in small business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Makes businesses more profitable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Allows owners to manage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7757160" cy="627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Importance of Computers in Society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493"/>
            <a:ext cx="8077200" cy="5029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in industry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are used to design products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Assembly lines are automated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in government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Necessary to track data for population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Monitoring government officials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Tax calculation and collection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Governments were the first computer users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in health care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Revolutionized health care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New treatments possible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Scheduling of patients has improved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Delivery of medicine is safer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718" y="2057400"/>
            <a:ext cx="75438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Parts of Computer System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7757160" cy="5515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Parts of Computer System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13699" cy="495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 complete computer system consists of four parts: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Hardware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Software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Users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7" descr="D:\My Documents\!books\norton im\chapter1\par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488" y="2286000"/>
            <a:ext cx="56878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0999"/>
            <a:ext cx="7833360" cy="5334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Hardware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399" cy="472609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mechanical devices that make up the computer are called hardware.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Hardware is any part of the computer that one can touch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 use the same basic hardware.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Hardware categorized into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four types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lvl="2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Processing devices</a:t>
            </a:r>
          </a:p>
          <a:p>
            <a:pPr lvl="2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 devices</a:t>
            </a:r>
          </a:p>
          <a:p>
            <a:pPr lvl="2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Input  and output devices</a:t>
            </a:r>
          </a:p>
          <a:p>
            <a:pPr lvl="2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devices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7909560" cy="6277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Hardware (cont’d)</a:t>
            </a:r>
            <a:endParaRPr 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599" cy="4802294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Processing devices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processor is like the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brain of the computer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</a:p>
          <a:p>
            <a:pPr lvl="1"/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organizes and carries out instructions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comes from either the user or the software.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processing unit of the computer is called the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Central Processing Unit (CPU).</a:t>
            </a: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 devices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 is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one or more sets of chips that store data and/or program instructions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either temporarily or permanently. 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Two most important memory types are:</a:t>
            </a:r>
          </a:p>
          <a:p>
            <a:pPr lvl="2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Random Access Memory (RAM)</a:t>
            </a:r>
          </a:p>
          <a:p>
            <a:pPr lvl="2"/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Read Only Memory (ROM)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7757160" cy="5515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Hardware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0999" cy="487849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Input and output devices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Allows the user to interact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Input devices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accept data</a:t>
            </a:r>
          </a:p>
          <a:p>
            <a:pPr lvl="3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Keyboard, mouse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Output devices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deliver data</a:t>
            </a:r>
          </a:p>
          <a:p>
            <a:pPr lvl="3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Monitor, printer, speaker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Some devices are both input and output</a:t>
            </a:r>
          </a:p>
          <a:p>
            <a:pPr lvl="3"/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Touch screens</a:t>
            </a:r>
          </a:p>
          <a:p>
            <a:pPr lvl="3"/>
            <a:endParaRPr lang="en-US" sz="1800" b="1" i="1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devices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Hold data and programs permanently.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Two types of storage devices are:</a:t>
            </a:r>
          </a:p>
          <a:p>
            <a:pPr lvl="3"/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Magnetic storage</a:t>
            </a:r>
          </a:p>
          <a:p>
            <a:pPr lvl="3"/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storage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5"/>
            <a:ext cx="7833360" cy="6277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Software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399" cy="4726094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Software is a set of instructions that makes the computer perform tasks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other words, software tells the computer what to do.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Software categorized into two types:</a:t>
            </a:r>
          </a:p>
          <a:p>
            <a:pPr lvl="2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 Software</a:t>
            </a:r>
          </a:p>
          <a:p>
            <a:pPr lvl="2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Application Software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605"/>
            <a:ext cx="7680960" cy="6277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Software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599" cy="4876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 Software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 software is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any program that controls the computer’s hardware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or that can be used to maintain the computer in some way so that it runs more efficiently. 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There are </a:t>
            </a: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three basic types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of system software:</a:t>
            </a:r>
          </a:p>
          <a:p>
            <a:pPr lvl="2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 operating system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tells the computer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how to use its own components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lvl="4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Example: Windows, Mac OS, Linux</a:t>
            </a:r>
          </a:p>
          <a:p>
            <a:pPr marL="384048" lvl="2" indent="0">
              <a:buNone/>
            </a:pPr>
            <a:endParaRPr lang="en-US" sz="1800" b="1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network operating system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allows computers to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communicate and share data across a network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while controlling network operations and overseeing the network’s security. </a:t>
            </a:r>
          </a:p>
          <a:p>
            <a:pPr lvl="4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Example: Windows Server</a:t>
            </a:r>
          </a:p>
          <a:p>
            <a:pPr lvl="4"/>
            <a:endParaRPr lang="en-US" sz="1800" b="1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utility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is a program that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makes the computer system easier to use or performs highly specialized functions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lvl="4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Example: Antivirus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81000"/>
            <a:ext cx="7833358" cy="6277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Computer Defined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basic terms, a computer is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 electronic device that processes data, converting it into information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is useful to people.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Any computer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regardless of its type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is controlled by programmed instructions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which give the machine a purpose and tell it what to do.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basic classification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of computer is-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Analog computer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computer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7875963" cy="6277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Software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143000"/>
            <a:ext cx="8153401" cy="4726094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Application Software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Application software tells the computer how to accomplish specific tasks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such as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word processing or drawing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for the user.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Some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major categories of these applications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include: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Word processing software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Microsoft Word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Spreadsheet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Microsoft Excel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Database management software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Microsoft Access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Presentation program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Microsoft PowerPoint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Graphics program (Photoshop)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Multimedia (Windows Media Player)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Wed design (Microsoft Front Page)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Web browser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Internet Explorer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1"/>
            <a:ext cx="7799763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Computer Data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8001001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computer reads and stores data of all kinds- whether words, numbers, images or sounds in the form of numbers.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Consequently,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computerized data is digital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meaning that it has been reduced to digits, or numbers.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Within the computer,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organized into files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0999"/>
            <a:ext cx="7833360" cy="5334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Computer Users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1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Personal computers are designed to work with a human user.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fact the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user is a critical part of a complete computer system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When working with a personal computer, the user can take on several roles: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Setting up the system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Installing software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Running program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Managing files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Maintaining the system</a:t>
            </a:r>
          </a:p>
          <a:p>
            <a:pPr lvl="1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My Documents\!books\norton im\chapter1\process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8999"/>
            <a:ext cx="4343399" cy="28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7833360" cy="6095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Information Processing Cycle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0292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Using all its parts together, </a:t>
            </a: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computer converts data into information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by performing various actions on the data such as comparing three numbers and then display the highest number.</a:t>
            </a: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These operations are part of a process called the information processing cycle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The information processing cycle has </a:t>
            </a: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four parts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and each part involves one or more specific components of the computer: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Input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Processing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Output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64" y="488618"/>
            <a:ext cx="7757160" cy="5333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Information Processing Cycle (cont’d)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590" y="1297246"/>
            <a:ext cx="8077199" cy="4802294"/>
          </a:xfrm>
        </p:spPr>
        <p:txBody>
          <a:bodyPr/>
          <a:lstStyle/>
          <a:p>
            <a:r>
              <a:rPr lang="en-US" sz="2000" b="1" u="sng" dirty="0" smtClean="0">
                <a:latin typeface="Candara" panose="020E0502030303020204" pitchFamily="34" charset="0"/>
              </a:rPr>
              <a:t>Input.</a:t>
            </a:r>
            <a:r>
              <a:rPr lang="en-US" sz="2000" dirty="0" smtClean="0">
                <a:latin typeface="Candara" panose="020E0502030303020204" pitchFamily="34" charset="0"/>
              </a:rPr>
              <a:t> During this part of the cycle, the computer accepts data from some source, such as the user or a program, for processing.</a:t>
            </a:r>
          </a:p>
          <a:p>
            <a:r>
              <a:rPr lang="en-US" sz="2000" b="1" u="sng" dirty="0" smtClean="0">
                <a:latin typeface="Candara" panose="020E0502030303020204" pitchFamily="34" charset="0"/>
              </a:rPr>
              <a:t>Processing.</a:t>
            </a:r>
            <a:r>
              <a:rPr lang="en-US" sz="2000" dirty="0" smtClean="0">
                <a:latin typeface="Candara" panose="020E0502030303020204" pitchFamily="34" charset="0"/>
              </a:rPr>
              <a:t> During this part of the cycle, the computer’s processing components perform actions on the data, based on instructions from the user or a program.</a:t>
            </a:r>
          </a:p>
          <a:p>
            <a:r>
              <a:rPr lang="en-US" sz="2000" b="1" u="sng" dirty="0" smtClean="0">
                <a:latin typeface="Candara" panose="020E0502030303020204" pitchFamily="34" charset="0"/>
              </a:rPr>
              <a:t>Output.</a:t>
            </a:r>
            <a:r>
              <a:rPr lang="en-US" sz="2000" dirty="0" smtClean="0">
                <a:latin typeface="Candara" panose="020E0502030303020204" pitchFamily="34" charset="0"/>
              </a:rPr>
              <a:t> Here, the computer may be required to display the results of its processing.</a:t>
            </a:r>
          </a:p>
          <a:p>
            <a:r>
              <a:rPr lang="en-US" sz="2000" b="1" u="sng" dirty="0" smtClean="0">
                <a:latin typeface="Candara" panose="020E0502030303020204" pitchFamily="34" charset="0"/>
              </a:rPr>
              <a:t>Storage.</a:t>
            </a:r>
            <a:r>
              <a:rPr lang="en-US" sz="2000" dirty="0" smtClean="0">
                <a:latin typeface="Candara" panose="020E0502030303020204" pitchFamily="34" charset="0"/>
              </a:rPr>
              <a:t> In this step, the computer permanently stores the results of its processing on a disk, or some other kind of storage medium.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7757160" cy="5333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Unit of Measures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199" cy="4649894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computers work with bit 0 and 1 (0 represents the absence of electricity and 1 represents the presence of electricity)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8 Bits = 1 Byte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1,024 (approx. 1000) Bytes = 1 Kilobyte (1 KB)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1,024 (approx. 1000) Bits = 1 Kilobit (1 Kb)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1,048,576 (approx. 1 million) Bytes = 1 Megabyte (1 MB)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1,024 Kilobyte = 1 Megabyte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1,073,741,824 (approx. 1 billion) Bytes = 1 Gigabyte (1 GB)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1,024 Megabyte = 1 Gigabyte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1,099,511,627,776 (approx. 1 trillion) Bytes = 1 Terabyte (1 TB)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1,024 Gigabyte = 1 Terabyte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89237"/>
            <a:ext cx="7315200" cy="715963"/>
          </a:xfrm>
        </p:spPr>
        <p:txBody>
          <a:bodyPr/>
          <a:lstStyle/>
          <a:p>
            <a:pPr algn="ctr"/>
            <a:r>
              <a:rPr lang="en-US" sz="4000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End of Chapter</a:t>
            </a:r>
            <a:endParaRPr lang="en-US" sz="4000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6605"/>
            <a:ext cx="7909559" cy="6277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Analog Computer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399" cy="495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Analog computers are mechanical devices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weighing several tons and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using motors and gears to perform calculations.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Analog systems,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represent data as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variable points along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continuous spectrum of values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but not so precise and reliable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if we computer to the performance of digital computers.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Example: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Heathkit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EC-1 educational analog computer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http://upload.wikimedia.org/wikipedia/commons/thumb/a/ac/Heathkit_Analog_Computer.jpg/1024px-Heathkit_Analog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3726124"/>
            <a:ext cx="3856401" cy="24102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7757160" cy="7039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Digital Computer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1" cy="5029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computers work by the numbers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as they break all types of information into tiny units, and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 numbers to represent those pieces of information.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computers also work in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very strict sequences of steps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processing each unit of information individually, according to the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highly organized instructions they must follow.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systems represent data as having one distinct value or another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with no other possibilities.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Example:  Modern Desktop Computers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87" y="428767"/>
            <a:ext cx="7985760" cy="6096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Generations of Computers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1999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Computers, at various stages of their evolution, have been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divided into six generations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Every new generation has certain dramatic improvements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when compared to its previous generations.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These improvements were the result of the technology used for building the computers, programming languages used and the computer system’s internal organization.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six generations of computers are: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First-Generation Electronic Computers (1937 – 1953)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Second-Generation (1954 – 1962)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Third-Generation (1963 – 1972)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Fourth-Generation (1972 – 1984)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Fifth-Generation (1984 – 1990)</a:t>
            </a:r>
          </a:p>
          <a:p>
            <a:pPr marL="457200" lvl="1" indent="-36576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Sixth-Generation (1990 – till date)</a:t>
            </a:r>
          </a:p>
          <a:p>
            <a:pPr lvl="1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7696200" cy="5515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First-Generation Electronic Computers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0180" name="Picture 4" descr="http://s7.computerhistory.org/is/image/CHM/500002003p-03-01?$re-medium$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33" y="1175101"/>
            <a:ext cx="3310562" cy="2209800"/>
          </a:xfrm>
          <a:prstGeom prst="rect">
            <a:avLst/>
          </a:prstGeom>
          <a:noFill/>
        </p:spPr>
      </p:pic>
      <p:pic>
        <p:nvPicPr>
          <p:cNvPr id="50182" name="Picture 6" descr="http://highfields-arc.co.uk/geninfo/pchist/files/harvar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1220340"/>
            <a:ext cx="44958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3193465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Atanasoff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-Berry Computer (ABC)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269665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Harvard Mark-I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EDVAC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60198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ENIAC</a:t>
            </a:r>
          </a:p>
        </p:txBody>
      </p:sp>
      <p:pic>
        <p:nvPicPr>
          <p:cNvPr id="50184" name="Picture 8" descr="http://s7.computerhistory.org/is/image/CHM/500004289-03-01?$re-medium$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54575"/>
            <a:ext cx="2853429" cy="2225675"/>
          </a:xfrm>
          <a:prstGeom prst="rect">
            <a:avLst/>
          </a:prstGeom>
          <a:noFill/>
        </p:spPr>
      </p:pic>
      <p:pic>
        <p:nvPicPr>
          <p:cNvPr id="50186" name="Picture 10" descr="http://vlado.fmf.uni-lj.si/sola/1995/cshist/eds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7782" y="3607152"/>
            <a:ext cx="3654778" cy="23495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605"/>
            <a:ext cx="7680960" cy="627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First-Generation Electronic Computers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19921"/>
              </p:ext>
            </p:extLst>
          </p:nvPr>
        </p:nvGraphicFramePr>
        <p:xfrm>
          <a:off x="533400" y="1143000"/>
          <a:ext cx="8077199" cy="454882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19299"/>
                <a:gridCol w="925513"/>
                <a:gridCol w="1598613"/>
                <a:gridCol w="3533774"/>
              </a:tblGrid>
              <a:tr h="4064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</a:tr>
              <a:tr h="1169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Atanasoff-Berry Computer (ABC)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1942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Prof. John Vincent Atanasoff and Cliff Berry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Arguably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the first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patented computer 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but it was never fully functioned.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</a:tr>
              <a:tr h="6347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Harvard Mark-I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1944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Howard Aiken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Relay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-based calculator 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as big as a room.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</a:tr>
              <a:tr h="1169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Electronic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Numerator Integrator And Computer (ENIAC)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1946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John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Mauchly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and J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Presper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Eckert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large general purpose computer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which was made operational. It worked on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vacuum tubes.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</a:tr>
              <a:tr h="1169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Electronic Discrete Variable Automatic Computer (EDVAC)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1949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John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Mauchly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and J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Presper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Eckert</a:t>
                      </a:r>
                    </a:p>
                    <a:p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It had more internal memory and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started using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binary numbers instead of decimal numbers.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4298" marR="94298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Second-Generation Computers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24220"/>
              </p:ext>
            </p:extLst>
          </p:nvPr>
        </p:nvGraphicFramePr>
        <p:xfrm>
          <a:off x="800214" y="1219200"/>
          <a:ext cx="7315200" cy="464819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600"/>
                <a:gridCol w="838200"/>
                <a:gridCol w="1447800"/>
                <a:gridCol w="3276600"/>
              </a:tblGrid>
              <a:tr h="4273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Device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Inventor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Information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94837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TRAnsistor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Digital Computer (TRADIC)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1955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Bell Laboratory, USA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computer which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used only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transistors and diodes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, no vacuum tubes.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42735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 704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1954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commercial computer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6673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TX-0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1956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MIT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First programmable general purpose computer.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948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Livermore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Atomic Research Computer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(LARC)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1960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Sperry Rand Corporation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Supposedly </a:t>
                      </a:r>
                      <a:r>
                        <a:rPr lang="en-US" sz="1600" b="1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one of the first super</a:t>
                      </a:r>
                      <a:r>
                        <a:rPr lang="en-US" sz="1600" b="1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computers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1229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 7030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1961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IBM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Had the capability of </a:t>
                      </a:r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multiprogramming, flexibility</a:t>
                      </a:r>
                      <a:r>
                        <a:rPr lang="en-US" sz="16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 in the input and output, good memory capacity and speed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842</TotalTime>
  <Words>2797</Words>
  <Application>Microsoft Office PowerPoint</Application>
  <PresentationFormat>On-screen Show (4:3)</PresentationFormat>
  <Paragraphs>493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Candara</vt:lpstr>
      <vt:lpstr>Wingdings</vt:lpstr>
      <vt:lpstr>Retrospect</vt:lpstr>
      <vt:lpstr>Lecture 1 &amp; 2 Introducing Computer Systems</vt:lpstr>
      <vt:lpstr>Objectives</vt:lpstr>
      <vt:lpstr>The Computer Defined</vt:lpstr>
      <vt:lpstr>Analog Computer</vt:lpstr>
      <vt:lpstr>Digital Computer</vt:lpstr>
      <vt:lpstr>Generations of Computers</vt:lpstr>
      <vt:lpstr>First-Generation Electronic Computers</vt:lpstr>
      <vt:lpstr>First-Generation Electronic Computers</vt:lpstr>
      <vt:lpstr>Second-Generation Computers</vt:lpstr>
      <vt:lpstr>Third-Generation Computers</vt:lpstr>
      <vt:lpstr>Fourth-Generation Computers</vt:lpstr>
      <vt:lpstr>Fifth-Generation Computers</vt:lpstr>
      <vt:lpstr>Sixth-Generation Computers</vt:lpstr>
      <vt:lpstr>Classification of Computers</vt:lpstr>
      <vt:lpstr>Computers for Individual Users</vt:lpstr>
      <vt:lpstr>Computers for Individual Users (cont’d)</vt:lpstr>
      <vt:lpstr>Computers for Organizations</vt:lpstr>
      <vt:lpstr>Find the Right Computer</vt:lpstr>
      <vt:lpstr>Find the Right Computer</vt:lpstr>
      <vt:lpstr>Importance of Computers in Society</vt:lpstr>
      <vt:lpstr>Importance of Computers in Society (cont’d)</vt:lpstr>
      <vt:lpstr>Importance of Computers in Society (cont’d)</vt:lpstr>
      <vt:lpstr>Parts of Computer System</vt:lpstr>
      <vt:lpstr>Parts of Computer System</vt:lpstr>
      <vt:lpstr>Hardware</vt:lpstr>
      <vt:lpstr>Hardware (cont’d)</vt:lpstr>
      <vt:lpstr>Hardware (cont’d)</vt:lpstr>
      <vt:lpstr>Software</vt:lpstr>
      <vt:lpstr>Software (cont’d)</vt:lpstr>
      <vt:lpstr>Software (cont’d)</vt:lpstr>
      <vt:lpstr>Computer Data</vt:lpstr>
      <vt:lpstr>Computer Users</vt:lpstr>
      <vt:lpstr>Information Processing Cycle</vt:lpstr>
      <vt:lpstr>Information Processing Cycle (cont’d)</vt:lpstr>
      <vt:lpstr>Unit of Measures</vt:lpstr>
      <vt:lpstr>End of Chapter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Computer Systems</dc:title>
  <dc:creator>acer</dc:creator>
  <cp:lastModifiedBy>USER-PC</cp:lastModifiedBy>
  <cp:revision>114</cp:revision>
  <dcterms:created xsi:type="dcterms:W3CDTF">2006-08-16T00:00:00Z</dcterms:created>
  <dcterms:modified xsi:type="dcterms:W3CDTF">2015-05-27T04:39:46Z</dcterms:modified>
</cp:coreProperties>
</file>