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9"/>
  </p:notesMasterIdLst>
  <p:sldIdLst>
    <p:sldId id="403" r:id="rId2"/>
    <p:sldId id="389" r:id="rId3"/>
    <p:sldId id="390" r:id="rId4"/>
    <p:sldId id="360" r:id="rId5"/>
    <p:sldId id="361" r:id="rId6"/>
    <p:sldId id="363" r:id="rId7"/>
    <p:sldId id="391" r:id="rId8"/>
    <p:sldId id="365" r:id="rId9"/>
    <p:sldId id="367" r:id="rId10"/>
    <p:sldId id="368" r:id="rId11"/>
    <p:sldId id="369" r:id="rId12"/>
    <p:sldId id="393" r:id="rId13"/>
    <p:sldId id="371" r:id="rId14"/>
    <p:sldId id="373" r:id="rId15"/>
    <p:sldId id="374" r:id="rId16"/>
    <p:sldId id="375" r:id="rId17"/>
    <p:sldId id="376" r:id="rId18"/>
    <p:sldId id="377" r:id="rId19"/>
    <p:sldId id="378" r:id="rId20"/>
    <p:sldId id="379" r:id="rId21"/>
    <p:sldId id="380" r:id="rId22"/>
    <p:sldId id="404" r:id="rId23"/>
    <p:sldId id="384" r:id="rId24"/>
    <p:sldId id="385" r:id="rId25"/>
    <p:sldId id="386" r:id="rId26"/>
    <p:sldId id="387" r:id="rId27"/>
    <p:sldId id="31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09" autoAdjust="0"/>
    <p:restoredTop sz="94624" autoAdjust="0"/>
  </p:normalViewPr>
  <p:slideViewPr>
    <p:cSldViewPr>
      <p:cViewPr varScale="1">
        <p:scale>
          <a:sx n="70" d="100"/>
          <a:sy n="70" d="100"/>
        </p:scale>
        <p:origin x="1272" y="72"/>
      </p:cViewPr>
      <p:guideLst>
        <p:guide orient="horz" pos="2160"/>
        <p:guide pos="2880"/>
      </p:guideLst>
    </p:cSldViewPr>
  </p:slideViewPr>
  <p:outlineViewPr>
    <p:cViewPr>
      <p:scale>
        <a:sx n="33" d="100"/>
        <a:sy n="33" d="100"/>
      </p:scale>
      <p:origin x="0" y="1268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FAAAB3-AA55-467F-B67D-24A0B3DD9D9A}" type="datetimeFigureOut">
              <a:rPr lang="en-US" smtClean="0"/>
              <a:pPr/>
              <a:t>6/15/2015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D35CB4-3640-4FE2-BDE1-AF31EA18B923}" type="slidenum">
              <a:rPr lang="en-US" smtClean="0"/>
              <a:pPr/>
              <a:t>‹#›</a:t>
            </a:fld>
            <a:endParaRPr lang="en-US"/>
          </a:p>
        </p:txBody>
      </p:sp>
    </p:spTree>
    <p:extLst>
      <p:ext uri="{BB962C8B-B14F-4D97-AF65-F5344CB8AC3E}">
        <p14:creationId xmlns:p14="http://schemas.microsoft.com/office/powerpoint/2010/main" val="1031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p:spPr>
        <p:txBody>
          <a:bodyPr/>
          <a:lstStyle/>
          <a:p>
            <a:endParaRPr lang="en-US" altLang="en-US" smtClean="0"/>
          </a:p>
        </p:txBody>
      </p:sp>
      <p:sp>
        <p:nvSpPr>
          <p:cNvPr id="10244" name="Slide Number Placeholder 3"/>
          <p:cNvSpPr>
            <a:spLocks noGrp="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3F92BED-4D23-4158-8073-F5972F9C76E1}" type="slidenum">
              <a:rPr lang="en-US" altLang="en-US" sz="1200" smtClean="0"/>
              <a:pPr/>
              <a:t>1</a:t>
            </a:fld>
            <a:endParaRPr lang="en-US" altLang="en-US" sz="1200" smtClean="0"/>
          </a:p>
        </p:txBody>
      </p:sp>
    </p:spTree>
    <p:extLst>
      <p:ext uri="{BB962C8B-B14F-4D97-AF65-F5344CB8AC3E}">
        <p14:creationId xmlns:p14="http://schemas.microsoft.com/office/powerpoint/2010/main" val="1571299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9CDB4321-3CF5-452A-8B55-1B4A3358B6C1}" type="slidenum">
              <a:rPr lang="en-US" smtClean="0"/>
              <a:pPr/>
              <a:t>21</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r>
              <a:rPr lang="en-US" b="1" i="1" smtClean="0">
                <a:cs typeface="Times New Roman" pitchFamily="18" charset="0"/>
              </a:rPr>
              <a:t>Teaching Tip</a:t>
            </a:r>
          </a:p>
          <a:p>
            <a:r>
              <a:rPr lang="en-US" smtClean="0">
                <a:ea typeface="Times" pitchFamily="34" charset="0"/>
                <a:cs typeface="Times" pitchFamily="34" charset="0"/>
              </a:rPr>
              <a:t>Table 5B.1 on page 208 lists several of Intel’s modern processors. A new addition is the Centrino Mobile processor family, designed for laptops with wireless connections.</a:t>
            </a:r>
            <a:r>
              <a:rPr lang="en-US" smtClean="0"/>
              <a:t> </a:t>
            </a:r>
          </a:p>
        </p:txBody>
      </p:sp>
    </p:spTree>
    <p:extLst>
      <p:ext uri="{BB962C8B-B14F-4D97-AF65-F5344CB8AC3E}">
        <p14:creationId xmlns:p14="http://schemas.microsoft.com/office/powerpoint/2010/main" val="4042298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9CDB4321-3CF5-452A-8B55-1B4A3358B6C1}" type="slidenum">
              <a:rPr lang="en-US" smtClean="0"/>
              <a:pPr/>
              <a:t>22</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r>
              <a:rPr lang="en-US" b="1" i="1" smtClean="0">
                <a:cs typeface="Times New Roman" pitchFamily="18" charset="0"/>
              </a:rPr>
              <a:t>Teaching Tip</a:t>
            </a:r>
          </a:p>
          <a:p>
            <a:r>
              <a:rPr lang="en-US" smtClean="0">
                <a:ea typeface="Times" pitchFamily="34" charset="0"/>
                <a:cs typeface="Times" pitchFamily="34" charset="0"/>
              </a:rPr>
              <a:t>Table 5B.1 on page 208 lists several of Intel’s modern processors. A new addition is the Centrino Mobile processor family, designed for laptops with wireless connections.</a:t>
            </a:r>
            <a:r>
              <a:rPr lang="en-US" smtClean="0"/>
              <a:t> </a:t>
            </a:r>
          </a:p>
        </p:txBody>
      </p:sp>
    </p:spTree>
    <p:extLst>
      <p:ext uri="{BB962C8B-B14F-4D97-AF65-F5344CB8AC3E}">
        <p14:creationId xmlns:p14="http://schemas.microsoft.com/office/powerpoint/2010/main" val="2936017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DEEAE998-1796-4E4D-9F6A-04FFFD5F8EF6}" type="slidenum">
              <a:rPr lang="en-US" smtClean="0"/>
              <a:pPr/>
              <a:t>23</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r>
              <a:rPr lang="en-US" b="1" i="1" smtClean="0">
                <a:cs typeface="Times New Roman" pitchFamily="18" charset="0"/>
              </a:rPr>
              <a:t>Teaching Tip</a:t>
            </a:r>
          </a:p>
          <a:p>
            <a:r>
              <a:rPr lang="en-US" smtClean="0">
                <a:cs typeface="Times New Roman" pitchFamily="18" charset="0"/>
              </a:rPr>
              <a:t>Table 5B.3 on page 210 lists the specifications for three powerful processors.</a:t>
            </a:r>
          </a:p>
          <a:p>
            <a:endParaRPr lang="en-US" smtClean="0"/>
          </a:p>
        </p:txBody>
      </p:sp>
    </p:spTree>
    <p:extLst>
      <p:ext uri="{BB962C8B-B14F-4D97-AF65-F5344CB8AC3E}">
        <p14:creationId xmlns:p14="http://schemas.microsoft.com/office/powerpoint/2010/main" val="3732615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6998A497-F2A6-4E95-822F-C4AE87550177}" type="slidenum">
              <a:rPr lang="en-US" smtClean="0"/>
              <a:pPr/>
              <a:t>25</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r>
              <a:rPr lang="en-US" b="1" i="1" smtClean="0">
                <a:cs typeface="Times New Roman" pitchFamily="18" charset="0"/>
              </a:rPr>
              <a:t>Teaching Tip</a:t>
            </a:r>
          </a:p>
          <a:p>
            <a:r>
              <a:rPr lang="en-US" smtClean="0">
                <a:ea typeface="Times" pitchFamily="34" charset="0"/>
                <a:cs typeface="Times" pitchFamily="34" charset="0"/>
              </a:rPr>
              <a:t>Contrast the network and modem port. Point out that the modem port is smaller than the network port. Modems use a 4-wire cable while network ports use an 8-wire cable.</a:t>
            </a:r>
            <a:r>
              <a:rPr lang="en-US" smtClean="0"/>
              <a:t> </a:t>
            </a:r>
          </a:p>
        </p:txBody>
      </p:sp>
    </p:spTree>
    <p:extLst>
      <p:ext uri="{BB962C8B-B14F-4D97-AF65-F5344CB8AC3E}">
        <p14:creationId xmlns:p14="http://schemas.microsoft.com/office/powerpoint/2010/main" val="2151253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132DA98D-7CA6-4A3C-9082-42C0D009F627}" type="slidenum">
              <a:rPr lang="en-US" smtClean="0"/>
              <a:pPr/>
              <a:t>26</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r>
              <a:rPr lang="en-US" b="1" i="1" dirty="0" smtClean="0">
                <a:cs typeface="Times New Roman" pitchFamily="18" charset="0"/>
              </a:rPr>
              <a:t>Teaching Tip</a:t>
            </a:r>
          </a:p>
          <a:p>
            <a:r>
              <a:rPr lang="en-US" dirty="0" smtClean="0">
                <a:ea typeface="Times" pitchFamily="34" charset="0"/>
                <a:cs typeface="Times" pitchFamily="34" charset="0"/>
              </a:rPr>
              <a:t>Contrast the network and modem port. Point out that the modem port is smaller than the network port. Modems use a 4-wire cable while network ports use an 8-wire cable.</a:t>
            </a:r>
            <a:r>
              <a:rPr lang="en-US" dirty="0" smtClean="0"/>
              <a:t> </a:t>
            </a:r>
          </a:p>
        </p:txBody>
      </p:sp>
    </p:spTree>
    <p:extLst>
      <p:ext uri="{BB962C8B-B14F-4D97-AF65-F5344CB8AC3E}">
        <p14:creationId xmlns:p14="http://schemas.microsoft.com/office/powerpoint/2010/main" val="3102008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8D415EC-3ECA-4E39-83AA-9A333A353ED1}" type="datetime1">
              <a:rPr lang="en-US" smtClean="0"/>
              <a:t>6/15/2015</a:t>
            </a:fld>
            <a:endParaRPr lang="en-US" dirty="0"/>
          </a:p>
        </p:txBody>
      </p:sp>
      <p:sp>
        <p:nvSpPr>
          <p:cNvPr id="5" name="Footer Placeholder 4"/>
          <p:cNvSpPr>
            <a:spLocks noGrp="1"/>
          </p:cNvSpPr>
          <p:nvPr>
            <p:ph type="ftr" sz="quarter" idx="11"/>
          </p:nvPr>
        </p:nvSpPr>
        <p:spPr/>
        <p:txBody>
          <a:bodyPr/>
          <a:lstStyle/>
          <a:p>
            <a:r>
              <a:rPr lang="en-US" smtClean="0"/>
              <a:t>Presented by Md. Mahbubul Alam, PhD</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27800492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463596-D2F6-45B9-A7FB-D09D138D176F}" type="datetime1">
              <a:rPr lang="en-US" smtClean="0"/>
              <a:t>6/15/2015</a:t>
            </a:fld>
            <a:endParaRPr lang="en-US" dirty="0"/>
          </a:p>
        </p:txBody>
      </p:sp>
      <p:sp>
        <p:nvSpPr>
          <p:cNvPr id="5" name="Footer Placeholder 4"/>
          <p:cNvSpPr>
            <a:spLocks noGrp="1"/>
          </p:cNvSpPr>
          <p:nvPr>
            <p:ph type="ftr" sz="quarter" idx="11"/>
          </p:nvPr>
        </p:nvSpPr>
        <p:spPr/>
        <p:txBody>
          <a:bodyPr/>
          <a:lstStyle/>
          <a:p>
            <a:r>
              <a:rPr lang="en-US" smtClean="0"/>
              <a:t>Presented by Md. Mahbubul Alam, PhD</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18951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C1293C-50A0-45A7-97E2-903DC71771AE}" type="datetime1">
              <a:rPr lang="en-US" smtClean="0"/>
              <a:t>6/15/2015</a:t>
            </a:fld>
            <a:endParaRPr lang="en-US" dirty="0"/>
          </a:p>
        </p:txBody>
      </p:sp>
      <p:sp>
        <p:nvSpPr>
          <p:cNvPr id="5" name="Footer Placeholder 4"/>
          <p:cNvSpPr>
            <a:spLocks noGrp="1"/>
          </p:cNvSpPr>
          <p:nvPr>
            <p:ph type="ftr" sz="quarter" idx="11"/>
          </p:nvPr>
        </p:nvSpPr>
        <p:spPr/>
        <p:txBody>
          <a:bodyPr/>
          <a:lstStyle/>
          <a:p>
            <a:r>
              <a:rPr lang="en-US" smtClean="0"/>
              <a:t>Presented by Md. Mahbubul Alam, PhD</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100637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C4BA68-75FB-4AD5-A338-514CF4E9AF7F}" type="datetime1">
              <a:rPr lang="en-US" smtClean="0"/>
              <a:t>6/15/2015</a:t>
            </a:fld>
            <a:endParaRPr lang="en-US" dirty="0"/>
          </a:p>
        </p:txBody>
      </p:sp>
      <p:sp>
        <p:nvSpPr>
          <p:cNvPr id="4" name="Footer Placeholder 3"/>
          <p:cNvSpPr>
            <a:spLocks noGrp="1"/>
          </p:cNvSpPr>
          <p:nvPr>
            <p:ph type="ftr" sz="quarter" idx="11"/>
          </p:nvPr>
        </p:nvSpPr>
        <p:spPr/>
        <p:txBody>
          <a:bodyPr/>
          <a:lstStyle/>
          <a:p>
            <a:r>
              <a:rPr lang="en-US" smtClean="0"/>
              <a:t>Presented by Md. Mahbubul Alam, PhD</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7064803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1242CDF-A3CA-4CDA-9F70-5A2AD8E09636}" type="datetime1">
              <a:rPr lang="en-US" smtClean="0"/>
              <a:t>6/15/2015</a:t>
            </a:fld>
            <a:endParaRPr lang="en-US" dirty="0"/>
          </a:p>
        </p:txBody>
      </p:sp>
      <p:sp>
        <p:nvSpPr>
          <p:cNvPr id="5" name="Footer Placeholder 4"/>
          <p:cNvSpPr>
            <a:spLocks noGrp="1"/>
          </p:cNvSpPr>
          <p:nvPr>
            <p:ph type="ftr" sz="quarter" idx="11"/>
          </p:nvPr>
        </p:nvSpPr>
        <p:spPr/>
        <p:txBody>
          <a:bodyPr/>
          <a:lstStyle/>
          <a:p>
            <a:r>
              <a:rPr lang="en-US" smtClean="0"/>
              <a:t>Presented by Md. Mahbubul Alam, PhD</a:t>
            </a:r>
            <a:endParaRPr lang="en-US" dirty="0"/>
          </a:p>
        </p:txBody>
      </p:sp>
      <p:sp>
        <p:nvSpPr>
          <p:cNvPr id="6" name="Slide Number Placeholder 5"/>
          <p:cNvSpPr>
            <a:spLocks noGrp="1"/>
          </p:cNvSpPr>
          <p:nvPr>
            <p:ph type="sldNum" sz="quarter" idx="12"/>
          </p:nvPr>
        </p:nvSpPr>
        <p:spPr/>
        <p:txBody>
          <a:bodyPr/>
          <a:lstStyle/>
          <a:p>
            <a:fld id="{028E3F4F-51B2-42EE-AFA2-40C4572185CC}" type="slidenum">
              <a:rPr lang="en-US" dirty="0"/>
              <a:t>‹#›</a:t>
            </a:fld>
            <a:endParaRPr lang="en-US" dirty="0"/>
          </a:p>
        </p:txBody>
      </p:sp>
    </p:spTree>
    <p:extLst>
      <p:ext uri="{BB962C8B-B14F-4D97-AF65-F5344CB8AC3E}">
        <p14:creationId xmlns:p14="http://schemas.microsoft.com/office/powerpoint/2010/main" val="349202136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237E24-5FC5-4E51-B49F-815CE4047677}" type="datetime1">
              <a:rPr lang="en-US" smtClean="0"/>
              <a:t>6/15/2015</a:t>
            </a:fld>
            <a:endParaRPr lang="en-US" dirty="0"/>
          </a:p>
        </p:txBody>
      </p:sp>
      <p:sp>
        <p:nvSpPr>
          <p:cNvPr id="5" name="Footer Placeholder 4"/>
          <p:cNvSpPr>
            <a:spLocks noGrp="1"/>
          </p:cNvSpPr>
          <p:nvPr>
            <p:ph type="ftr" sz="quarter" idx="11"/>
          </p:nvPr>
        </p:nvSpPr>
        <p:spPr/>
        <p:txBody>
          <a:bodyPr/>
          <a:lstStyle/>
          <a:p>
            <a:r>
              <a:rPr lang="en-US" smtClean="0"/>
              <a:t>Presented by Md. Mahbubul Alam, PhD</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55694002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5E1FD77-652B-429B-9FF8-65A74DFF9AEE}" type="datetime1">
              <a:rPr lang="en-US" smtClean="0"/>
              <a:t>6/15/2015</a:t>
            </a:fld>
            <a:endParaRPr lang="en-US" dirty="0"/>
          </a:p>
        </p:txBody>
      </p:sp>
      <p:sp>
        <p:nvSpPr>
          <p:cNvPr id="6" name="Footer Placeholder 5"/>
          <p:cNvSpPr>
            <a:spLocks noGrp="1"/>
          </p:cNvSpPr>
          <p:nvPr>
            <p:ph type="ftr" sz="quarter" idx="11"/>
          </p:nvPr>
        </p:nvSpPr>
        <p:spPr/>
        <p:txBody>
          <a:bodyPr/>
          <a:lstStyle/>
          <a:p>
            <a:r>
              <a:rPr lang="en-US" smtClean="0"/>
              <a:t>Presented by Md. Mahbubul Alam, PhD</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746251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2751620-6925-4037-9BF7-1F40EC74A6BB}" type="datetime1">
              <a:rPr lang="en-US" smtClean="0"/>
              <a:t>6/15/2015</a:t>
            </a:fld>
            <a:endParaRPr lang="en-US" dirty="0"/>
          </a:p>
        </p:txBody>
      </p:sp>
      <p:sp>
        <p:nvSpPr>
          <p:cNvPr id="8" name="Footer Placeholder 7"/>
          <p:cNvSpPr>
            <a:spLocks noGrp="1"/>
          </p:cNvSpPr>
          <p:nvPr>
            <p:ph type="ftr" sz="quarter" idx="11"/>
          </p:nvPr>
        </p:nvSpPr>
        <p:spPr/>
        <p:txBody>
          <a:bodyPr/>
          <a:lstStyle/>
          <a:p>
            <a:r>
              <a:rPr lang="en-US" smtClean="0"/>
              <a:t>Presented by Md. Mahbubul Alam, PhD</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4269343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F31ADD5-7398-42B4-A43E-2C0BA41269FD}" type="datetime1">
              <a:rPr lang="en-US" smtClean="0"/>
              <a:t>6/15/2015</a:t>
            </a:fld>
            <a:endParaRPr lang="en-US" dirty="0"/>
          </a:p>
        </p:txBody>
      </p:sp>
      <p:sp>
        <p:nvSpPr>
          <p:cNvPr id="4" name="Footer Placeholder 3"/>
          <p:cNvSpPr>
            <a:spLocks noGrp="1"/>
          </p:cNvSpPr>
          <p:nvPr>
            <p:ph type="ftr" sz="quarter" idx="11"/>
          </p:nvPr>
        </p:nvSpPr>
        <p:spPr/>
        <p:txBody>
          <a:bodyPr/>
          <a:lstStyle/>
          <a:p>
            <a:r>
              <a:rPr lang="en-US" smtClean="0"/>
              <a:t>Presented by Md. Mahbubul Alam, PhD</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630144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88E2C81-1511-4B15-88C0-CF6AA8523A14}" type="datetime1">
              <a:rPr lang="en-US" smtClean="0"/>
              <a:t>6/15/2015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smtClean="0"/>
              <a:t>Presented by Md. Mahbubul Alam, PhD</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extLst>
      <p:ext uri="{BB962C8B-B14F-4D97-AF65-F5344CB8AC3E}">
        <p14:creationId xmlns:p14="http://schemas.microsoft.com/office/powerpoint/2010/main" val="3054067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188FDB29-2C1A-4F58-8B95-DA42F54790B5}" type="datetime1">
              <a:rPr lang="en-US" smtClean="0"/>
              <a:t>6/15/2015</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smtClean="0"/>
              <a:t>Presented by Md. Mahbubul Alam, PhD</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3602625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0133DB-9942-4A8A-8D5F-379C261E55B2}" type="datetime1">
              <a:rPr lang="en-US" smtClean="0"/>
              <a:t>6/15/2015</a:t>
            </a:fld>
            <a:endParaRPr lang="en-US" dirty="0"/>
          </a:p>
        </p:txBody>
      </p:sp>
      <p:sp>
        <p:nvSpPr>
          <p:cNvPr id="6" name="Footer Placeholder 5"/>
          <p:cNvSpPr>
            <a:spLocks noGrp="1"/>
          </p:cNvSpPr>
          <p:nvPr>
            <p:ph type="ftr" sz="quarter" idx="11"/>
          </p:nvPr>
        </p:nvSpPr>
        <p:spPr/>
        <p:txBody>
          <a:bodyPr/>
          <a:lstStyle/>
          <a:p>
            <a:r>
              <a:rPr lang="en-US" smtClean="0"/>
              <a:t>Presented by Md. Mahbubul Alam, PhD</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036292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7B22AB7-1DED-4C7C-8123-6543DD71049B}" type="datetime1">
              <a:rPr lang="en-US" smtClean="0"/>
              <a:t>6/15/2015</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smtClean="0"/>
              <a:t>Presented by Md. Mahbubul Alam, PhD</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20400975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iming>
    <p:tnLst>
      <p:par>
        <p:cTn id="1" dur="indefinite" restart="never" nodeType="tmRoot"/>
      </p:par>
    </p:tnLst>
  </p:timing>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600200"/>
            <a:ext cx="7772400" cy="2286000"/>
          </a:xfrm>
        </p:spPr>
        <p:txBody>
          <a:bodyPr>
            <a:noAutofit/>
          </a:bodyPr>
          <a:lstStyle/>
          <a:p>
            <a:pPr algn="ctr" eaLnBrk="1" fontAlgn="auto" hangingPunct="1">
              <a:spcAft>
                <a:spcPts val="0"/>
              </a:spcAft>
              <a:defRPr/>
            </a:pPr>
            <a:r>
              <a:rPr lang="en-US" altLang="en-US" sz="4000" b="1" dirty="0" smtClean="0">
                <a:latin typeface="Candara" panose="020E0502030303020204" pitchFamily="34" charset="0"/>
              </a:rPr>
              <a:t>Lecture </a:t>
            </a:r>
            <a:r>
              <a:rPr lang="en-US" altLang="en-US" sz="4000" b="1" dirty="0" smtClean="0">
                <a:latin typeface="Candara" panose="020E0502030303020204" pitchFamily="34" charset="0"/>
              </a:rPr>
              <a:t>8</a:t>
            </a:r>
            <a:r>
              <a:rPr lang="en-US" altLang="en-US" sz="4000" b="1" dirty="0" smtClean="0">
                <a:latin typeface="Candara" panose="020E0502030303020204" pitchFamily="34" charset="0"/>
              </a:rPr>
              <a:t/>
            </a:r>
            <a:br>
              <a:rPr lang="en-US" altLang="en-US" sz="4000" b="1" dirty="0" smtClean="0">
                <a:latin typeface="Candara" panose="020E0502030303020204" pitchFamily="34" charset="0"/>
              </a:rPr>
            </a:br>
            <a:r>
              <a:rPr lang="en-US" altLang="en-US" sz="4000" b="1" dirty="0" smtClean="0">
                <a:latin typeface="Candara" panose="020E0502030303020204" pitchFamily="34" charset="0"/>
              </a:rPr>
              <a:t>Processing Technologies</a:t>
            </a:r>
            <a:endParaRPr lang="en-US" altLang="en-US" sz="4000" b="1" dirty="0" smtClean="0">
              <a:latin typeface="Candara" panose="020E0502030303020204" pitchFamily="34" charset="0"/>
            </a:endParaRPr>
          </a:p>
        </p:txBody>
      </p:sp>
      <p:sp>
        <p:nvSpPr>
          <p:cNvPr id="4" name="Footer Placeholder 3"/>
          <p:cNvSpPr>
            <a:spLocks noGrp="1"/>
          </p:cNvSpPr>
          <p:nvPr>
            <p:ph type="ftr" sz="quarter" idx="11"/>
          </p:nvPr>
        </p:nvSpPr>
        <p:spPr/>
        <p:txBody>
          <a:bodyPr/>
          <a:lstStyle/>
          <a:p>
            <a:r>
              <a:rPr lang="en-US" dirty="0" smtClean="0">
                <a:latin typeface="Candara" panose="020E0502030303020204" pitchFamily="34" charset="0"/>
              </a:rPr>
              <a:t>Presented by Md. </a:t>
            </a:r>
            <a:r>
              <a:rPr lang="en-US" dirty="0" err="1" smtClean="0">
                <a:latin typeface="Candara" panose="020E0502030303020204" pitchFamily="34" charset="0"/>
              </a:rPr>
              <a:t>Mahbubul</a:t>
            </a:r>
            <a:r>
              <a:rPr lang="en-US" dirty="0" smtClean="0">
                <a:latin typeface="Candara" panose="020E0502030303020204" pitchFamily="34" charset="0"/>
              </a:rPr>
              <a:t> </a:t>
            </a:r>
            <a:r>
              <a:rPr lang="en-US" dirty="0" err="1" smtClean="0">
                <a:latin typeface="Candara" panose="020E0502030303020204" pitchFamily="34" charset="0"/>
              </a:rPr>
              <a:t>Alam</a:t>
            </a:r>
            <a:r>
              <a:rPr lang="en-US" dirty="0" smtClean="0">
                <a:latin typeface="Candara" panose="020E0502030303020204" pitchFamily="34" charset="0"/>
              </a:rPr>
              <a:t>, PhD</a:t>
            </a:r>
            <a:endParaRPr lang="en-US" dirty="0">
              <a:latin typeface="Candara" panose="020E0502030303020204" pitchFamily="34" charset="0"/>
            </a:endParaRPr>
          </a:p>
        </p:txBody>
      </p:sp>
      <p:sp>
        <p:nvSpPr>
          <p:cNvPr id="5" name="Slide Number Placeholder 4"/>
          <p:cNvSpPr>
            <a:spLocks noGrp="1"/>
          </p:cNvSpPr>
          <p:nvPr>
            <p:ph type="sldNum" sz="quarter" idx="12"/>
          </p:nvPr>
        </p:nvSpPr>
        <p:spPr/>
        <p:txBody>
          <a:bodyPr/>
          <a:lstStyle/>
          <a:p>
            <a:fld id="{4FAB73BC-B049-4115-A692-8D63A059BFB8}" type="slidenum">
              <a:rPr lang="en-US" smtClean="0">
                <a:latin typeface="Candara" panose="020E0502030303020204" pitchFamily="34" charset="0"/>
              </a:rPr>
              <a:t>1</a:t>
            </a:fld>
            <a:endParaRPr lang="en-US" dirty="0">
              <a:latin typeface="Candara" panose="020E0502030303020204" pitchFamily="34" charset="0"/>
            </a:endParaRPr>
          </a:p>
        </p:txBody>
      </p:sp>
    </p:spTree>
    <p:extLst>
      <p:ext uri="{BB962C8B-B14F-4D97-AF65-F5344CB8AC3E}">
        <p14:creationId xmlns:p14="http://schemas.microsoft.com/office/powerpoint/2010/main" val="4800558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822960" y="286605"/>
            <a:ext cx="7543800" cy="7801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Flash Memory</a:t>
            </a:r>
          </a:p>
        </p:txBody>
      </p:sp>
      <p:sp>
        <p:nvSpPr>
          <p:cNvPr id="23555" name="Content Placeholder 2"/>
          <p:cNvSpPr>
            <a:spLocks noGrp="1"/>
          </p:cNvSpPr>
          <p:nvPr>
            <p:ph idx="1"/>
          </p:nvPr>
        </p:nvSpPr>
        <p:spPr>
          <a:xfrm>
            <a:off x="822959" y="1845734"/>
            <a:ext cx="7543801" cy="2163704"/>
          </a:xfrm>
        </p:spPr>
        <p:txBody>
          <a:bodyPr>
            <a:normAutofit fontScale="92500"/>
          </a:bodyPr>
          <a:lstStyle/>
          <a:p>
            <a:endParaRPr lang="en-US" sz="2400" dirty="0" smtClean="0">
              <a:solidFill>
                <a:schemeClr val="tx1">
                  <a:lumMod val="50000"/>
                </a:schemeClr>
              </a:solidFill>
              <a:latin typeface="Candara" panose="020E0502030303020204" pitchFamily="34" charset="0"/>
            </a:endParaRPr>
          </a:p>
          <a:p>
            <a:pPr marL="274320" indent="-274320">
              <a:lnSpc>
                <a:spcPct val="100000"/>
              </a:lnSpc>
              <a:spcBef>
                <a:spcPts val="600"/>
              </a:spcBef>
              <a:spcAft>
                <a:spcPts val="600"/>
              </a:spcAft>
              <a:buFont typeface="Wingdings" panose="05000000000000000000" pitchFamily="2" charset="2"/>
              <a:buChar char="§"/>
            </a:pPr>
            <a:r>
              <a:rPr lang="en-US" sz="2200" dirty="0" smtClean="0">
                <a:solidFill>
                  <a:schemeClr val="tx1">
                    <a:lumMod val="50000"/>
                  </a:schemeClr>
                </a:solidFill>
                <a:latin typeface="Candara" panose="020E0502030303020204" pitchFamily="34" charset="0"/>
              </a:rPr>
              <a:t>Flash memory is one type of non-volatile memory. </a:t>
            </a:r>
          </a:p>
          <a:p>
            <a:pPr marL="274320" indent="-274320">
              <a:lnSpc>
                <a:spcPct val="100000"/>
              </a:lnSpc>
              <a:spcBef>
                <a:spcPts val="600"/>
              </a:spcBef>
              <a:spcAft>
                <a:spcPts val="600"/>
              </a:spcAft>
              <a:buFont typeface="Wingdings" panose="05000000000000000000" pitchFamily="2" charset="2"/>
              <a:buChar char="§"/>
            </a:pPr>
            <a:r>
              <a:rPr lang="en-US" sz="2200" dirty="0" smtClean="0">
                <a:solidFill>
                  <a:schemeClr val="tx1">
                    <a:lumMod val="50000"/>
                  </a:schemeClr>
                </a:solidFill>
                <a:latin typeface="Candara" panose="020E0502030303020204" pitchFamily="34" charset="0"/>
              </a:rPr>
              <a:t>It is mostly used in portable digital devices as a mean of storage.</a:t>
            </a:r>
          </a:p>
          <a:p>
            <a:pPr marL="274320" indent="-274320">
              <a:lnSpc>
                <a:spcPct val="100000"/>
              </a:lnSpc>
              <a:spcBef>
                <a:spcPts val="600"/>
              </a:spcBef>
              <a:spcAft>
                <a:spcPts val="600"/>
              </a:spcAft>
              <a:buFont typeface="Wingdings" panose="05000000000000000000" pitchFamily="2" charset="2"/>
              <a:buChar char="§"/>
            </a:pPr>
            <a:r>
              <a:rPr lang="en-US" sz="2200" dirty="0" smtClean="0">
                <a:solidFill>
                  <a:schemeClr val="tx1">
                    <a:lumMod val="50000"/>
                  </a:schemeClr>
                </a:solidFill>
                <a:latin typeface="Candara" panose="020E0502030303020204" pitchFamily="34" charset="0"/>
              </a:rPr>
              <a:t>Digital cameras, portable MP3 players, USB and so forth use flash memory</a:t>
            </a:r>
          </a:p>
        </p:txBody>
      </p:sp>
      <p:sp>
        <p:nvSpPr>
          <p:cNvPr id="2" name="Footer Placeholder 1"/>
          <p:cNvSpPr>
            <a:spLocks noGrp="1"/>
          </p:cNvSpPr>
          <p:nvPr>
            <p:ph type="ftr" sz="quarter" idx="11"/>
          </p:nvPr>
        </p:nvSpPr>
        <p:spPr>
          <a:xfrm>
            <a:off x="2764639" y="6459786"/>
            <a:ext cx="3617103" cy="196359"/>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196359"/>
          </a:xfrm>
        </p:spPr>
        <p:txBody>
          <a:bodyPr/>
          <a:lstStyle/>
          <a:p>
            <a:fld id="{028E3F4F-51B2-42EE-AFA2-40C4572185CC}" type="slidenum">
              <a:rPr lang="en-US" smtClean="0">
                <a:latin typeface="Candara" panose="020E0502030303020204" pitchFamily="34" charset="0"/>
              </a:rPr>
              <a:t>10</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822960" y="286605"/>
            <a:ext cx="7543800" cy="7801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Volatile Memory</a:t>
            </a:r>
          </a:p>
        </p:txBody>
      </p:sp>
      <p:sp>
        <p:nvSpPr>
          <p:cNvPr id="24579" name="Content Placeholder 2"/>
          <p:cNvSpPr>
            <a:spLocks noGrp="1"/>
          </p:cNvSpPr>
          <p:nvPr>
            <p:ph idx="1"/>
          </p:nvPr>
        </p:nvSpPr>
        <p:spPr>
          <a:xfrm>
            <a:off x="822959" y="1845734"/>
            <a:ext cx="7543801" cy="2163704"/>
          </a:xfrm>
        </p:spPr>
        <p:txBody>
          <a:bodyPr>
            <a:normAutofit fontScale="85000" lnSpcReduction="10000"/>
          </a:bodyPr>
          <a:lstStyle/>
          <a:p>
            <a:endParaRPr lang="en-US" sz="2400" dirty="0" smtClean="0">
              <a:solidFill>
                <a:schemeClr val="tx1">
                  <a:lumMod val="50000"/>
                </a:schemeClr>
              </a:solidFill>
              <a:latin typeface="Candara" panose="020E0502030303020204" pitchFamily="34" charset="0"/>
            </a:endParaRPr>
          </a:p>
          <a:p>
            <a:pPr marL="274320" indent="-274320">
              <a:lnSpc>
                <a:spcPct val="120000"/>
              </a:lnSpc>
              <a:spcBef>
                <a:spcPts val="600"/>
              </a:spcBef>
              <a:spcAft>
                <a:spcPts val="600"/>
              </a:spcAft>
              <a:buFont typeface="Wingdings" panose="05000000000000000000" pitchFamily="2" charset="2"/>
              <a:buChar char="§"/>
            </a:pPr>
            <a:r>
              <a:rPr lang="en-US" sz="2400" dirty="0" smtClean="0">
                <a:solidFill>
                  <a:schemeClr val="tx1">
                    <a:lumMod val="50000"/>
                  </a:schemeClr>
                </a:solidFill>
                <a:latin typeface="Candara" panose="020E0502030303020204" pitchFamily="34" charset="0"/>
              </a:rPr>
              <a:t>Volatile memory requires power to store data. The volatile memory in a computer is called random access memory (RAM).</a:t>
            </a:r>
          </a:p>
          <a:p>
            <a:pPr marL="274320" indent="-274320">
              <a:lnSpc>
                <a:spcPct val="120000"/>
              </a:lnSpc>
              <a:spcBef>
                <a:spcPts val="600"/>
              </a:spcBef>
              <a:spcAft>
                <a:spcPts val="600"/>
              </a:spcAft>
              <a:buFont typeface="Wingdings" panose="05000000000000000000" pitchFamily="2" charset="2"/>
              <a:buChar char="§"/>
            </a:pPr>
            <a:r>
              <a:rPr lang="en-US" sz="2400" dirty="0" smtClean="0">
                <a:solidFill>
                  <a:schemeClr val="tx1">
                    <a:lumMod val="50000"/>
                  </a:schemeClr>
                </a:solidFill>
                <a:latin typeface="Candara" panose="020E0502030303020204" pitchFamily="34" charset="0"/>
              </a:rPr>
              <a:t>RAM’s job is to hold programs and data while they are in use.</a:t>
            </a:r>
          </a:p>
          <a:p>
            <a:pPr marL="274320" indent="-274320">
              <a:lnSpc>
                <a:spcPct val="120000"/>
              </a:lnSpc>
              <a:spcBef>
                <a:spcPts val="600"/>
              </a:spcBef>
              <a:spcAft>
                <a:spcPts val="600"/>
              </a:spcAft>
              <a:buFont typeface="Wingdings" panose="05000000000000000000" pitchFamily="2" charset="2"/>
              <a:buChar char="§"/>
            </a:pPr>
            <a:r>
              <a:rPr lang="en-US" sz="2400" dirty="0" smtClean="0">
                <a:solidFill>
                  <a:schemeClr val="tx1">
                    <a:lumMod val="50000"/>
                  </a:schemeClr>
                </a:solidFill>
                <a:latin typeface="Candara" panose="020E0502030303020204" pitchFamily="34" charset="0"/>
              </a:rPr>
              <a:t>RAM is designed to be instantly accessible by the CPU or programs.</a:t>
            </a:r>
          </a:p>
        </p:txBody>
      </p:sp>
      <p:sp>
        <p:nvSpPr>
          <p:cNvPr id="2" name="Footer Placeholder 1"/>
          <p:cNvSpPr>
            <a:spLocks noGrp="1"/>
          </p:cNvSpPr>
          <p:nvPr>
            <p:ph type="ftr" sz="quarter" idx="11"/>
          </p:nvPr>
        </p:nvSpPr>
        <p:spPr>
          <a:xfrm>
            <a:off x="2764639" y="6459786"/>
            <a:ext cx="3617103" cy="196359"/>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196359"/>
          </a:xfrm>
        </p:spPr>
        <p:txBody>
          <a:bodyPr/>
          <a:lstStyle/>
          <a:p>
            <a:fld id="{028E3F4F-51B2-42EE-AFA2-40C4572185CC}" type="slidenum">
              <a:rPr lang="en-US" smtClean="0">
                <a:latin typeface="Candara" panose="020E0502030303020204" pitchFamily="34" charset="0"/>
              </a:rPr>
              <a:t>11</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685799"/>
            <a:ext cx="7543800" cy="569243"/>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Machine Cycle</a:t>
            </a:r>
            <a:endParaRPr lang="en-US" sz="3600" dirty="0">
              <a:latin typeface="Candara" panose="020E0502030303020204" pitchFamily="34" charset="0"/>
            </a:endParaRPr>
          </a:p>
        </p:txBody>
      </p:sp>
      <p:sp>
        <p:nvSpPr>
          <p:cNvPr id="3" name="Content Placeholder 2"/>
          <p:cNvSpPr>
            <a:spLocks noGrp="1"/>
          </p:cNvSpPr>
          <p:nvPr>
            <p:ph idx="1"/>
          </p:nvPr>
        </p:nvSpPr>
        <p:spPr/>
        <p:txBody>
          <a:bodyPr/>
          <a:lstStyle/>
          <a:p>
            <a:pPr marL="274320" indent="-274320">
              <a:lnSpc>
                <a:spcPct val="100000"/>
              </a:lnSpc>
              <a:spcBef>
                <a:spcPts val="600"/>
              </a:spcBef>
              <a:spcAft>
                <a:spcPts val="600"/>
              </a:spcAft>
              <a:buFont typeface="Arial" panose="020B0604020202020204" pitchFamily="34" charset="0"/>
              <a:buChar char="•"/>
            </a:pPr>
            <a:r>
              <a:rPr lang="en-US" sz="2000" dirty="0" smtClean="0">
                <a:solidFill>
                  <a:schemeClr val="tx1">
                    <a:lumMod val="50000"/>
                  </a:schemeClr>
                </a:solidFill>
                <a:latin typeface="Candara" panose="020E0502030303020204" pitchFamily="34" charset="0"/>
              </a:rPr>
              <a:t>Each time the CPU executes an instruction, it takes a series of steps. The completed series of steps is called a machine cycle.</a:t>
            </a:r>
          </a:p>
          <a:p>
            <a:pPr marL="274320" indent="-274320">
              <a:lnSpc>
                <a:spcPct val="100000"/>
              </a:lnSpc>
              <a:spcBef>
                <a:spcPts val="600"/>
              </a:spcBef>
              <a:spcAft>
                <a:spcPts val="600"/>
              </a:spcAft>
              <a:buFont typeface="Arial" panose="020B0604020202020204" pitchFamily="34" charset="0"/>
              <a:buChar char="•"/>
            </a:pPr>
            <a:r>
              <a:rPr lang="en-US" sz="2000" dirty="0" smtClean="0">
                <a:solidFill>
                  <a:schemeClr val="tx1">
                    <a:lumMod val="50000"/>
                  </a:schemeClr>
                </a:solidFill>
                <a:latin typeface="Candara" panose="020E0502030303020204" pitchFamily="34" charset="0"/>
              </a:rPr>
              <a:t>A machine cycle can be broken down into two smaller cycles:</a:t>
            </a:r>
          </a:p>
          <a:p>
            <a:pPr marL="640080" lvl="3" indent="-274320">
              <a:lnSpc>
                <a:spcPct val="100000"/>
              </a:lnSpc>
              <a:spcBef>
                <a:spcPts val="600"/>
              </a:spcBef>
              <a:spcAft>
                <a:spcPts val="600"/>
              </a:spcAft>
              <a:buFont typeface="Arial" panose="020B0604020202020204" pitchFamily="34" charset="0"/>
              <a:buChar char="•"/>
            </a:pPr>
            <a:r>
              <a:rPr lang="en-US" sz="1600" b="1" i="1" dirty="0" smtClean="0">
                <a:solidFill>
                  <a:schemeClr val="tx1">
                    <a:lumMod val="50000"/>
                  </a:schemeClr>
                </a:solidFill>
                <a:latin typeface="Candara" panose="020E0502030303020204" pitchFamily="34" charset="0"/>
              </a:rPr>
              <a:t>The instruction cycle</a:t>
            </a:r>
          </a:p>
          <a:p>
            <a:pPr marL="640080" lvl="3" indent="-274320">
              <a:lnSpc>
                <a:spcPct val="100000"/>
              </a:lnSpc>
              <a:spcBef>
                <a:spcPts val="600"/>
              </a:spcBef>
              <a:spcAft>
                <a:spcPts val="600"/>
              </a:spcAft>
              <a:buFont typeface="Arial" panose="020B0604020202020204" pitchFamily="34" charset="0"/>
              <a:buChar char="•"/>
            </a:pPr>
            <a:r>
              <a:rPr lang="en-US" sz="1600" b="1" i="1" dirty="0" smtClean="0">
                <a:solidFill>
                  <a:schemeClr val="tx1">
                    <a:lumMod val="50000"/>
                  </a:schemeClr>
                </a:solidFill>
                <a:latin typeface="Candara" panose="020E0502030303020204" pitchFamily="34" charset="0"/>
              </a:rPr>
              <a:t>The execution cycle</a:t>
            </a:r>
          </a:p>
          <a:p>
            <a:pPr marL="274320" indent="-274320">
              <a:lnSpc>
                <a:spcPct val="100000"/>
              </a:lnSpc>
              <a:spcBef>
                <a:spcPts val="600"/>
              </a:spcBef>
              <a:spcAft>
                <a:spcPts val="600"/>
              </a:spcAft>
              <a:buFont typeface="Arial" panose="020B0604020202020204" pitchFamily="34" charset="0"/>
              <a:buChar char="•"/>
            </a:pPr>
            <a:r>
              <a:rPr lang="en-US" sz="2000" dirty="0" smtClean="0">
                <a:solidFill>
                  <a:schemeClr val="tx1">
                    <a:lumMod val="50000"/>
                  </a:schemeClr>
                </a:solidFill>
                <a:latin typeface="Candara" panose="020E0502030303020204" pitchFamily="34" charset="0"/>
              </a:rPr>
              <a:t>Although the process is complex, the computer can accomplish it at an incredible speed, translating millions of instructions every second. In fact, CPU performance is often measured in millions of instructions per second (MIPS) or billions of instructions per second (BIPS)</a:t>
            </a:r>
            <a:endParaRPr lang="en-US" sz="2000" dirty="0">
              <a:latin typeface="Candara" panose="020E0502030303020204" pitchFamily="34" charset="0"/>
            </a:endParaRPr>
          </a:p>
        </p:txBody>
      </p:sp>
      <p:sp>
        <p:nvSpPr>
          <p:cNvPr id="4" name="Footer Placeholder 3"/>
          <p:cNvSpPr>
            <a:spLocks noGrp="1"/>
          </p:cNvSpPr>
          <p:nvPr>
            <p:ph type="ftr" sz="quarter" idx="11"/>
          </p:nvPr>
        </p:nvSpPr>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5" name="Slide Number Placeholder 4"/>
          <p:cNvSpPr>
            <a:spLocks noGrp="1"/>
          </p:cNvSpPr>
          <p:nvPr>
            <p:ph type="sldNum" sz="quarter" idx="12"/>
          </p:nvPr>
        </p:nvSpPr>
        <p:spPr/>
        <p:txBody>
          <a:bodyPr/>
          <a:lstStyle/>
          <a:p>
            <a:fld id="{028E3F4F-51B2-42EE-AFA2-40C4572185CC}" type="slidenum">
              <a:rPr lang="en-US" smtClean="0">
                <a:latin typeface="Candara" panose="020E0502030303020204" pitchFamily="34" charset="0"/>
              </a:rPr>
              <a:t>12</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822960" y="286605"/>
            <a:ext cx="7543800" cy="7801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Machine </a:t>
            </a:r>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Cycle (cont’d)</a:t>
            </a:r>
            <a:endPar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endParaRPr>
          </a:p>
        </p:txBody>
      </p:sp>
      <p:sp>
        <p:nvSpPr>
          <p:cNvPr id="26627" name="Content Placeholder 2"/>
          <p:cNvSpPr>
            <a:spLocks noGrp="1"/>
          </p:cNvSpPr>
          <p:nvPr>
            <p:ph idx="1"/>
          </p:nvPr>
        </p:nvSpPr>
        <p:spPr>
          <a:xfrm>
            <a:off x="822959" y="1524000"/>
            <a:ext cx="7543801" cy="4572000"/>
          </a:xfrm>
        </p:spPr>
        <p:txBody>
          <a:bodyPr>
            <a:normAutofit fontScale="92500" lnSpcReduction="10000"/>
          </a:bodyPr>
          <a:lstStyle/>
          <a:p>
            <a:pPr marL="274320" indent="-274320">
              <a:lnSpc>
                <a:spcPct val="100000"/>
              </a:lnSpc>
              <a:spcBef>
                <a:spcPts val="600"/>
              </a:spcBef>
              <a:spcAft>
                <a:spcPts val="600"/>
              </a:spcAft>
              <a:buFont typeface="Arial" panose="020B0604020202020204" pitchFamily="34" charset="0"/>
              <a:buChar char="•"/>
            </a:pPr>
            <a:r>
              <a:rPr lang="en-US" sz="2400" b="1" dirty="0" smtClean="0">
                <a:solidFill>
                  <a:schemeClr val="tx1">
                    <a:lumMod val="50000"/>
                  </a:schemeClr>
                </a:solidFill>
                <a:latin typeface="Candara" panose="020E0502030303020204" pitchFamily="34" charset="0"/>
              </a:rPr>
              <a:t>At </a:t>
            </a:r>
            <a:r>
              <a:rPr lang="en-US" sz="2400" b="1" dirty="0" smtClean="0">
                <a:solidFill>
                  <a:schemeClr val="tx1">
                    <a:lumMod val="50000"/>
                  </a:schemeClr>
                </a:solidFill>
                <a:latin typeface="Candara" panose="020E0502030303020204" pitchFamily="34" charset="0"/>
              </a:rPr>
              <a:t>the instruction cycle, CPU takes two steps:</a:t>
            </a:r>
          </a:p>
          <a:p>
            <a:pPr marL="525780" lvl="2" indent="-342900">
              <a:lnSpc>
                <a:spcPct val="100000"/>
              </a:lnSpc>
              <a:spcBef>
                <a:spcPts val="600"/>
              </a:spcBef>
              <a:spcAft>
                <a:spcPts val="600"/>
              </a:spcAft>
              <a:buFont typeface="Wingdings" panose="05000000000000000000" pitchFamily="2" charset="2"/>
              <a:buChar char="ü"/>
            </a:pPr>
            <a:r>
              <a:rPr lang="en-US" sz="1900" b="1" dirty="0" smtClean="0">
                <a:solidFill>
                  <a:schemeClr val="tx1">
                    <a:lumMod val="50000"/>
                  </a:schemeClr>
                </a:solidFill>
                <a:latin typeface="Candara" panose="020E0502030303020204" pitchFamily="34" charset="0"/>
              </a:rPr>
              <a:t>Fetching: </a:t>
            </a:r>
            <a:r>
              <a:rPr lang="en-US" sz="1900" dirty="0" smtClean="0">
                <a:solidFill>
                  <a:schemeClr val="tx1">
                    <a:lumMod val="50000"/>
                  </a:schemeClr>
                </a:solidFill>
                <a:latin typeface="Candara" panose="020E0502030303020204" pitchFamily="34" charset="0"/>
              </a:rPr>
              <a:t>Before the CPU can execute an instruction, the control unit must retrieve (or fetch) a command or data from the computer’s </a:t>
            </a:r>
            <a:r>
              <a:rPr lang="en-US" sz="1900" dirty="0" smtClean="0">
                <a:solidFill>
                  <a:schemeClr val="tx1">
                    <a:lumMod val="50000"/>
                  </a:schemeClr>
                </a:solidFill>
                <a:latin typeface="Candara" panose="020E0502030303020204" pitchFamily="34" charset="0"/>
              </a:rPr>
              <a:t>memory.</a:t>
            </a:r>
            <a:endParaRPr lang="en-US" sz="1900" dirty="0" smtClean="0">
              <a:solidFill>
                <a:schemeClr val="tx1">
                  <a:lumMod val="50000"/>
                </a:schemeClr>
              </a:solidFill>
              <a:latin typeface="Candara" panose="020E0502030303020204" pitchFamily="34" charset="0"/>
            </a:endParaRPr>
          </a:p>
          <a:p>
            <a:pPr marL="525780" lvl="2" indent="-342900">
              <a:lnSpc>
                <a:spcPct val="100000"/>
              </a:lnSpc>
              <a:spcBef>
                <a:spcPts val="600"/>
              </a:spcBef>
              <a:spcAft>
                <a:spcPts val="600"/>
              </a:spcAft>
              <a:buFont typeface="Wingdings" panose="05000000000000000000" pitchFamily="2" charset="2"/>
              <a:buChar char="ü"/>
            </a:pPr>
            <a:r>
              <a:rPr lang="en-US" sz="1900" b="1" dirty="0" smtClean="0">
                <a:solidFill>
                  <a:schemeClr val="tx1">
                    <a:lumMod val="50000"/>
                  </a:schemeClr>
                </a:solidFill>
                <a:latin typeface="Candara" panose="020E0502030303020204" pitchFamily="34" charset="0"/>
              </a:rPr>
              <a:t>Decoding:</a:t>
            </a:r>
            <a:r>
              <a:rPr lang="en-US" sz="1900" dirty="0" smtClean="0">
                <a:solidFill>
                  <a:schemeClr val="tx1">
                    <a:lumMod val="50000"/>
                  </a:schemeClr>
                </a:solidFill>
                <a:latin typeface="Candara" panose="020E0502030303020204" pitchFamily="34" charset="0"/>
              </a:rPr>
              <a:t> Before a command can be executed, the control unit must break down (or decode) the command into instructions that correspond to those CPU’s instruction </a:t>
            </a:r>
            <a:r>
              <a:rPr lang="en-US" sz="1900" dirty="0" smtClean="0">
                <a:solidFill>
                  <a:schemeClr val="tx1">
                    <a:lumMod val="50000"/>
                  </a:schemeClr>
                </a:solidFill>
                <a:latin typeface="Candara" panose="020E0502030303020204" pitchFamily="34" charset="0"/>
              </a:rPr>
              <a:t>set.</a:t>
            </a:r>
          </a:p>
          <a:p>
            <a:pPr marL="525780" lvl="2" indent="-342900">
              <a:lnSpc>
                <a:spcPct val="100000"/>
              </a:lnSpc>
              <a:spcBef>
                <a:spcPts val="600"/>
              </a:spcBef>
              <a:spcAft>
                <a:spcPts val="600"/>
              </a:spcAft>
              <a:buFont typeface="Wingdings" panose="05000000000000000000" pitchFamily="2" charset="2"/>
              <a:buChar char="ü"/>
            </a:pPr>
            <a:endParaRPr lang="en-US" sz="1900" dirty="0" smtClean="0">
              <a:solidFill>
                <a:schemeClr val="tx1">
                  <a:lumMod val="50000"/>
                </a:schemeClr>
              </a:solidFill>
              <a:latin typeface="Candara" panose="020E0502030303020204" pitchFamily="34" charset="0"/>
            </a:endParaRPr>
          </a:p>
          <a:p>
            <a:pPr marL="274320" indent="-274320">
              <a:lnSpc>
                <a:spcPct val="110000"/>
              </a:lnSpc>
              <a:spcBef>
                <a:spcPts val="600"/>
              </a:spcBef>
              <a:spcAft>
                <a:spcPts val="600"/>
              </a:spcAft>
              <a:buFont typeface="Arial" panose="020B0604020202020204" pitchFamily="34" charset="0"/>
              <a:buChar char="•"/>
            </a:pPr>
            <a:r>
              <a:rPr lang="en-US" sz="2400" b="1" dirty="0">
                <a:solidFill>
                  <a:schemeClr val="tx1">
                    <a:lumMod val="50000"/>
                  </a:schemeClr>
                </a:solidFill>
                <a:latin typeface="Candara" panose="020E0502030303020204" pitchFamily="34" charset="0"/>
              </a:rPr>
              <a:t>At the execution cycle CPU takes two </a:t>
            </a:r>
            <a:r>
              <a:rPr lang="en-US" sz="2400" b="1" dirty="0" smtClean="0">
                <a:solidFill>
                  <a:schemeClr val="tx1">
                    <a:lumMod val="50000"/>
                  </a:schemeClr>
                </a:solidFill>
                <a:latin typeface="Candara" panose="020E0502030303020204" pitchFamily="34" charset="0"/>
              </a:rPr>
              <a:t>steps:</a:t>
            </a:r>
          </a:p>
          <a:p>
            <a:pPr marL="635508" lvl="1" indent="-342900">
              <a:lnSpc>
                <a:spcPct val="110000"/>
              </a:lnSpc>
              <a:spcBef>
                <a:spcPts val="600"/>
              </a:spcBef>
              <a:spcAft>
                <a:spcPts val="600"/>
              </a:spcAft>
              <a:buFont typeface="Wingdings" panose="05000000000000000000" pitchFamily="2" charset="2"/>
              <a:buChar char="ü"/>
            </a:pPr>
            <a:r>
              <a:rPr lang="en-US" sz="1900" b="1" dirty="0" smtClean="0">
                <a:solidFill>
                  <a:schemeClr val="tx1">
                    <a:lumMod val="50000"/>
                  </a:schemeClr>
                </a:solidFill>
                <a:latin typeface="Candara" panose="020E0502030303020204" pitchFamily="34" charset="0"/>
              </a:rPr>
              <a:t>Executing</a:t>
            </a:r>
            <a:r>
              <a:rPr lang="en-US" sz="1900" b="1" dirty="0">
                <a:solidFill>
                  <a:schemeClr val="tx1">
                    <a:lumMod val="50000"/>
                  </a:schemeClr>
                </a:solidFill>
                <a:latin typeface="Candara" panose="020E0502030303020204" pitchFamily="34" charset="0"/>
              </a:rPr>
              <a:t>: </a:t>
            </a:r>
            <a:r>
              <a:rPr lang="en-US" sz="1900" dirty="0">
                <a:solidFill>
                  <a:schemeClr val="tx1">
                    <a:lumMod val="50000"/>
                  </a:schemeClr>
                </a:solidFill>
                <a:latin typeface="Candara" panose="020E0502030303020204" pitchFamily="34" charset="0"/>
              </a:rPr>
              <a:t>When the command is executed, the CPU carries out the instructions in order by converting them into </a:t>
            </a:r>
            <a:r>
              <a:rPr lang="en-US" sz="1900" dirty="0" smtClean="0">
                <a:solidFill>
                  <a:schemeClr val="tx1">
                    <a:lumMod val="50000"/>
                  </a:schemeClr>
                </a:solidFill>
                <a:latin typeface="Candara" panose="020E0502030303020204" pitchFamily="34" charset="0"/>
              </a:rPr>
              <a:t>microcode</a:t>
            </a:r>
          </a:p>
          <a:p>
            <a:pPr marL="635508" lvl="1" indent="-342900">
              <a:lnSpc>
                <a:spcPct val="110000"/>
              </a:lnSpc>
              <a:spcBef>
                <a:spcPts val="600"/>
              </a:spcBef>
              <a:spcAft>
                <a:spcPts val="600"/>
              </a:spcAft>
              <a:buFont typeface="Wingdings" panose="05000000000000000000" pitchFamily="2" charset="2"/>
              <a:buChar char="ü"/>
            </a:pPr>
            <a:r>
              <a:rPr lang="en-US" sz="1900" b="1" dirty="0" smtClean="0">
                <a:solidFill>
                  <a:schemeClr val="tx1">
                    <a:lumMod val="50000"/>
                  </a:schemeClr>
                </a:solidFill>
                <a:latin typeface="Candara" panose="020E0502030303020204" pitchFamily="34" charset="0"/>
              </a:rPr>
              <a:t>Storing</a:t>
            </a:r>
            <a:r>
              <a:rPr lang="en-US" sz="1900" b="1" dirty="0">
                <a:solidFill>
                  <a:schemeClr val="tx1">
                    <a:lumMod val="50000"/>
                  </a:schemeClr>
                </a:solidFill>
                <a:latin typeface="Candara" panose="020E0502030303020204" pitchFamily="34" charset="0"/>
              </a:rPr>
              <a:t>:</a:t>
            </a:r>
            <a:r>
              <a:rPr lang="en-US" sz="1900" dirty="0">
                <a:solidFill>
                  <a:schemeClr val="tx1">
                    <a:lumMod val="50000"/>
                  </a:schemeClr>
                </a:solidFill>
                <a:latin typeface="Candara" panose="020E0502030303020204" pitchFamily="34" charset="0"/>
              </a:rPr>
              <a:t> The CPU may be required to store the results of an instruction in memory (but this condition is not always required)</a:t>
            </a:r>
          </a:p>
          <a:p>
            <a:pPr lvl="1"/>
            <a:endParaRPr lang="en-US" sz="2400" dirty="0">
              <a:solidFill>
                <a:schemeClr val="tx1">
                  <a:lumMod val="50000"/>
                </a:schemeClr>
              </a:solidFill>
            </a:endParaRPr>
          </a:p>
          <a:p>
            <a:pPr marL="274320" lvl="1" indent="-274320">
              <a:lnSpc>
                <a:spcPct val="100000"/>
              </a:lnSpc>
              <a:spcBef>
                <a:spcPts val="600"/>
              </a:spcBef>
              <a:spcAft>
                <a:spcPts val="600"/>
              </a:spcAft>
              <a:buFont typeface="Arial" panose="020B0604020202020204" pitchFamily="34" charset="0"/>
              <a:buChar char="•"/>
            </a:pPr>
            <a:endParaRPr lang="en-US" sz="2000" dirty="0" smtClean="0">
              <a:solidFill>
                <a:schemeClr val="tx1">
                  <a:lumMod val="50000"/>
                </a:schemeClr>
              </a:solidFill>
              <a:latin typeface="Candara" panose="020E0502030303020204" pitchFamily="34" charset="0"/>
            </a:endParaRPr>
          </a:p>
          <a:p>
            <a:pPr marL="274320" lvl="1" indent="-274320">
              <a:lnSpc>
                <a:spcPct val="100000"/>
              </a:lnSpc>
              <a:spcBef>
                <a:spcPts val="600"/>
              </a:spcBef>
              <a:spcAft>
                <a:spcPts val="600"/>
              </a:spcAft>
              <a:buFont typeface="Arial" panose="020B0604020202020204" pitchFamily="34" charset="0"/>
              <a:buChar char="•"/>
            </a:pPr>
            <a:endParaRPr lang="en-US" sz="2000" dirty="0" smtClean="0">
              <a:solidFill>
                <a:schemeClr val="tx1">
                  <a:lumMod val="50000"/>
                </a:schemeClr>
              </a:solidFill>
              <a:latin typeface="Candara" panose="020E0502030303020204" pitchFamily="34" charset="0"/>
            </a:endParaRPr>
          </a:p>
        </p:txBody>
      </p:sp>
      <p:sp>
        <p:nvSpPr>
          <p:cNvPr id="2" name="Footer Placeholder 1"/>
          <p:cNvSpPr>
            <a:spLocks noGrp="1"/>
          </p:cNvSpPr>
          <p:nvPr>
            <p:ph type="ftr" sz="quarter" idx="11"/>
          </p:nvPr>
        </p:nvSpPr>
        <p:spPr>
          <a:xfrm>
            <a:off x="2764639" y="6459786"/>
            <a:ext cx="3617103" cy="196359"/>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196359"/>
          </a:xfrm>
        </p:spPr>
        <p:txBody>
          <a:bodyPr/>
          <a:lstStyle/>
          <a:p>
            <a:fld id="{028E3F4F-51B2-42EE-AFA2-40C4572185CC}" type="slidenum">
              <a:rPr lang="en-US" smtClean="0">
                <a:latin typeface="Candara" panose="020E0502030303020204" pitchFamily="34" charset="0"/>
              </a:rPr>
              <a:t>13</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822960" y="286605"/>
            <a:ext cx="7543800" cy="8563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Factors Affecting Processing Speed</a:t>
            </a:r>
          </a:p>
        </p:txBody>
      </p:sp>
      <p:sp>
        <p:nvSpPr>
          <p:cNvPr id="28675" name="Content Placeholder 2"/>
          <p:cNvSpPr>
            <a:spLocks noGrp="1"/>
          </p:cNvSpPr>
          <p:nvPr>
            <p:ph idx="1"/>
          </p:nvPr>
        </p:nvSpPr>
        <p:spPr>
          <a:xfrm>
            <a:off x="822959" y="1447800"/>
            <a:ext cx="7543801" cy="4419600"/>
          </a:xfrm>
        </p:spPr>
        <p:txBody>
          <a:bodyPr>
            <a:normAutofit/>
          </a:bodyPr>
          <a:lstStyle/>
          <a:p>
            <a:pPr marL="274320" indent="-274320">
              <a:lnSpc>
                <a:spcPct val="100000"/>
              </a:lnSpc>
              <a:spcBef>
                <a:spcPts val="600"/>
              </a:spcBef>
              <a:spcAft>
                <a:spcPts val="600"/>
              </a:spcAft>
              <a:buFont typeface="Arial" panose="020B0604020202020204" pitchFamily="34" charset="0"/>
              <a:buChar char="•"/>
            </a:pPr>
            <a:r>
              <a:rPr lang="en-US" dirty="0" smtClean="0">
                <a:solidFill>
                  <a:schemeClr val="tx1">
                    <a:lumMod val="50000"/>
                  </a:schemeClr>
                </a:solidFill>
                <a:latin typeface="Candara" panose="020E0502030303020204" pitchFamily="34" charset="0"/>
              </a:rPr>
              <a:t>A </a:t>
            </a:r>
            <a:r>
              <a:rPr lang="en-US" dirty="0" smtClean="0">
                <a:solidFill>
                  <a:schemeClr val="tx1">
                    <a:lumMod val="50000"/>
                  </a:schemeClr>
                </a:solidFill>
                <a:latin typeface="Candara" panose="020E0502030303020204" pitchFamily="34" charset="0"/>
              </a:rPr>
              <a:t>CPU’s design determines its basic speed, but other factors can make chips already designed for speed work even faster. Several factors are---</a:t>
            </a:r>
          </a:p>
          <a:p>
            <a:pPr marL="651510" lvl="3" indent="-285750">
              <a:lnSpc>
                <a:spcPct val="100000"/>
              </a:lnSpc>
              <a:spcBef>
                <a:spcPts val="600"/>
              </a:spcBef>
              <a:spcAft>
                <a:spcPts val="600"/>
              </a:spcAft>
              <a:buFont typeface="Wingdings" panose="05000000000000000000" pitchFamily="2" charset="2"/>
              <a:buChar char="q"/>
            </a:pPr>
            <a:r>
              <a:rPr lang="en-US" sz="1800" dirty="0" smtClean="0">
                <a:solidFill>
                  <a:schemeClr val="tx1">
                    <a:lumMod val="50000"/>
                  </a:schemeClr>
                </a:solidFill>
                <a:latin typeface="Candara" panose="020E0502030303020204" pitchFamily="34" charset="0"/>
              </a:rPr>
              <a:t>Registers</a:t>
            </a:r>
          </a:p>
          <a:p>
            <a:pPr marL="651510" lvl="3" indent="-285750">
              <a:lnSpc>
                <a:spcPct val="100000"/>
              </a:lnSpc>
              <a:spcBef>
                <a:spcPts val="600"/>
              </a:spcBef>
              <a:spcAft>
                <a:spcPts val="600"/>
              </a:spcAft>
              <a:buFont typeface="Wingdings" panose="05000000000000000000" pitchFamily="2" charset="2"/>
              <a:buChar char="q"/>
            </a:pPr>
            <a:r>
              <a:rPr lang="en-US" sz="1800" dirty="0" smtClean="0">
                <a:solidFill>
                  <a:schemeClr val="tx1">
                    <a:lumMod val="50000"/>
                  </a:schemeClr>
                </a:solidFill>
                <a:latin typeface="Candara" panose="020E0502030303020204" pitchFamily="34" charset="0"/>
              </a:rPr>
              <a:t>Memory and Computing Power</a:t>
            </a:r>
          </a:p>
          <a:p>
            <a:pPr marL="651510" lvl="3" indent="-285750">
              <a:lnSpc>
                <a:spcPct val="100000"/>
              </a:lnSpc>
              <a:spcBef>
                <a:spcPts val="600"/>
              </a:spcBef>
              <a:spcAft>
                <a:spcPts val="600"/>
              </a:spcAft>
              <a:buFont typeface="Wingdings" panose="05000000000000000000" pitchFamily="2" charset="2"/>
              <a:buChar char="q"/>
            </a:pPr>
            <a:r>
              <a:rPr lang="en-US" sz="1800" dirty="0" smtClean="0">
                <a:solidFill>
                  <a:schemeClr val="tx1">
                    <a:lumMod val="50000"/>
                  </a:schemeClr>
                </a:solidFill>
                <a:latin typeface="Candara" panose="020E0502030303020204" pitchFamily="34" charset="0"/>
              </a:rPr>
              <a:t>The Computer’s Internal Clock</a:t>
            </a:r>
          </a:p>
          <a:p>
            <a:pPr marL="651510" lvl="3" indent="-285750">
              <a:lnSpc>
                <a:spcPct val="100000"/>
              </a:lnSpc>
              <a:spcBef>
                <a:spcPts val="600"/>
              </a:spcBef>
              <a:spcAft>
                <a:spcPts val="600"/>
              </a:spcAft>
              <a:buFont typeface="Wingdings" panose="05000000000000000000" pitchFamily="2" charset="2"/>
              <a:buChar char="q"/>
            </a:pPr>
            <a:r>
              <a:rPr lang="en-US" sz="1800" dirty="0" smtClean="0">
                <a:solidFill>
                  <a:schemeClr val="tx1">
                    <a:lumMod val="50000"/>
                  </a:schemeClr>
                </a:solidFill>
                <a:latin typeface="Candara" panose="020E0502030303020204" pitchFamily="34" charset="0"/>
              </a:rPr>
              <a:t>The Bus</a:t>
            </a:r>
          </a:p>
          <a:p>
            <a:pPr marL="651510" lvl="3" indent="-285750">
              <a:lnSpc>
                <a:spcPct val="100000"/>
              </a:lnSpc>
              <a:spcBef>
                <a:spcPts val="600"/>
              </a:spcBef>
              <a:spcAft>
                <a:spcPts val="600"/>
              </a:spcAft>
              <a:buFont typeface="Wingdings" panose="05000000000000000000" pitchFamily="2" charset="2"/>
              <a:buChar char="q"/>
            </a:pPr>
            <a:r>
              <a:rPr lang="en-US" sz="1800" dirty="0" smtClean="0">
                <a:solidFill>
                  <a:schemeClr val="tx1">
                    <a:lumMod val="50000"/>
                  </a:schemeClr>
                </a:solidFill>
                <a:latin typeface="Candara" panose="020E0502030303020204" pitchFamily="34" charset="0"/>
              </a:rPr>
              <a:t>Cache Memory</a:t>
            </a:r>
          </a:p>
        </p:txBody>
      </p:sp>
      <p:sp>
        <p:nvSpPr>
          <p:cNvPr id="2" name="Footer Placeholder 1"/>
          <p:cNvSpPr>
            <a:spLocks noGrp="1"/>
          </p:cNvSpPr>
          <p:nvPr>
            <p:ph type="ftr" sz="quarter" idx="11"/>
          </p:nvPr>
        </p:nvSpPr>
        <p:spPr>
          <a:xfrm>
            <a:off x="2764639" y="6459786"/>
            <a:ext cx="3617103" cy="215537"/>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215537"/>
          </a:xfrm>
        </p:spPr>
        <p:txBody>
          <a:bodyPr/>
          <a:lstStyle/>
          <a:p>
            <a:fld id="{028E3F4F-51B2-42EE-AFA2-40C4572185CC}" type="slidenum">
              <a:rPr lang="en-US" smtClean="0">
                <a:latin typeface="Candara" panose="020E0502030303020204" pitchFamily="34" charset="0"/>
              </a:rPr>
              <a:t>14</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822960" y="286605"/>
            <a:ext cx="7543800" cy="7039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Registers</a:t>
            </a:r>
          </a:p>
        </p:txBody>
      </p:sp>
      <p:sp>
        <p:nvSpPr>
          <p:cNvPr id="29699" name="Content Placeholder 2"/>
          <p:cNvSpPr>
            <a:spLocks noGrp="1"/>
          </p:cNvSpPr>
          <p:nvPr>
            <p:ph idx="1"/>
          </p:nvPr>
        </p:nvSpPr>
        <p:spPr>
          <a:xfrm>
            <a:off x="822959" y="1845734"/>
            <a:ext cx="7543801" cy="2573866"/>
          </a:xfrm>
        </p:spPr>
        <p:txBody>
          <a:bodyPr>
            <a:normAutofit/>
          </a:bodyPr>
          <a:lstStyle/>
          <a:p>
            <a:pPr marL="274320" indent="-274320">
              <a:lnSpc>
                <a:spcPct val="100000"/>
              </a:lnSpc>
              <a:spcBef>
                <a:spcPts val="600"/>
              </a:spcBef>
              <a:spcAft>
                <a:spcPts val="600"/>
              </a:spcAft>
              <a:buFont typeface="Wingdings" panose="05000000000000000000" pitchFamily="2" charset="2"/>
              <a:buChar char="§"/>
            </a:pPr>
            <a:endParaRPr lang="en-US" dirty="0" smtClean="0">
              <a:solidFill>
                <a:schemeClr val="tx1">
                  <a:lumMod val="50000"/>
                </a:schemeClr>
              </a:solidFill>
              <a:latin typeface="Candara" panose="020E0502030303020204" pitchFamily="34" charset="0"/>
            </a:endParaRPr>
          </a:p>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The registers in the first PCs could hold two bytes – 16 bits</a:t>
            </a:r>
          </a:p>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Most CPUs today have 32 bit registers or even 64 bit registers</a:t>
            </a:r>
          </a:p>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Registers are the transistors used in the processor which determines the processing speed</a:t>
            </a:r>
          </a:p>
        </p:txBody>
      </p:sp>
      <p:sp>
        <p:nvSpPr>
          <p:cNvPr id="2" name="Footer Placeholder 1"/>
          <p:cNvSpPr>
            <a:spLocks noGrp="1"/>
          </p:cNvSpPr>
          <p:nvPr>
            <p:ph type="ftr" sz="quarter" idx="11"/>
          </p:nvPr>
        </p:nvSpPr>
        <p:spPr>
          <a:xfrm>
            <a:off x="2764639" y="6459786"/>
            <a:ext cx="3617103" cy="177181"/>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177181"/>
          </a:xfrm>
        </p:spPr>
        <p:txBody>
          <a:bodyPr/>
          <a:lstStyle/>
          <a:p>
            <a:fld id="{028E3F4F-51B2-42EE-AFA2-40C4572185CC}" type="slidenum">
              <a:rPr lang="en-US" smtClean="0">
                <a:latin typeface="Candara" panose="020E0502030303020204" pitchFamily="34" charset="0"/>
              </a:rPr>
              <a:t>15</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822960" y="533399"/>
            <a:ext cx="7543800" cy="721643"/>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Memory and Computing Power</a:t>
            </a:r>
          </a:p>
        </p:txBody>
      </p:sp>
      <p:sp>
        <p:nvSpPr>
          <p:cNvPr id="30723" name="Content Placeholder 2"/>
          <p:cNvSpPr>
            <a:spLocks noGrp="1"/>
          </p:cNvSpPr>
          <p:nvPr>
            <p:ph idx="1"/>
          </p:nvPr>
        </p:nvSpPr>
        <p:spPr/>
        <p:txBody>
          <a:bodyPr/>
          <a:lstStyle/>
          <a:p>
            <a:endParaRPr lang="en-US" sz="2400" dirty="0" smtClean="0">
              <a:solidFill>
                <a:schemeClr val="tx1">
                  <a:lumMod val="50000"/>
                </a:schemeClr>
              </a:solidFill>
              <a:latin typeface="Candara" panose="020E0502030303020204" pitchFamily="34" charset="0"/>
            </a:endParaRPr>
          </a:p>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The memory size of RAM in a computer can have a profound effect on the computer's power.</a:t>
            </a:r>
          </a:p>
          <a:p>
            <a:pPr marL="274320" indent="-274320">
              <a:lnSpc>
                <a:spcPct val="100000"/>
              </a:lnSpc>
              <a:spcBef>
                <a:spcPts val="600"/>
              </a:spcBef>
              <a:spcAft>
                <a:spcPts val="600"/>
              </a:spcAft>
              <a:buFont typeface="Wingdings" panose="05000000000000000000" pitchFamily="2" charset="2"/>
              <a:buChar char="§"/>
            </a:pPr>
            <a:r>
              <a:rPr lang="en-US" b="1" i="1" dirty="0" smtClean="0">
                <a:solidFill>
                  <a:schemeClr val="tx1">
                    <a:lumMod val="50000"/>
                  </a:schemeClr>
                </a:solidFill>
                <a:latin typeface="Candara" panose="020E0502030303020204" pitchFamily="34" charset="0"/>
              </a:rPr>
              <a:t>More RAM means the computer can use bigger, more powerful programs, and those programs can access bigger data </a:t>
            </a:r>
            <a:r>
              <a:rPr lang="en-US" b="1" i="1" dirty="0" smtClean="0">
                <a:solidFill>
                  <a:schemeClr val="tx1">
                    <a:lumMod val="50000"/>
                  </a:schemeClr>
                </a:solidFill>
                <a:latin typeface="Candara" panose="020E0502030303020204" pitchFamily="34" charset="0"/>
              </a:rPr>
              <a:t>files.</a:t>
            </a:r>
            <a:endParaRPr lang="en-US" b="1" i="1" dirty="0" smtClean="0">
              <a:solidFill>
                <a:schemeClr val="tx1">
                  <a:lumMod val="50000"/>
                </a:schemeClr>
              </a:solidFill>
              <a:latin typeface="Candara" panose="020E0502030303020204" pitchFamily="34" charset="0"/>
            </a:endParaRPr>
          </a:p>
        </p:txBody>
      </p:sp>
      <p:sp>
        <p:nvSpPr>
          <p:cNvPr id="2" name="Footer Placeholder 1"/>
          <p:cNvSpPr>
            <a:spLocks noGrp="1"/>
          </p:cNvSpPr>
          <p:nvPr>
            <p:ph type="ftr" sz="quarter" idx="11"/>
          </p:nvPr>
        </p:nvSpPr>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p:txBody>
          <a:bodyPr/>
          <a:lstStyle/>
          <a:p>
            <a:fld id="{028E3F4F-51B2-42EE-AFA2-40C4572185CC}" type="slidenum">
              <a:rPr lang="en-US" smtClean="0">
                <a:latin typeface="Candara" panose="020E0502030303020204" pitchFamily="34" charset="0"/>
              </a:rPr>
              <a:t>16</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822960" y="286605"/>
            <a:ext cx="7543800" cy="7801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The Computer’s Internal Clock</a:t>
            </a:r>
          </a:p>
        </p:txBody>
      </p:sp>
      <p:sp>
        <p:nvSpPr>
          <p:cNvPr id="31747" name="Content Placeholder 2"/>
          <p:cNvSpPr>
            <a:spLocks noGrp="1"/>
          </p:cNvSpPr>
          <p:nvPr>
            <p:ph idx="1"/>
          </p:nvPr>
        </p:nvSpPr>
        <p:spPr>
          <a:xfrm>
            <a:off x="822959" y="1845734"/>
            <a:ext cx="7543801" cy="2163704"/>
          </a:xfrm>
        </p:spPr>
        <p:txBody>
          <a:bodyPr>
            <a:normAutofit fontScale="85000" lnSpcReduction="20000"/>
          </a:bodyPr>
          <a:lstStyle/>
          <a:p>
            <a:pPr marL="274320" indent="-274320">
              <a:lnSpc>
                <a:spcPct val="110000"/>
              </a:lnSpc>
              <a:spcBef>
                <a:spcPts val="600"/>
              </a:spcBef>
              <a:spcAft>
                <a:spcPts val="600"/>
              </a:spcAft>
              <a:buFont typeface="Wingdings" panose="05000000000000000000" pitchFamily="2" charset="2"/>
              <a:buChar char="§"/>
            </a:pPr>
            <a:r>
              <a:rPr lang="en-US" sz="2400" dirty="0" smtClean="0">
                <a:solidFill>
                  <a:schemeClr val="tx1">
                    <a:lumMod val="50000"/>
                  </a:schemeClr>
                </a:solidFill>
                <a:latin typeface="Candara" panose="020E0502030303020204" pitchFamily="34" charset="0"/>
              </a:rPr>
              <a:t>Every </a:t>
            </a:r>
            <a:r>
              <a:rPr lang="en-US" sz="2400" dirty="0" smtClean="0">
                <a:solidFill>
                  <a:schemeClr val="tx1">
                    <a:lumMod val="50000"/>
                  </a:schemeClr>
                </a:solidFill>
                <a:latin typeface="Candara" panose="020E0502030303020204" pitchFamily="34" charset="0"/>
              </a:rPr>
              <a:t>microcomputer has a system clock, but the clock’s primary purpose is not to keep the time of the </a:t>
            </a:r>
            <a:r>
              <a:rPr lang="en-US" sz="2400" dirty="0" smtClean="0">
                <a:solidFill>
                  <a:schemeClr val="tx1">
                    <a:lumMod val="50000"/>
                  </a:schemeClr>
                </a:solidFill>
                <a:latin typeface="Candara" panose="020E0502030303020204" pitchFamily="34" charset="0"/>
              </a:rPr>
              <a:t>day.</a:t>
            </a:r>
            <a:endParaRPr lang="en-US" sz="2400" dirty="0" smtClean="0">
              <a:solidFill>
                <a:schemeClr val="tx1">
                  <a:lumMod val="50000"/>
                </a:schemeClr>
              </a:solidFill>
              <a:latin typeface="Candara" panose="020E0502030303020204" pitchFamily="34" charset="0"/>
            </a:endParaRPr>
          </a:p>
          <a:p>
            <a:pPr marL="274320" indent="-274320">
              <a:lnSpc>
                <a:spcPct val="110000"/>
              </a:lnSpc>
              <a:spcBef>
                <a:spcPts val="600"/>
              </a:spcBef>
              <a:spcAft>
                <a:spcPts val="600"/>
              </a:spcAft>
              <a:buFont typeface="Wingdings" panose="05000000000000000000" pitchFamily="2" charset="2"/>
              <a:buChar char="§"/>
            </a:pPr>
            <a:r>
              <a:rPr lang="en-US" sz="2400" dirty="0" smtClean="0">
                <a:solidFill>
                  <a:schemeClr val="tx1">
                    <a:lumMod val="50000"/>
                  </a:schemeClr>
                </a:solidFill>
                <a:latin typeface="Candara" panose="020E0502030303020204" pitchFamily="34" charset="0"/>
              </a:rPr>
              <a:t>Hertz (Hz) is a measure of cycles per second. Megahertz (MHz) means millions of cycles per second and Gigahertz (GHz) means billions of cycles per </a:t>
            </a:r>
            <a:r>
              <a:rPr lang="en-US" sz="2400" dirty="0" smtClean="0">
                <a:solidFill>
                  <a:schemeClr val="tx1">
                    <a:lumMod val="50000"/>
                  </a:schemeClr>
                </a:solidFill>
                <a:latin typeface="Candara" panose="020E0502030303020204" pitchFamily="34" charset="0"/>
              </a:rPr>
              <a:t>second.</a:t>
            </a:r>
            <a:endParaRPr lang="en-US" sz="2400" dirty="0" smtClean="0">
              <a:solidFill>
                <a:schemeClr val="tx1">
                  <a:lumMod val="50000"/>
                </a:schemeClr>
              </a:solidFill>
              <a:latin typeface="Candara" panose="020E0502030303020204" pitchFamily="34" charset="0"/>
            </a:endParaRPr>
          </a:p>
          <a:p>
            <a:pPr marL="274320" indent="-274320">
              <a:lnSpc>
                <a:spcPct val="110000"/>
              </a:lnSpc>
              <a:spcBef>
                <a:spcPts val="600"/>
              </a:spcBef>
              <a:spcAft>
                <a:spcPts val="600"/>
              </a:spcAft>
              <a:buFont typeface="Wingdings" panose="05000000000000000000" pitchFamily="2" charset="2"/>
              <a:buChar char="§"/>
            </a:pPr>
            <a:r>
              <a:rPr lang="en-US" sz="2400" b="1" i="1" dirty="0" smtClean="0">
                <a:solidFill>
                  <a:schemeClr val="tx1">
                    <a:lumMod val="50000"/>
                  </a:schemeClr>
                </a:solidFill>
                <a:latin typeface="Candara" panose="020E0502030303020204" pitchFamily="34" charset="0"/>
              </a:rPr>
              <a:t>Internal clock</a:t>
            </a:r>
            <a:r>
              <a:rPr lang="en-US" sz="2800" b="1" i="1" dirty="0" smtClean="0">
                <a:solidFill>
                  <a:schemeClr val="tx1">
                    <a:lumMod val="50000"/>
                  </a:schemeClr>
                </a:solidFill>
                <a:latin typeface="Candara" panose="020E0502030303020204" pitchFamily="34" charset="0"/>
              </a:rPr>
              <a:t> </a:t>
            </a:r>
            <a:r>
              <a:rPr lang="en-US" sz="2400" b="1" i="1" dirty="0" smtClean="0">
                <a:solidFill>
                  <a:schemeClr val="tx1">
                    <a:lumMod val="50000"/>
                  </a:schemeClr>
                </a:solidFill>
                <a:latin typeface="Candara" panose="020E0502030303020204" pitchFamily="34" charset="0"/>
              </a:rPr>
              <a:t>is monitoring this cycle time of </a:t>
            </a:r>
            <a:r>
              <a:rPr lang="en-US" sz="2400" b="1" i="1" dirty="0" smtClean="0">
                <a:solidFill>
                  <a:schemeClr val="tx1">
                    <a:lumMod val="50000"/>
                  </a:schemeClr>
                </a:solidFill>
                <a:latin typeface="Candara" panose="020E0502030303020204" pitchFamily="34" charset="0"/>
              </a:rPr>
              <a:t>processing.</a:t>
            </a:r>
            <a:endParaRPr lang="en-US" sz="2400" b="1" i="1" dirty="0" smtClean="0">
              <a:solidFill>
                <a:schemeClr val="tx1">
                  <a:lumMod val="50000"/>
                </a:schemeClr>
              </a:solidFill>
              <a:latin typeface="Candara" panose="020E0502030303020204" pitchFamily="34" charset="0"/>
            </a:endParaRPr>
          </a:p>
        </p:txBody>
      </p:sp>
      <p:sp>
        <p:nvSpPr>
          <p:cNvPr id="2" name="Footer Placeholder 1"/>
          <p:cNvSpPr>
            <a:spLocks noGrp="1"/>
          </p:cNvSpPr>
          <p:nvPr>
            <p:ph type="ftr" sz="quarter" idx="11"/>
          </p:nvPr>
        </p:nvSpPr>
        <p:spPr>
          <a:xfrm>
            <a:off x="2764639" y="6459786"/>
            <a:ext cx="3617103" cy="196359"/>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196359"/>
          </a:xfrm>
        </p:spPr>
        <p:txBody>
          <a:bodyPr/>
          <a:lstStyle/>
          <a:p>
            <a:fld id="{028E3F4F-51B2-42EE-AFA2-40C4572185CC}" type="slidenum">
              <a:rPr lang="en-US" smtClean="0">
                <a:latin typeface="Candara" panose="020E0502030303020204" pitchFamily="34" charset="0"/>
              </a:rPr>
              <a:t>17</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838200" y="352675"/>
            <a:ext cx="7543800" cy="866525"/>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The Bus</a:t>
            </a:r>
          </a:p>
        </p:txBody>
      </p:sp>
      <p:sp>
        <p:nvSpPr>
          <p:cNvPr id="32771" name="Content Placeholder 2"/>
          <p:cNvSpPr>
            <a:spLocks noGrp="1"/>
          </p:cNvSpPr>
          <p:nvPr>
            <p:ph idx="1"/>
          </p:nvPr>
        </p:nvSpPr>
        <p:spPr>
          <a:xfrm>
            <a:off x="838199" y="1752600"/>
            <a:ext cx="7543801" cy="4038600"/>
          </a:xfrm>
        </p:spPr>
        <p:txBody>
          <a:bodyPr>
            <a:normAutofit lnSpcReduction="10000"/>
          </a:bodyPr>
          <a:lstStyle/>
          <a:p>
            <a:pPr marL="274320" indent="-274320">
              <a:lnSpc>
                <a:spcPct val="110000"/>
              </a:lnSpc>
              <a:spcBef>
                <a:spcPts val="600"/>
              </a:spcBef>
              <a:spcAft>
                <a:spcPts val="600"/>
              </a:spcAft>
              <a:buFont typeface="Wingdings" panose="05000000000000000000" pitchFamily="2" charset="2"/>
              <a:buChar char="§"/>
            </a:pPr>
            <a:r>
              <a:rPr lang="en-US" b="1" i="1" dirty="0" smtClean="0">
                <a:solidFill>
                  <a:schemeClr val="tx1">
                    <a:lumMod val="50000"/>
                  </a:schemeClr>
                </a:solidFill>
                <a:latin typeface="Candara" panose="020E0502030303020204" pitchFamily="34" charset="0"/>
              </a:rPr>
              <a:t>Bus is a path between the components of a computer. </a:t>
            </a:r>
          </a:p>
          <a:p>
            <a:pPr marL="274320" indent="-274320">
              <a:lnSpc>
                <a:spcPct val="11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There are </a:t>
            </a:r>
            <a:r>
              <a:rPr lang="en-US" b="1" dirty="0" smtClean="0">
                <a:solidFill>
                  <a:schemeClr val="tx1">
                    <a:lumMod val="50000"/>
                  </a:schemeClr>
                </a:solidFill>
                <a:latin typeface="Candara" panose="020E0502030303020204" pitchFamily="34" charset="0"/>
              </a:rPr>
              <a:t>two main buse</a:t>
            </a:r>
            <a:r>
              <a:rPr lang="en-US" dirty="0" smtClean="0">
                <a:solidFill>
                  <a:schemeClr val="tx1">
                    <a:lumMod val="50000"/>
                  </a:schemeClr>
                </a:solidFill>
                <a:latin typeface="Candara" panose="020E0502030303020204" pitchFamily="34" charset="0"/>
              </a:rPr>
              <a:t>s in a computer: </a:t>
            </a:r>
            <a:endParaRPr lang="en-US" dirty="0" smtClean="0">
              <a:solidFill>
                <a:schemeClr val="tx1">
                  <a:lumMod val="50000"/>
                </a:schemeClr>
              </a:solidFill>
              <a:latin typeface="Candara" panose="020E0502030303020204" pitchFamily="34" charset="0"/>
            </a:endParaRPr>
          </a:p>
          <a:p>
            <a:pPr marL="944118" lvl="3" indent="-285750">
              <a:lnSpc>
                <a:spcPct val="110000"/>
              </a:lnSpc>
              <a:spcBef>
                <a:spcPts val="600"/>
              </a:spcBef>
              <a:spcAft>
                <a:spcPts val="600"/>
              </a:spcAft>
              <a:buFont typeface="Wingdings" panose="05000000000000000000" pitchFamily="2" charset="2"/>
              <a:buChar char="ü"/>
            </a:pPr>
            <a:r>
              <a:rPr lang="en-US" sz="1800" b="1" dirty="0" smtClean="0">
                <a:solidFill>
                  <a:schemeClr val="tx1">
                    <a:lumMod val="50000"/>
                  </a:schemeClr>
                </a:solidFill>
                <a:latin typeface="Candara" panose="020E0502030303020204" pitchFamily="34" charset="0"/>
              </a:rPr>
              <a:t>Internal </a:t>
            </a:r>
            <a:r>
              <a:rPr lang="en-US" sz="1800" b="1" dirty="0" smtClean="0">
                <a:solidFill>
                  <a:schemeClr val="tx1">
                    <a:lumMod val="50000"/>
                  </a:schemeClr>
                </a:solidFill>
                <a:latin typeface="Candara" panose="020E0502030303020204" pitchFamily="34" charset="0"/>
              </a:rPr>
              <a:t>(or system) </a:t>
            </a:r>
            <a:r>
              <a:rPr lang="en-US" sz="1800" b="1" dirty="0" smtClean="0">
                <a:solidFill>
                  <a:schemeClr val="tx1">
                    <a:lumMod val="50000"/>
                  </a:schemeClr>
                </a:solidFill>
                <a:latin typeface="Candara" panose="020E0502030303020204" pitchFamily="34" charset="0"/>
              </a:rPr>
              <a:t>bus, </a:t>
            </a:r>
            <a:r>
              <a:rPr lang="en-US" sz="1800" b="1" dirty="0" smtClean="0">
                <a:solidFill>
                  <a:schemeClr val="tx1">
                    <a:lumMod val="50000"/>
                  </a:schemeClr>
                </a:solidFill>
                <a:latin typeface="Candara" panose="020E0502030303020204" pitchFamily="34" charset="0"/>
              </a:rPr>
              <a:t>and </a:t>
            </a:r>
            <a:endParaRPr lang="en-US" sz="1800" b="1" dirty="0" smtClean="0">
              <a:solidFill>
                <a:schemeClr val="tx1">
                  <a:lumMod val="50000"/>
                </a:schemeClr>
              </a:solidFill>
              <a:latin typeface="Candara" panose="020E0502030303020204" pitchFamily="34" charset="0"/>
            </a:endParaRPr>
          </a:p>
          <a:p>
            <a:pPr marL="944118" lvl="3" indent="-285750">
              <a:lnSpc>
                <a:spcPct val="110000"/>
              </a:lnSpc>
              <a:spcBef>
                <a:spcPts val="600"/>
              </a:spcBef>
              <a:spcAft>
                <a:spcPts val="600"/>
              </a:spcAft>
              <a:buFont typeface="Wingdings" panose="05000000000000000000" pitchFamily="2" charset="2"/>
              <a:buChar char="ü"/>
            </a:pPr>
            <a:r>
              <a:rPr lang="en-US" sz="1800" b="1" dirty="0">
                <a:solidFill>
                  <a:schemeClr val="tx1">
                    <a:lumMod val="50000"/>
                  </a:schemeClr>
                </a:solidFill>
                <a:latin typeface="Candara" panose="020E0502030303020204" pitchFamily="34" charset="0"/>
              </a:rPr>
              <a:t>E</a:t>
            </a:r>
            <a:r>
              <a:rPr lang="en-US" sz="1800" b="1" dirty="0" smtClean="0">
                <a:solidFill>
                  <a:schemeClr val="tx1">
                    <a:lumMod val="50000"/>
                  </a:schemeClr>
                </a:solidFill>
                <a:latin typeface="Candara" panose="020E0502030303020204" pitchFamily="34" charset="0"/>
              </a:rPr>
              <a:t>xternal </a:t>
            </a:r>
            <a:r>
              <a:rPr lang="en-US" sz="1800" b="1" dirty="0" smtClean="0">
                <a:solidFill>
                  <a:schemeClr val="tx1">
                    <a:lumMod val="50000"/>
                  </a:schemeClr>
                </a:solidFill>
                <a:latin typeface="Candara" panose="020E0502030303020204" pitchFamily="34" charset="0"/>
              </a:rPr>
              <a:t>(or expansion) bus</a:t>
            </a:r>
          </a:p>
          <a:p>
            <a:pPr marL="274320" indent="-274320">
              <a:lnSpc>
                <a:spcPct val="11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The </a:t>
            </a:r>
            <a:r>
              <a:rPr lang="en-US" b="1" dirty="0" smtClean="0">
                <a:solidFill>
                  <a:schemeClr val="tx1">
                    <a:lumMod val="50000"/>
                  </a:schemeClr>
                </a:solidFill>
                <a:latin typeface="Candara" panose="020E0502030303020204" pitchFamily="34" charset="0"/>
              </a:rPr>
              <a:t>system bus has two parts</a:t>
            </a:r>
            <a:r>
              <a:rPr lang="en-US" dirty="0" smtClean="0">
                <a:solidFill>
                  <a:schemeClr val="tx1">
                    <a:lumMod val="50000"/>
                  </a:schemeClr>
                </a:solidFill>
                <a:latin typeface="Candara" panose="020E0502030303020204" pitchFamily="34" charset="0"/>
              </a:rPr>
              <a:t>: </a:t>
            </a:r>
            <a:endParaRPr lang="en-US" dirty="0" smtClean="0">
              <a:solidFill>
                <a:schemeClr val="tx1">
                  <a:lumMod val="50000"/>
                </a:schemeClr>
              </a:solidFill>
              <a:latin typeface="Candara" panose="020E0502030303020204" pitchFamily="34" charset="0"/>
            </a:endParaRPr>
          </a:p>
          <a:p>
            <a:pPr marL="944118" lvl="3" indent="-285750">
              <a:lnSpc>
                <a:spcPct val="110000"/>
              </a:lnSpc>
              <a:spcBef>
                <a:spcPts val="600"/>
              </a:spcBef>
              <a:spcAft>
                <a:spcPts val="600"/>
              </a:spcAft>
              <a:buFont typeface="Wingdings" panose="05000000000000000000" pitchFamily="2" charset="2"/>
              <a:buChar char="ü"/>
            </a:pPr>
            <a:r>
              <a:rPr lang="en-US" sz="1800" b="1" dirty="0" smtClean="0">
                <a:solidFill>
                  <a:schemeClr val="tx1">
                    <a:lumMod val="50000"/>
                  </a:schemeClr>
                </a:solidFill>
                <a:latin typeface="Candara" panose="020E0502030303020204" pitchFamily="34" charset="0"/>
              </a:rPr>
              <a:t>Data bus, </a:t>
            </a:r>
            <a:r>
              <a:rPr lang="en-US" sz="1800" b="1" dirty="0" smtClean="0">
                <a:solidFill>
                  <a:schemeClr val="tx1">
                    <a:lumMod val="50000"/>
                  </a:schemeClr>
                </a:solidFill>
                <a:latin typeface="Candara" panose="020E0502030303020204" pitchFamily="34" charset="0"/>
              </a:rPr>
              <a:t>and </a:t>
            </a:r>
            <a:endParaRPr lang="en-US" sz="1800" b="1" dirty="0" smtClean="0">
              <a:solidFill>
                <a:schemeClr val="tx1">
                  <a:lumMod val="50000"/>
                </a:schemeClr>
              </a:solidFill>
              <a:latin typeface="Candara" panose="020E0502030303020204" pitchFamily="34" charset="0"/>
            </a:endParaRPr>
          </a:p>
          <a:p>
            <a:pPr marL="944118" lvl="3" indent="-285750">
              <a:lnSpc>
                <a:spcPct val="110000"/>
              </a:lnSpc>
              <a:spcBef>
                <a:spcPts val="600"/>
              </a:spcBef>
              <a:spcAft>
                <a:spcPts val="600"/>
              </a:spcAft>
              <a:buFont typeface="Wingdings" panose="05000000000000000000" pitchFamily="2" charset="2"/>
              <a:buChar char="ü"/>
            </a:pPr>
            <a:r>
              <a:rPr lang="en-US" sz="1800" b="1" dirty="0" smtClean="0">
                <a:solidFill>
                  <a:schemeClr val="tx1">
                    <a:lumMod val="50000"/>
                  </a:schemeClr>
                </a:solidFill>
                <a:latin typeface="Candara" panose="020E0502030303020204" pitchFamily="34" charset="0"/>
              </a:rPr>
              <a:t>Address </a:t>
            </a:r>
            <a:r>
              <a:rPr lang="en-US" sz="1800" b="1" dirty="0" smtClean="0">
                <a:solidFill>
                  <a:schemeClr val="tx1">
                    <a:lumMod val="50000"/>
                  </a:schemeClr>
                </a:solidFill>
                <a:latin typeface="Candara" panose="020E0502030303020204" pitchFamily="34" charset="0"/>
              </a:rPr>
              <a:t>bus</a:t>
            </a:r>
          </a:p>
          <a:p>
            <a:pPr marL="274320" indent="-274320">
              <a:lnSpc>
                <a:spcPct val="11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Like processor the bus speed is measured in megahertz (MHz), the more bus speed the more processing </a:t>
            </a:r>
            <a:r>
              <a:rPr lang="en-US" dirty="0" smtClean="0">
                <a:solidFill>
                  <a:schemeClr val="tx1">
                    <a:lumMod val="50000"/>
                  </a:schemeClr>
                </a:solidFill>
                <a:latin typeface="Candara" panose="020E0502030303020204" pitchFamily="34" charset="0"/>
              </a:rPr>
              <a:t>speed.</a:t>
            </a:r>
            <a:endParaRPr lang="en-US" dirty="0" smtClean="0">
              <a:solidFill>
                <a:schemeClr val="tx1">
                  <a:lumMod val="50000"/>
                </a:schemeClr>
              </a:solidFill>
              <a:latin typeface="Candara" panose="020E0502030303020204" pitchFamily="34" charset="0"/>
            </a:endParaRPr>
          </a:p>
          <a:p>
            <a:endParaRPr lang="en-US" dirty="0" smtClean="0">
              <a:latin typeface="Candara" panose="020E0502030303020204" pitchFamily="34" charset="0"/>
            </a:endParaRPr>
          </a:p>
          <a:p>
            <a:endParaRPr lang="en-US" dirty="0" smtClean="0">
              <a:latin typeface="Candara" panose="020E0502030303020204" pitchFamily="34" charset="0"/>
            </a:endParaRPr>
          </a:p>
          <a:p>
            <a:endParaRPr lang="en-US" dirty="0" smtClean="0">
              <a:latin typeface="Candara" panose="020E0502030303020204" pitchFamily="34" charset="0"/>
            </a:endParaRPr>
          </a:p>
          <a:p>
            <a:endParaRPr lang="en-US" dirty="0" smtClean="0">
              <a:latin typeface="Candara" panose="020E0502030303020204" pitchFamily="34" charset="0"/>
            </a:endParaRPr>
          </a:p>
        </p:txBody>
      </p:sp>
      <p:sp>
        <p:nvSpPr>
          <p:cNvPr id="2" name="Footer Placeholder 1"/>
          <p:cNvSpPr>
            <a:spLocks noGrp="1"/>
          </p:cNvSpPr>
          <p:nvPr>
            <p:ph type="ftr" sz="quarter" idx="11"/>
          </p:nvPr>
        </p:nvSpPr>
        <p:spPr>
          <a:xfrm>
            <a:off x="2779879" y="6525858"/>
            <a:ext cx="3617103" cy="218086"/>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40584" y="6525858"/>
            <a:ext cx="984019" cy="218086"/>
          </a:xfrm>
        </p:spPr>
        <p:txBody>
          <a:bodyPr/>
          <a:lstStyle/>
          <a:p>
            <a:fld id="{028E3F4F-51B2-42EE-AFA2-40C4572185CC}" type="slidenum">
              <a:rPr lang="en-US" smtClean="0">
                <a:latin typeface="Candara" panose="020E0502030303020204" pitchFamily="34" charset="0"/>
              </a:rPr>
              <a:t>18</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822960" y="286605"/>
            <a:ext cx="7543800" cy="7801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Cache Memory</a:t>
            </a:r>
          </a:p>
        </p:txBody>
      </p:sp>
      <p:sp>
        <p:nvSpPr>
          <p:cNvPr id="33795" name="Content Placeholder 2"/>
          <p:cNvSpPr>
            <a:spLocks noGrp="1"/>
          </p:cNvSpPr>
          <p:nvPr>
            <p:ph idx="1"/>
          </p:nvPr>
        </p:nvSpPr>
        <p:spPr>
          <a:xfrm>
            <a:off x="822959" y="1845734"/>
            <a:ext cx="7543801" cy="4021666"/>
          </a:xfrm>
        </p:spPr>
        <p:txBody>
          <a:bodyPr>
            <a:normAutofit/>
          </a:bodyPr>
          <a:lstStyle/>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Moving data between RAM and the CPU’s registers is one of the most time consuming operations a must perform, because RAM is much slower than CPU.</a:t>
            </a:r>
          </a:p>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A partial solution to this problem is to include a Cache memory in the CPU, which stores most frequent </a:t>
            </a:r>
            <a:r>
              <a:rPr lang="en-US" dirty="0" smtClean="0">
                <a:solidFill>
                  <a:schemeClr val="tx1">
                    <a:lumMod val="50000"/>
                  </a:schemeClr>
                </a:solidFill>
                <a:latin typeface="Candara" panose="020E0502030303020204" pitchFamily="34" charset="0"/>
              </a:rPr>
              <a:t>instruction.</a:t>
            </a:r>
            <a:endParaRPr lang="en-US" dirty="0" smtClean="0">
              <a:solidFill>
                <a:schemeClr val="tx1">
                  <a:lumMod val="50000"/>
                </a:schemeClr>
              </a:solidFill>
              <a:latin typeface="Candara" panose="020E0502030303020204" pitchFamily="34" charset="0"/>
            </a:endParaRPr>
          </a:p>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Memory size of Cache increases the processing performance</a:t>
            </a:r>
          </a:p>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L1 Cache is the built-in cache inside the processor and L2 Cache is the additional or extendable </a:t>
            </a:r>
            <a:r>
              <a:rPr lang="en-US" dirty="0" smtClean="0">
                <a:solidFill>
                  <a:schemeClr val="tx1">
                    <a:lumMod val="50000"/>
                  </a:schemeClr>
                </a:solidFill>
                <a:latin typeface="Candara" panose="020E0502030303020204" pitchFamily="34" charset="0"/>
              </a:rPr>
              <a:t>component.</a:t>
            </a:r>
            <a:endParaRPr lang="en-US" dirty="0" smtClean="0">
              <a:solidFill>
                <a:schemeClr val="tx1">
                  <a:lumMod val="50000"/>
                </a:schemeClr>
              </a:solidFill>
              <a:latin typeface="Candara" panose="020E0502030303020204" pitchFamily="34" charset="0"/>
            </a:endParaRPr>
          </a:p>
        </p:txBody>
      </p:sp>
      <p:sp>
        <p:nvSpPr>
          <p:cNvPr id="2" name="Footer Placeholder 1"/>
          <p:cNvSpPr>
            <a:spLocks noGrp="1"/>
          </p:cNvSpPr>
          <p:nvPr>
            <p:ph type="ftr" sz="quarter" idx="11"/>
          </p:nvPr>
        </p:nvSpPr>
        <p:spPr>
          <a:xfrm>
            <a:off x="2764639" y="6459786"/>
            <a:ext cx="3617103" cy="196359"/>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196359"/>
          </a:xfrm>
        </p:spPr>
        <p:txBody>
          <a:bodyPr/>
          <a:lstStyle/>
          <a:p>
            <a:fld id="{028E3F4F-51B2-42EE-AFA2-40C4572185CC}" type="slidenum">
              <a:rPr lang="en-US" smtClean="0">
                <a:latin typeface="Candara" panose="020E0502030303020204" pitchFamily="34" charset="0"/>
              </a:rPr>
              <a:t>19</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7039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Data and Information</a:t>
            </a:r>
            <a:endParaRPr lang="en-US" sz="3600" b="1" dirty="0">
              <a:solidFill>
                <a:schemeClr val="tx1">
                  <a:lumMod val="50000"/>
                </a:schemeClr>
              </a:solidFill>
              <a:effectLst>
                <a:outerShdw blurRad="38100" dist="38100" dir="2700000" algn="tl">
                  <a:srgbClr val="000000">
                    <a:alpha val="43137"/>
                  </a:srgbClr>
                </a:outerShdw>
              </a:effectLst>
              <a:latin typeface="Candara" panose="020E0502030303020204" pitchFamily="34" charset="0"/>
            </a:endParaRPr>
          </a:p>
        </p:txBody>
      </p:sp>
      <p:sp>
        <p:nvSpPr>
          <p:cNvPr id="3" name="Content Placeholder 2"/>
          <p:cNvSpPr>
            <a:spLocks noGrp="1"/>
          </p:cNvSpPr>
          <p:nvPr>
            <p:ph idx="1"/>
          </p:nvPr>
        </p:nvSpPr>
        <p:spPr>
          <a:xfrm>
            <a:off x="822959" y="1447800"/>
            <a:ext cx="7543801" cy="4421294"/>
          </a:xfrm>
        </p:spPr>
        <p:txBody>
          <a:bodyPr/>
          <a:lstStyle/>
          <a:p>
            <a:r>
              <a:rPr lang="en-US" sz="2000" b="1" dirty="0" smtClean="0">
                <a:latin typeface="Candara" panose="020E0502030303020204" pitchFamily="34" charset="0"/>
              </a:rPr>
              <a:t>Data:</a:t>
            </a:r>
            <a:r>
              <a:rPr lang="en-US" sz="2000" dirty="0" smtClean="0">
                <a:latin typeface="Candara" panose="020E0502030303020204" pitchFamily="34" charset="0"/>
              </a:rPr>
              <a:t> </a:t>
            </a:r>
          </a:p>
          <a:p>
            <a:pPr lvl="1"/>
            <a:r>
              <a:rPr lang="en-US" sz="1800" b="1" i="1" dirty="0" smtClean="0">
                <a:latin typeface="Candara" panose="020E0502030303020204" pitchFamily="34" charset="0"/>
              </a:rPr>
              <a:t>Data is a set of values of qualitative or quantitative </a:t>
            </a:r>
            <a:r>
              <a:rPr lang="en-US" sz="1800" b="1" i="1" dirty="0" smtClean="0">
                <a:latin typeface="Candara" panose="020E0502030303020204" pitchFamily="34" charset="0"/>
              </a:rPr>
              <a:t>variables.</a:t>
            </a:r>
          </a:p>
          <a:p>
            <a:pPr lvl="1"/>
            <a:r>
              <a:rPr lang="en-US" sz="1800" dirty="0" smtClean="0">
                <a:latin typeface="Candara" panose="020E0502030303020204" pitchFamily="34" charset="0"/>
              </a:rPr>
              <a:t>Can be measured</a:t>
            </a:r>
            <a:r>
              <a:rPr lang="en-US" sz="1800" dirty="0" smtClean="0">
                <a:latin typeface="Candara" panose="020E0502030303020204" pitchFamily="34" charset="0"/>
              </a:rPr>
              <a:t>, collected and reported, and analyzed. </a:t>
            </a:r>
            <a:endParaRPr lang="en-US" sz="1800" dirty="0" smtClean="0">
              <a:latin typeface="Candara" panose="020E0502030303020204" pitchFamily="34" charset="0"/>
            </a:endParaRPr>
          </a:p>
          <a:p>
            <a:pPr lvl="1"/>
            <a:r>
              <a:rPr lang="en-US" sz="1800" b="1" i="1" dirty="0" smtClean="0">
                <a:latin typeface="Candara" panose="020E0502030303020204" pitchFamily="34" charset="0"/>
              </a:rPr>
              <a:t>Data </a:t>
            </a:r>
            <a:r>
              <a:rPr lang="en-US" sz="1800" b="1" i="1" dirty="0" smtClean="0">
                <a:latin typeface="Candara" panose="020E0502030303020204" pitchFamily="34" charset="0"/>
              </a:rPr>
              <a:t>as an abstract concept can be viewed as the lowest level of abstraction</a:t>
            </a:r>
            <a:r>
              <a:rPr lang="en-US" sz="1800" dirty="0" smtClean="0">
                <a:latin typeface="Candara" panose="020E0502030303020204" pitchFamily="34" charset="0"/>
              </a:rPr>
              <a:t>, from which information and then knowledge are derived. </a:t>
            </a:r>
            <a:endParaRPr lang="en-US" sz="1800" dirty="0" smtClean="0">
              <a:latin typeface="Candara" panose="020E0502030303020204" pitchFamily="34" charset="0"/>
            </a:endParaRPr>
          </a:p>
          <a:p>
            <a:pPr lvl="1"/>
            <a:r>
              <a:rPr lang="en-US" sz="1800" b="1" i="1" dirty="0" smtClean="0">
                <a:latin typeface="Candara" panose="020E0502030303020204" pitchFamily="34" charset="0"/>
              </a:rPr>
              <a:t>Raw </a:t>
            </a:r>
            <a:r>
              <a:rPr lang="en-US" sz="1800" b="1" i="1" dirty="0" smtClean="0">
                <a:latin typeface="Candara" panose="020E0502030303020204" pitchFamily="34" charset="0"/>
              </a:rPr>
              <a:t>data, </a:t>
            </a:r>
            <a:r>
              <a:rPr lang="en-US" sz="1800" dirty="0" smtClean="0">
                <a:latin typeface="Candara" panose="020E0502030303020204" pitchFamily="34" charset="0"/>
              </a:rPr>
              <a:t>i.e., </a:t>
            </a:r>
            <a:r>
              <a:rPr lang="en-US" sz="1800" b="1" i="1" dirty="0" smtClean="0">
                <a:latin typeface="Candara" panose="020E0502030303020204" pitchFamily="34" charset="0"/>
              </a:rPr>
              <a:t>unprocessed da</a:t>
            </a:r>
            <a:r>
              <a:rPr lang="en-US" sz="1800" dirty="0" smtClean="0">
                <a:latin typeface="Candara" panose="020E0502030303020204" pitchFamily="34" charset="0"/>
              </a:rPr>
              <a:t>ta, refers </a:t>
            </a:r>
            <a:r>
              <a:rPr lang="en-US" sz="1800" b="1" i="1" dirty="0" smtClean="0">
                <a:latin typeface="Candara" panose="020E0502030303020204" pitchFamily="34" charset="0"/>
              </a:rPr>
              <a:t>to a collection of numbers and characters </a:t>
            </a:r>
            <a:r>
              <a:rPr lang="en-US" sz="1800" dirty="0" smtClean="0">
                <a:latin typeface="Candara" panose="020E0502030303020204" pitchFamily="34" charset="0"/>
              </a:rPr>
              <a:t>generated within the context of an investigation by observation and recording</a:t>
            </a:r>
            <a:r>
              <a:rPr lang="en-US" sz="1800" dirty="0" smtClean="0">
                <a:latin typeface="Candara" panose="020E0502030303020204" pitchFamily="34" charset="0"/>
              </a:rPr>
              <a:t>.</a:t>
            </a:r>
          </a:p>
          <a:p>
            <a:pPr lvl="1"/>
            <a:endParaRPr lang="en-US" sz="1800" dirty="0" smtClean="0">
              <a:latin typeface="Candara" panose="020E0502030303020204" pitchFamily="34" charset="0"/>
            </a:endParaRPr>
          </a:p>
          <a:p>
            <a:r>
              <a:rPr lang="en-US" sz="2000" b="1" dirty="0" smtClean="0">
                <a:latin typeface="Candara" panose="020E0502030303020204" pitchFamily="34" charset="0"/>
              </a:rPr>
              <a:t>Information:</a:t>
            </a:r>
          </a:p>
          <a:p>
            <a:pPr lvl="1"/>
            <a:r>
              <a:rPr lang="en-US" sz="1600" dirty="0" smtClean="0">
                <a:latin typeface="Candara" panose="020E0502030303020204" pitchFamily="34" charset="0"/>
              </a:rPr>
              <a:t>Simply put, </a:t>
            </a:r>
            <a:r>
              <a:rPr lang="en-US" sz="1600" b="1" i="1" dirty="0" smtClean="0">
                <a:latin typeface="Candara" panose="020E0502030303020204" pitchFamily="34" charset="0"/>
              </a:rPr>
              <a:t>information is processed data which is meaningfu</a:t>
            </a:r>
            <a:r>
              <a:rPr lang="en-US" sz="1600" dirty="0" smtClean="0">
                <a:latin typeface="Candara" panose="020E0502030303020204" pitchFamily="34" charset="0"/>
              </a:rPr>
              <a:t>l and can be used to make any sort of informed decision.</a:t>
            </a:r>
            <a:endParaRPr lang="en-US" sz="1600" dirty="0">
              <a:latin typeface="Candara" panose="020E0502030303020204" pitchFamily="34" charset="0"/>
            </a:endParaRPr>
          </a:p>
        </p:txBody>
      </p:sp>
      <p:sp>
        <p:nvSpPr>
          <p:cNvPr id="4" name="Footer Placeholder 3"/>
          <p:cNvSpPr>
            <a:spLocks noGrp="1"/>
          </p:cNvSpPr>
          <p:nvPr>
            <p:ph type="ftr" sz="quarter" idx="11"/>
          </p:nvPr>
        </p:nvSpPr>
        <p:spPr/>
        <p:txBody>
          <a:bodyPr/>
          <a:lstStyle/>
          <a:p>
            <a:r>
              <a:rPr lang="en-US" dirty="0" smtClean="0">
                <a:latin typeface="Candara" panose="020E0502030303020204" pitchFamily="34" charset="0"/>
              </a:rPr>
              <a:t>Presented by Md. </a:t>
            </a:r>
            <a:r>
              <a:rPr lang="en-US" dirty="0" err="1" smtClean="0">
                <a:latin typeface="Candara" panose="020E0502030303020204" pitchFamily="34" charset="0"/>
              </a:rPr>
              <a:t>Mahbubul</a:t>
            </a:r>
            <a:r>
              <a:rPr lang="en-US" dirty="0" smtClean="0">
                <a:latin typeface="Candara" panose="020E0502030303020204" pitchFamily="34" charset="0"/>
              </a:rPr>
              <a:t> </a:t>
            </a:r>
            <a:r>
              <a:rPr lang="en-US" dirty="0" err="1" smtClean="0">
                <a:latin typeface="Candara" panose="020E0502030303020204" pitchFamily="34" charset="0"/>
              </a:rPr>
              <a:t>Alam</a:t>
            </a:r>
            <a:r>
              <a:rPr lang="en-US" dirty="0" smtClean="0">
                <a:latin typeface="Candara" panose="020E0502030303020204" pitchFamily="34" charset="0"/>
              </a:rPr>
              <a:t>, PhD</a:t>
            </a:r>
            <a:endParaRPr lang="en-US" dirty="0">
              <a:latin typeface="Candara" panose="020E0502030303020204" pitchFamily="34" charset="0"/>
            </a:endParaRPr>
          </a:p>
        </p:txBody>
      </p:sp>
      <p:sp>
        <p:nvSpPr>
          <p:cNvPr id="5" name="Slide Number Placeholder 4"/>
          <p:cNvSpPr>
            <a:spLocks noGrp="1"/>
          </p:cNvSpPr>
          <p:nvPr>
            <p:ph type="sldNum" sz="quarter" idx="12"/>
          </p:nvPr>
        </p:nvSpPr>
        <p:spPr/>
        <p:txBody>
          <a:bodyPr/>
          <a:lstStyle/>
          <a:p>
            <a:fld id="{028E3F4F-51B2-42EE-AFA2-40C4572185CC}" type="slidenum">
              <a:rPr lang="en-US" smtClean="0">
                <a:latin typeface="Candara" panose="020E0502030303020204" pitchFamily="34" charset="0"/>
              </a:rPr>
              <a:t>2</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822960" y="286605"/>
            <a:ext cx="7543800" cy="8563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Processor</a:t>
            </a:r>
          </a:p>
        </p:txBody>
      </p:sp>
      <p:sp>
        <p:nvSpPr>
          <p:cNvPr id="34819" name="Content Placeholder 2"/>
          <p:cNvSpPr>
            <a:spLocks noGrp="1"/>
          </p:cNvSpPr>
          <p:nvPr>
            <p:ph idx="1"/>
          </p:nvPr>
        </p:nvSpPr>
        <p:spPr>
          <a:xfrm>
            <a:off x="822959" y="1447800"/>
            <a:ext cx="7543801" cy="4572000"/>
          </a:xfrm>
        </p:spPr>
        <p:txBody>
          <a:bodyPr>
            <a:normAutofit/>
          </a:bodyPr>
          <a:lstStyle/>
          <a:p>
            <a:pPr marL="274320" indent="-274320">
              <a:lnSpc>
                <a:spcPct val="100000"/>
              </a:lnSpc>
              <a:spcBef>
                <a:spcPts val="600"/>
              </a:spcBef>
              <a:spcAft>
                <a:spcPts val="600"/>
              </a:spcAft>
              <a:buFont typeface="Wingdings" panose="05000000000000000000" pitchFamily="2" charset="2"/>
              <a:buChar char="§"/>
            </a:pPr>
            <a:r>
              <a:rPr lang="en-US" b="1" i="1" dirty="0" smtClean="0">
                <a:solidFill>
                  <a:schemeClr val="tx1">
                    <a:lumMod val="50000"/>
                  </a:schemeClr>
                </a:solidFill>
                <a:latin typeface="Candara" panose="020E0502030303020204" pitchFamily="34" charset="0"/>
              </a:rPr>
              <a:t>A processor is the logic circuitry that responds to and processes the basic instructions that drive a computer. </a:t>
            </a:r>
          </a:p>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The term processor has generally replaced the term central processing unit (CPU). The processor in a personal computer or embedded in small devices is often called a microprocessor. </a:t>
            </a:r>
          </a:p>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Commonly used processors </a:t>
            </a:r>
            <a:r>
              <a:rPr lang="en-US" dirty="0" smtClean="0">
                <a:solidFill>
                  <a:schemeClr val="tx1">
                    <a:lumMod val="50000"/>
                  </a:schemeClr>
                </a:solidFill>
                <a:latin typeface="Candara" panose="020E0502030303020204" pitchFamily="34" charset="0"/>
              </a:rPr>
              <a:t>are</a:t>
            </a:r>
            <a:endParaRPr lang="en-US" dirty="0" smtClean="0">
              <a:solidFill>
                <a:schemeClr val="tx1">
                  <a:lumMod val="50000"/>
                </a:schemeClr>
              </a:solidFill>
              <a:latin typeface="Candara" panose="020E0502030303020204" pitchFamily="34" charset="0"/>
            </a:endParaRPr>
          </a:p>
          <a:p>
            <a:pPr lvl="3">
              <a:buFont typeface="Wingdings" panose="05000000000000000000" pitchFamily="2" charset="2"/>
              <a:buChar char="ü"/>
            </a:pPr>
            <a:r>
              <a:rPr lang="en-US" sz="1800" dirty="0" smtClean="0">
                <a:solidFill>
                  <a:schemeClr val="tx1">
                    <a:lumMod val="50000"/>
                  </a:schemeClr>
                </a:solidFill>
                <a:latin typeface="Candara" panose="020E0502030303020204" pitchFamily="34" charset="0"/>
              </a:rPr>
              <a:t>Intel</a:t>
            </a:r>
          </a:p>
          <a:p>
            <a:pPr lvl="3">
              <a:buFont typeface="Wingdings" panose="05000000000000000000" pitchFamily="2" charset="2"/>
              <a:buChar char="ü"/>
            </a:pPr>
            <a:r>
              <a:rPr lang="en-US" sz="1800" dirty="0" smtClean="0">
                <a:solidFill>
                  <a:schemeClr val="tx1">
                    <a:lumMod val="50000"/>
                  </a:schemeClr>
                </a:solidFill>
                <a:latin typeface="Candara" panose="020E0502030303020204" pitchFamily="34" charset="0"/>
              </a:rPr>
              <a:t>Advanced Micro Devices (AMD)</a:t>
            </a:r>
          </a:p>
          <a:p>
            <a:pPr lvl="3">
              <a:buFont typeface="Wingdings" panose="05000000000000000000" pitchFamily="2" charset="2"/>
              <a:buChar char="ü"/>
            </a:pPr>
            <a:r>
              <a:rPr lang="en-US" sz="1800" dirty="0" err="1" smtClean="0">
                <a:solidFill>
                  <a:schemeClr val="tx1">
                    <a:lumMod val="50000"/>
                  </a:schemeClr>
                </a:solidFill>
                <a:latin typeface="Candara" panose="020E0502030303020204" pitchFamily="34" charset="0"/>
              </a:rPr>
              <a:t>Freescale</a:t>
            </a:r>
            <a:endParaRPr lang="en-US" sz="1800" dirty="0" smtClean="0">
              <a:solidFill>
                <a:schemeClr val="tx1">
                  <a:lumMod val="50000"/>
                </a:schemeClr>
              </a:solidFill>
              <a:latin typeface="Candara" panose="020E0502030303020204" pitchFamily="34" charset="0"/>
            </a:endParaRPr>
          </a:p>
          <a:p>
            <a:pPr lvl="3">
              <a:buFont typeface="Wingdings" panose="05000000000000000000" pitchFamily="2" charset="2"/>
              <a:buChar char="ü"/>
            </a:pPr>
            <a:r>
              <a:rPr lang="en-US" sz="1800" dirty="0" smtClean="0">
                <a:solidFill>
                  <a:schemeClr val="tx1">
                    <a:lumMod val="50000"/>
                  </a:schemeClr>
                </a:solidFill>
                <a:latin typeface="Candara" panose="020E0502030303020204" pitchFamily="34" charset="0"/>
              </a:rPr>
              <a:t>IBM</a:t>
            </a:r>
          </a:p>
          <a:p>
            <a:pPr>
              <a:buFont typeface="Wingdings" panose="05000000000000000000" pitchFamily="2" charset="2"/>
              <a:buChar char="§"/>
            </a:pPr>
            <a:endParaRPr lang="en-US" sz="2400" dirty="0" smtClean="0">
              <a:solidFill>
                <a:schemeClr val="tx1">
                  <a:lumMod val="50000"/>
                </a:schemeClr>
              </a:solidFill>
              <a:latin typeface="Candara" panose="020E0502030303020204" pitchFamily="34" charset="0"/>
            </a:endParaRPr>
          </a:p>
        </p:txBody>
      </p:sp>
      <p:sp>
        <p:nvSpPr>
          <p:cNvPr id="2" name="Footer Placeholder 1"/>
          <p:cNvSpPr>
            <a:spLocks noGrp="1"/>
          </p:cNvSpPr>
          <p:nvPr>
            <p:ph type="ftr" sz="quarter" idx="11"/>
          </p:nvPr>
        </p:nvSpPr>
        <p:spPr>
          <a:xfrm>
            <a:off x="2764639" y="6459786"/>
            <a:ext cx="3617103" cy="215537"/>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215537"/>
          </a:xfrm>
        </p:spPr>
        <p:txBody>
          <a:bodyPr/>
          <a:lstStyle/>
          <a:p>
            <a:fld id="{028E3F4F-51B2-42EE-AFA2-40C4572185CC}" type="slidenum">
              <a:rPr lang="en-US" smtClean="0">
                <a:latin typeface="Candara" panose="020E0502030303020204" pitchFamily="34" charset="0"/>
              </a:rPr>
              <a:t>20</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286605"/>
            <a:ext cx="7680960" cy="703995"/>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Microcomputer Processors</a:t>
            </a:r>
          </a:p>
        </p:txBody>
      </p:sp>
      <p:sp>
        <p:nvSpPr>
          <p:cNvPr id="35843" name="Rectangle 3"/>
          <p:cNvSpPr>
            <a:spLocks noGrp="1" noChangeArrowheads="1"/>
          </p:cNvSpPr>
          <p:nvPr>
            <p:ph idx="1"/>
          </p:nvPr>
        </p:nvSpPr>
        <p:spPr>
          <a:xfrm>
            <a:off x="685800" y="1371600"/>
            <a:ext cx="7848600" cy="4876800"/>
          </a:xfrm>
        </p:spPr>
        <p:txBody>
          <a:bodyPr>
            <a:normAutofit fontScale="92500" lnSpcReduction="20000"/>
          </a:bodyPr>
          <a:lstStyle/>
          <a:p>
            <a:r>
              <a:rPr lang="en-US" sz="2200" b="1" dirty="0" smtClean="0">
                <a:solidFill>
                  <a:schemeClr val="tx1">
                    <a:lumMod val="50000"/>
                  </a:schemeClr>
                </a:solidFill>
                <a:latin typeface="Candara" panose="020E0502030303020204" pitchFamily="34" charset="0"/>
              </a:rPr>
              <a:t>Intel</a:t>
            </a:r>
          </a:p>
          <a:p>
            <a:pPr lvl="1"/>
            <a:r>
              <a:rPr lang="en-US" sz="1900" dirty="0" smtClean="0">
                <a:solidFill>
                  <a:schemeClr val="tx1">
                    <a:lumMod val="50000"/>
                  </a:schemeClr>
                </a:solidFill>
                <a:latin typeface="Candara" panose="020E0502030303020204" pitchFamily="34" charset="0"/>
              </a:rPr>
              <a:t>Intel is the leading manufacturer of processors where Intel 4004 was worlds first microprocessor. IBM PC powered by Intel 8086.</a:t>
            </a:r>
          </a:p>
          <a:p>
            <a:pPr lvl="1"/>
            <a:r>
              <a:rPr lang="en-US" sz="1900" dirty="0" smtClean="0">
                <a:solidFill>
                  <a:schemeClr val="tx1">
                    <a:lumMod val="50000"/>
                  </a:schemeClr>
                </a:solidFill>
                <a:latin typeface="Candara" panose="020E0502030303020204" pitchFamily="34" charset="0"/>
              </a:rPr>
              <a:t>Current processors: Centrino, Itanium, Pentium IV, Xeon, </a:t>
            </a:r>
            <a:r>
              <a:rPr lang="en-US" sz="1900" dirty="0" smtClean="0">
                <a:solidFill>
                  <a:schemeClr val="tx1">
                    <a:lumMod val="50000"/>
                  </a:schemeClr>
                </a:solidFill>
                <a:latin typeface="Candara" panose="020E0502030303020204" pitchFamily="34" charset="0"/>
              </a:rPr>
              <a:t>Core</a:t>
            </a:r>
          </a:p>
          <a:p>
            <a:pPr lvl="1"/>
            <a:endParaRPr lang="en-US" sz="2000" dirty="0" smtClean="0">
              <a:solidFill>
                <a:schemeClr val="tx1">
                  <a:lumMod val="50000"/>
                </a:schemeClr>
              </a:solidFill>
              <a:latin typeface="Candara" panose="020E0502030303020204" pitchFamily="34" charset="0"/>
            </a:endParaRPr>
          </a:p>
          <a:p>
            <a:r>
              <a:rPr lang="en-US" sz="2200" b="1" dirty="0" smtClean="0">
                <a:solidFill>
                  <a:schemeClr val="tx1">
                    <a:lumMod val="50000"/>
                  </a:schemeClr>
                </a:solidFill>
                <a:latin typeface="Candara" panose="020E0502030303020204" pitchFamily="34" charset="0"/>
              </a:rPr>
              <a:t>Advanced Micro Devices (AMD)</a:t>
            </a:r>
          </a:p>
          <a:p>
            <a:pPr lvl="1"/>
            <a:r>
              <a:rPr lang="en-US" sz="1900" dirty="0" smtClean="0">
                <a:solidFill>
                  <a:schemeClr val="tx1">
                    <a:lumMod val="50000"/>
                  </a:schemeClr>
                </a:solidFill>
                <a:latin typeface="Candara" panose="020E0502030303020204" pitchFamily="34" charset="0"/>
              </a:rPr>
              <a:t>Main competitor of Intel, competes with budget products.</a:t>
            </a:r>
          </a:p>
          <a:p>
            <a:pPr lvl="1"/>
            <a:r>
              <a:rPr lang="en-US" sz="1900" dirty="0" smtClean="0">
                <a:solidFill>
                  <a:schemeClr val="tx1">
                    <a:lumMod val="50000"/>
                  </a:schemeClr>
                </a:solidFill>
                <a:latin typeface="Candara" panose="020E0502030303020204" pitchFamily="34" charset="0"/>
              </a:rPr>
              <a:t>Current processors: Sempron, Athlon FX 64, Athlon </a:t>
            </a:r>
            <a:r>
              <a:rPr lang="en-US" sz="1900" dirty="0" smtClean="0">
                <a:solidFill>
                  <a:schemeClr val="tx1">
                    <a:lumMod val="50000"/>
                  </a:schemeClr>
                </a:solidFill>
                <a:latin typeface="Candara" panose="020E0502030303020204" pitchFamily="34" charset="0"/>
              </a:rPr>
              <a:t>XP</a:t>
            </a:r>
          </a:p>
          <a:p>
            <a:r>
              <a:rPr lang="en-US" sz="2200" b="1" dirty="0" err="1">
                <a:solidFill>
                  <a:schemeClr val="tx1">
                    <a:lumMod val="50000"/>
                  </a:schemeClr>
                </a:solidFill>
                <a:latin typeface="Candara" panose="020E0502030303020204" pitchFamily="34" charset="0"/>
              </a:rPr>
              <a:t>Freescale</a:t>
            </a:r>
            <a:endParaRPr lang="en-US" sz="2200" b="1" dirty="0">
              <a:solidFill>
                <a:schemeClr val="tx1">
                  <a:lumMod val="50000"/>
                </a:schemeClr>
              </a:solidFill>
              <a:latin typeface="Candara" panose="020E0502030303020204" pitchFamily="34" charset="0"/>
            </a:endParaRPr>
          </a:p>
          <a:p>
            <a:pPr lvl="1"/>
            <a:r>
              <a:rPr lang="en-US" sz="1900" dirty="0">
                <a:solidFill>
                  <a:schemeClr val="tx1">
                    <a:lumMod val="50000"/>
                  </a:schemeClr>
                </a:solidFill>
                <a:latin typeface="Candara" panose="020E0502030303020204" pitchFamily="34" charset="0"/>
              </a:rPr>
              <a:t>A subsidiary of Motorola</a:t>
            </a:r>
          </a:p>
          <a:p>
            <a:pPr lvl="1"/>
            <a:r>
              <a:rPr lang="en-US" sz="1900" dirty="0">
                <a:solidFill>
                  <a:schemeClr val="tx1">
                    <a:lumMod val="50000"/>
                  </a:schemeClr>
                </a:solidFill>
                <a:latin typeface="Candara" panose="020E0502030303020204" pitchFamily="34" charset="0"/>
              </a:rPr>
              <a:t>Co-developed the Apple G4 PowerPC</a:t>
            </a:r>
          </a:p>
          <a:p>
            <a:pPr lvl="1"/>
            <a:r>
              <a:rPr lang="en-US" sz="1900" dirty="0">
                <a:solidFill>
                  <a:schemeClr val="tx1">
                    <a:lumMod val="50000"/>
                  </a:schemeClr>
                </a:solidFill>
                <a:latin typeface="Candara" panose="020E0502030303020204" pitchFamily="34" charset="0"/>
              </a:rPr>
              <a:t>Currently focuses on the Linux market</a:t>
            </a:r>
          </a:p>
          <a:p>
            <a:r>
              <a:rPr lang="en-US" sz="2200" b="1" dirty="0">
                <a:solidFill>
                  <a:schemeClr val="tx1">
                    <a:lumMod val="50000"/>
                  </a:schemeClr>
                </a:solidFill>
                <a:latin typeface="Candara" panose="020E0502030303020204" pitchFamily="34" charset="0"/>
              </a:rPr>
              <a:t>IBM</a:t>
            </a:r>
          </a:p>
          <a:p>
            <a:pPr lvl="1"/>
            <a:r>
              <a:rPr lang="en-US" sz="1900" dirty="0">
                <a:solidFill>
                  <a:schemeClr val="tx1">
                    <a:lumMod val="50000"/>
                  </a:schemeClr>
                </a:solidFill>
                <a:latin typeface="Candara" panose="020E0502030303020204" pitchFamily="34" charset="0"/>
              </a:rPr>
              <a:t>Historically manufactured mainframes</a:t>
            </a:r>
          </a:p>
          <a:p>
            <a:pPr lvl="1"/>
            <a:r>
              <a:rPr lang="en-US" sz="1900" dirty="0">
                <a:solidFill>
                  <a:schemeClr val="tx1">
                    <a:lumMod val="50000"/>
                  </a:schemeClr>
                </a:solidFill>
                <a:latin typeface="Candara" panose="020E0502030303020204" pitchFamily="34" charset="0"/>
              </a:rPr>
              <a:t>Partnered with Apple to develop </a:t>
            </a:r>
            <a:r>
              <a:rPr lang="en-US" sz="1900" dirty="0" smtClean="0">
                <a:solidFill>
                  <a:schemeClr val="tx1">
                    <a:lumMod val="50000"/>
                  </a:schemeClr>
                </a:solidFill>
                <a:latin typeface="Candara" panose="020E0502030303020204" pitchFamily="34" charset="0"/>
              </a:rPr>
              <a:t>G5</a:t>
            </a:r>
          </a:p>
          <a:p>
            <a:pPr lvl="1"/>
            <a:r>
              <a:rPr lang="en-US" sz="1900" dirty="0" smtClean="0">
                <a:solidFill>
                  <a:schemeClr val="tx1">
                    <a:lumMod val="50000"/>
                  </a:schemeClr>
                </a:solidFill>
                <a:latin typeface="Candara" panose="020E0502030303020204" pitchFamily="34" charset="0"/>
              </a:rPr>
              <a:t>First </a:t>
            </a:r>
            <a:r>
              <a:rPr lang="en-US" sz="1900" dirty="0">
                <a:solidFill>
                  <a:schemeClr val="tx1">
                    <a:lumMod val="50000"/>
                  </a:schemeClr>
                </a:solidFill>
                <a:latin typeface="Candara" panose="020E0502030303020204" pitchFamily="34" charset="0"/>
              </a:rPr>
              <a:t>consumer 64 bit </a:t>
            </a:r>
            <a:r>
              <a:rPr lang="en-US" sz="1900" dirty="0" smtClean="0">
                <a:solidFill>
                  <a:schemeClr val="tx1">
                    <a:lumMod val="50000"/>
                  </a:schemeClr>
                </a:solidFill>
                <a:latin typeface="Candara" panose="020E0502030303020204" pitchFamily="34" charset="0"/>
              </a:rPr>
              <a:t>chip</a:t>
            </a:r>
          </a:p>
          <a:p>
            <a:pPr lvl="1"/>
            <a:endParaRPr lang="en-US" sz="1900" dirty="0" smtClean="0">
              <a:solidFill>
                <a:schemeClr val="tx1">
                  <a:lumMod val="50000"/>
                </a:schemeClr>
              </a:solidFill>
              <a:latin typeface="Candara" panose="020E0502030303020204" pitchFamily="34" charset="0"/>
            </a:endParaRPr>
          </a:p>
          <a:p>
            <a:pPr lvl="1"/>
            <a:endParaRPr lang="en-US" sz="1900" dirty="0">
              <a:solidFill>
                <a:schemeClr val="tx1">
                  <a:lumMod val="50000"/>
                </a:schemeClr>
              </a:solidFill>
              <a:latin typeface="Candara" panose="020E0502030303020204" pitchFamily="34" charset="0"/>
            </a:endParaRPr>
          </a:p>
          <a:p>
            <a:endParaRPr lang="en-US" sz="2200" dirty="0" smtClean="0">
              <a:solidFill>
                <a:schemeClr val="tx1">
                  <a:lumMod val="50000"/>
                </a:schemeClr>
              </a:solidFill>
              <a:latin typeface="Candara" panose="020E0502030303020204" pitchFamily="34" charset="0"/>
            </a:endParaRPr>
          </a:p>
          <a:p>
            <a:pPr lvl="1"/>
            <a:endParaRPr lang="en-US" sz="2000" dirty="0" smtClean="0">
              <a:solidFill>
                <a:schemeClr val="tx1">
                  <a:lumMod val="50000"/>
                </a:schemeClr>
              </a:solidFill>
              <a:latin typeface="Candara" panose="020E0502030303020204" pitchFamily="34" charset="0"/>
            </a:endParaRPr>
          </a:p>
          <a:p>
            <a:pPr lvl="1"/>
            <a:endParaRPr lang="en-US" sz="2000" dirty="0" smtClean="0">
              <a:solidFill>
                <a:schemeClr val="tx1">
                  <a:lumMod val="50000"/>
                </a:schemeClr>
              </a:solidFill>
              <a:latin typeface="Candara" panose="020E0502030303020204" pitchFamily="34" charset="0"/>
            </a:endParaRPr>
          </a:p>
        </p:txBody>
      </p:sp>
      <p:sp>
        <p:nvSpPr>
          <p:cNvPr id="2" name="Footer Placeholder 1"/>
          <p:cNvSpPr>
            <a:spLocks noGrp="1"/>
          </p:cNvSpPr>
          <p:nvPr>
            <p:ph type="ftr" sz="quarter" idx="11"/>
          </p:nvPr>
        </p:nvSpPr>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p:txBody>
          <a:bodyPr/>
          <a:lstStyle/>
          <a:p>
            <a:fld id="{028E3F4F-51B2-42EE-AFA2-40C4572185CC}" type="slidenum">
              <a:rPr lang="en-US" smtClean="0">
                <a:latin typeface="Candara" panose="020E0502030303020204" pitchFamily="34" charset="0"/>
              </a:rPr>
              <a:t>21</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286605"/>
            <a:ext cx="7680960" cy="703995"/>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Microcomputer </a:t>
            </a:r>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Processors (cont’d)</a:t>
            </a:r>
            <a:endPar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endParaRPr>
          </a:p>
        </p:txBody>
      </p:sp>
      <p:sp>
        <p:nvSpPr>
          <p:cNvPr id="35843" name="Rectangle 3"/>
          <p:cNvSpPr>
            <a:spLocks noGrp="1" noChangeArrowheads="1"/>
          </p:cNvSpPr>
          <p:nvPr>
            <p:ph idx="1"/>
          </p:nvPr>
        </p:nvSpPr>
        <p:spPr>
          <a:xfrm>
            <a:off x="685800" y="1219200"/>
            <a:ext cx="7848600" cy="5029200"/>
          </a:xfrm>
        </p:spPr>
        <p:txBody>
          <a:bodyPr>
            <a:normAutofit/>
          </a:bodyPr>
          <a:lstStyle/>
          <a:p>
            <a:r>
              <a:rPr lang="en-US" sz="2200" b="1" dirty="0" smtClean="0">
                <a:solidFill>
                  <a:schemeClr val="tx1">
                    <a:lumMod val="50000"/>
                  </a:schemeClr>
                </a:solidFill>
                <a:latin typeface="Candara" panose="020E0502030303020204" pitchFamily="34" charset="0"/>
              </a:rPr>
              <a:t>RISC Processors (Reduction Instruction Set Computing) </a:t>
            </a:r>
            <a:endParaRPr lang="en-US" sz="2200" b="1" dirty="0" smtClean="0">
              <a:solidFill>
                <a:schemeClr val="tx1">
                  <a:lumMod val="50000"/>
                </a:schemeClr>
              </a:solidFill>
              <a:latin typeface="Candara" panose="020E0502030303020204" pitchFamily="34" charset="0"/>
            </a:endParaRPr>
          </a:p>
          <a:p>
            <a:pPr lvl="1">
              <a:buFont typeface="Courier New" panose="02070309020205020404" pitchFamily="49" charset="0"/>
              <a:buChar char="o"/>
            </a:pPr>
            <a:r>
              <a:rPr lang="en-US" dirty="0" smtClean="0">
                <a:solidFill>
                  <a:schemeClr val="tx1">
                    <a:lumMod val="50000"/>
                  </a:schemeClr>
                </a:solidFill>
                <a:latin typeface="Candara" panose="020E0502030303020204" pitchFamily="34" charset="0"/>
              </a:rPr>
              <a:t>Processors in IBM-compatible PCs are ‘</a:t>
            </a:r>
            <a:r>
              <a:rPr lang="en-US" b="1" dirty="0" smtClean="0">
                <a:solidFill>
                  <a:schemeClr val="tx1">
                    <a:lumMod val="50000"/>
                  </a:schemeClr>
                </a:solidFill>
                <a:latin typeface="Candara" panose="020E0502030303020204" pitchFamily="34" charset="0"/>
              </a:rPr>
              <a:t>complex instruction set computing (CISC)’ processor</a:t>
            </a:r>
            <a:r>
              <a:rPr lang="en-US" dirty="0" smtClean="0">
                <a:solidFill>
                  <a:schemeClr val="tx1">
                    <a:lumMod val="50000"/>
                  </a:schemeClr>
                </a:solidFill>
                <a:latin typeface="Candara" panose="020E0502030303020204" pitchFamily="34" charset="0"/>
              </a:rPr>
              <a:t>. The instruction sets for these CPUs are large, typically containing </a:t>
            </a:r>
            <a:r>
              <a:rPr lang="en-US" b="1" dirty="0" smtClean="0">
                <a:solidFill>
                  <a:schemeClr val="tx1">
                    <a:lumMod val="50000"/>
                  </a:schemeClr>
                </a:solidFill>
                <a:latin typeface="Candara" panose="020E0502030303020204" pitchFamily="34" charset="0"/>
              </a:rPr>
              <a:t>200 to 300 instructions</a:t>
            </a:r>
            <a:r>
              <a:rPr lang="en-US" dirty="0" smtClean="0">
                <a:solidFill>
                  <a:schemeClr val="tx1">
                    <a:lumMod val="50000"/>
                  </a:schemeClr>
                </a:solidFill>
                <a:latin typeface="Candara" panose="020E0502030303020204" pitchFamily="34" charset="0"/>
              </a:rPr>
              <a:t>. </a:t>
            </a:r>
            <a:endParaRPr lang="en-US" dirty="0" smtClean="0">
              <a:solidFill>
                <a:schemeClr val="tx1">
                  <a:lumMod val="50000"/>
                </a:schemeClr>
              </a:solidFill>
              <a:latin typeface="Candara" panose="020E0502030303020204" pitchFamily="34" charset="0"/>
            </a:endParaRPr>
          </a:p>
          <a:p>
            <a:pPr lvl="1">
              <a:buFont typeface="Courier New" panose="02070309020205020404" pitchFamily="49" charset="0"/>
              <a:buChar char="o"/>
            </a:pPr>
            <a:r>
              <a:rPr lang="en-US" b="1" i="1" dirty="0" smtClean="0">
                <a:solidFill>
                  <a:schemeClr val="tx1">
                    <a:lumMod val="50000"/>
                  </a:schemeClr>
                </a:solidFill>
                <a:latin typeface="Candara" panose="020E0502030303020204" pitchFamily="34" charset="0"/>
              </a:rPr>
              <a:t>In RISC processors, the instruction set for the CPU is small and simple. Therefore, each instruction is executed in much less time and allowed the processor to complete more instructions during a given period of time. </a:t>
            </a:r>
          </a:p>
          <a:p>
            <a:pPr lvl="1">
              <a:buFont typeface="Courier New" panose="02070309020205020404" pitchFamily="49" charset="0"/>
              <a:buChar char="o"/>
            </a:pPr>
            <a:r>
              <a:rPr lang="en-US" b="1" i="1" dirty="0" smtClean="0">
                <a:solidFill>
                  <a:schemeClr val="tx1">
                    <a:lumMod val="50000"/>
                  </a:schemeClr>
                </a:solidFill>
                <a:latin typeface="Candara" panose="020E0502030303020204" pitchFamily="34" charset="0"/>
              </a:rPr>
              <a:t>RISC processors are the faster and less expensive processor. </a:t>
            </a:r>
          </a:p>
          <a:p>
            <a:pPr lvl="1"/>
            <a:endParaRPr lang="en-US" sz="2000" dirty="0" smtClean="0">
              <a:solidFill>
                <a:schemeClr val="tx1">
                  <a:lumMod val="50000"/>
                </a:schemeClr>
              </a:solidFill>
              <a:latin typeface="Candara" panose="020E0502030303020204" pitchFamily="34" charset="0"/>
            </a:endParaRPr>
          </a:p>
          <a:p>
            <a:r>
              <a:rPr lang="en-US" sz="2200" b="1" dirty="0" smtClean="0">
                <a:solidFill>
                  <a:schemeClr val="tx1">
                    <a:lumMod val="50000"/>
                  </a:schemeClr>
                </a:solidFill>
                <a:latin typeface="Candara" panose="020E0502030303020204" pitchFamily="34" charset="0"/>
              </a:rPr>
              <a:t>Parallel processing</a:t>
            </a:r>
          </a:p>
          <a:p>
            <a:pPr lvl="1">
              <a:buFont typeface="Courier New" panose="02070309020205020404" pitchFamily="49" charset="0"/>
              <a:buChar char="o"/>
            </a:pPr>
            <a:r>
              <a:rPr lang="en-US" dirty="0" smtClean="0">
                <a:solidFill>
                  <a:schemeClr val="tx1">
                    <a:lumMod val="50000"/>
                  </a:schemeClr>
                </a:solidFill>
                <a:latin typeface="Candara" panose="020E0502030303020204" pitchFamily="34" charset="0"/>
              </a:rPr>
              <a:t>Use more than one processor called </a:t>
            </a:r>
            <a:r>
              <a:rPr lang="en-US" b="1" dirty="0" smtClean="0">
                <a:solidFill>
                  <a:schemeClr val="tx1">
                    <a:lumMod val="50000"/>
                  </a:schemeClr>
                </a:solidFill>
                <a:latin typeface="Candara" panose="020E0502030303020204" pitchFamily="34" charset="0"/>
              </a:rPr>
              <a:t>Multiprocessing (MP) system</a:t>
            </a:r>
            <a:r>
              <a:rPr lang="en-US" dirty="0" smtClean="0">
                <a:solidFill>
                  <a:schemeClr val="tx1">
                    <a:lumMod val="50000"/>
                  </a:schemeClr>
                </a:solidFill>
                <a:latin typeface="Candara" panose="020E0502030303020204" pitchFamily="34" charset="0"/>
              </a:rPr>
              <a:t>. </a:t>
            </a:r>
          </a:p>
          <a:p>
            <a:pPr lvl="1">
              <a:buFont typeface="Courier New" panose="02070309020205020404" pitchFamily="49" charset="0"/>
              <a:buChar char="o"/>
            </a:pPr>
            <a:r>
              <a:rPr lang="en-US" dirty="0" smtClean="0">
                <a:solidFill>
                  <a:schemeClr val="tx1">
                    <a:lumMod val="50000"/>
                  </a:schemeClr>
                </a:solidFill>
                <a:latin typeface="Candara" panose="020E0502030303020204" pitchFamily="34" charset="0"/>
              </a:rPr>
              <a:t>Handle a much greater flow of data, complete more tasks in a shorter time.</a:t>
            </a:r>
          </a:p>
          <a:p>
            <a:pPr lvl="1">
              <a:buFont typeface="Courier New" panose="02070309020205020404" pitchFamily="49" charset="0"/>
              <a:buChar char="o"/>
            </a:pPr>
            <a:r>
              <a:rPr lang="en-US" dirty="0" smtClean="0">
                <a:solidFill>
                  <a:schemeClr val="tx1">
                    <a:lumMod val="50000"/>
                  </a:schemeClr>
                </a:solidFill>
                <a:latin typeface="Candara" panose="020E0502030303020204" pitchFamily="34" charset="0"/>
              </a:rPr>
              <a:t>Deals with the demands of many input and output devices. </a:t>
            </a:r>
            <a:endParaRPr lang="en-US" dirty="0" smtClean="0">
              <a:solidFill>
                <a:schemeClr val="tx1">
                  <a:lumMod val="50000"/>
                </a:schemeClr>
              </a:solidFill>
              <a:latin typeface="Candara" panose="020E0502030303020204" pitchFamily="34" charset="0"/>
            </a:endParaRPr>
          </a:p>
          <a:p>
            <a:pPr lvl="1"/>
            <a:endParaRPr lang="en-US" sz="1900" dirty="0" smtClean="0">
              <a:solidFill>
                <a:schemeClr val="tx1">
                  <a:lumMod val="50000"/>
                </a:schemeClr>
              </a:solidFill>
              <a:latin typeface="Candara" panose="020E0502030303020204" pitchFamily="34" charset="0"/>
            </a:endParaRPr>
          </a:p>
          <a:p>
            <a:pPr lvl="1"/>
            <a:endParaRPr lang="en-US" sz="1900" dirty="0">
              <a:solidFill>
                <a:schemeClr val="tx1">
                  <a:lumMod val="50000"/>
                </a:schemeClr>
              </a:solidFill>
              <a:latin typeface="Candara" panose="020E0502030303020204" pitchFamily="34" charset="0"/>
            </a:endParaRPr>
          </a:p>
          <a:p>
            <a:endParaRPr lang="en-US" sz="2200" dirty="0" smtClean="0">
              <a:solidFill>
                <a:schemeClr val="tx1">
                  <a:lumMod val="50000"/>
                </a:schemeClr>
              </a:solidFill>
              <a:latin typeface="Candara" panose="020E0502030303020204" pitchFamily="34" charset="0"/>
            </a:endParaRPr>
          </a:p>
          <a:p>
            <a:pPr lvl="1"/>
            <a:endParaRPr lang="en-US" sz="2000" dirty="0" smtClean="0">
              <a:solidFill>
                <a:schemeClr val="tx1">
                  <a:lumMod val="50000"/>
                </a:schemeClr>
              </a:solidFill>
              <a:latin typeface="Candara" panose="020E0502030303020204" pitchFamily="34" charset="0"/>
            </a:endParaRPr>
          </a:p>
          <a:p>
            <a:pPr lvl="1"/>
            <a:endParaRPr lang="en-US" sz="2000" dirty="0" smtClean="0">
              <a:solidFill>
                <a:schemeClr val="tx1">
                  <a:lumMod val="50000"/>
                </a:schemeClr>
              </a:solidFill>
              <a:latin typeface="Candara" panose="020E0502030303020204" pitchFamily="34" charset="0"/>
            </a:endParaRPr>
          </a:p>
        </p:txBody>
      </p:sp>
      <p:sp>
        <p:nvSpPr>
          <p:cNvPr id="2" name="Footer Placeholder 1"/>
          <p:cNvSpPr>
            <a:spLocks noGrp="1"/>
          </p:cNvSpPr>
          <p:nvPr>
            <p:ph type="ftr" sz="quarter" idx="11"/>
          </p:nvPr>
        </p:nvSpPr>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p:txBody>
          <a:bodyPr/>
          <a:lstStyle/>
          <a:p>
            <a:fld id="{028E3F4F-51B2-42EE-AFA2-40C4572185CC}" type="slidenum">
              <a:rPr lang="en-US" smtClean="0">
                <a:latin typeface="Candara" panose="020E0502030303020204" pitchFamily="34" charset="0"/>
              </a:rPr>
              <a:t>22</a:t>
            </a:fld>
            <a:endParaRPr lang="en-US" dirty="0">
              <a:latin typeface="Candara" panose="020E0502030303020204" pitchFamily="34" charset="0"/>
            </a:endParaRPr>
          </a:p>
        </p:txBody>
      </p:sp>
    </p:spTree>
    <p:extLst>
      <p:ext uri="{BB962C8B-B14F-4D97-AF65-F5344CB8AC3E}">
        <p14:creationId xmlns:p14="http://schemas.microsoft.com/office/powerpoint/2010/main" val="32745278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822960" y="380999"/>
            <a:ext cx="7543800" cy="762001"/>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Comparing Processors</a:t>
            </a:r>
          </a:p>
        </p:txBody>
      </p:sp>
      <p:sp>
        <p:nvSpPr>
          <p:cNvPr id="39939" name="Rectangle 3"/>
          <p:cNvSpPr>
            <a:spLocks noGrp="1" noChangeArrowheads="1"/>
          </p:cNvSpPr>
          <p:nvPr>
            <p:ph idx="1"/>
          </p:nvPr>
        </p:nvSpPr>
        <p:spPr/>
        <p:txBody>
          <a:bodyPr/>
          <a:lstStyle/>
          <a:p>
            <a:endParaRPr lang="en-US" sz="2400" dirty="0" smtClean="0">
              <a:solidFill>
                <a:schemeClr val="tx1">
                  <a:lumMod val="50000"/>
                </a:schemeClr>
              </a:solidFill>
              <a:latin typeface="Candara" panose="020E0502030303020204" pitchFamily="34" charset="0"/>
            </a:endParaRPr>
          </a:p>
          <a:p>
            <a:r>
              <a:rPr lang="en-US" dirty="0" smtClean="0">
                <a:solidFill>
                  <a:schemeClr val="tx1">
                    <a:lumMod val="50000"/>
                  </a:schemeClr>
                </a:solidFill>
                <a:latin typeface="Candara" panose="020E0502030303020204" pitchFamily="34" charset="0"/>
              </a:rPr>
              <a:t>Speed of processor</a:t>
            </a:r>
          </a:p>
          <a:p>
            <a:r>
              <a:rPr lang="en-US" dirty="0" smtClean="0">
                <a:solidFill>
                  <a:schemeClr val="tx1">
                    <a:lumMod val="50000"/>
                  </a:schemeClr>
                </a:solidFill>
                <a:latin typeface="Candara" panose="020E0502030303020204" pitchFamily="34" charset="0"/>
              </a:rPr>
              <a:t>Size of cache</a:t>
            </a:r>
          </a:p>
          <a:p>
            <a:r>
              <a:rPr lang="en-US" dirty="0" smtClean="0">
                <a:solidFill>
                  <a:schemeClr val="tx1">
                    <a:lumMod val="50000"/>
                  </a:schemeClr>
                </a:solidFill>
                <a:latin typeface="Candara" panose="020E0502030303020204" pitchFamily="34" charset="0"/>
              </a:rPr>
              <a:t>Number of registers</a:t>
            </a:r>
          </a:p>
          <a:p>
            <a:r>
              <a:rPr lang="en-US" dirty="0" smtClean="0">
                <a:solidFill>
                  <a:schemeClr val="tx1">
                    <a:lumMod val="50000"/>
                  </a:schemeClr>
                </a:solidFill>
                <a:latin typeface="Candara" panose="020E0502030303020204" pitchFamily="34" charset="0"/>
              </a:rPr>
              <a:t>Bit size</a:t>
            </a:r>
          </a:p>
          <a:p>
            <a:r>
              <a:rPr lang="en-US" dirty="0" smtClean="0">
                <a:solidFill>
                  <a:schemeClr val="tx1">
                    <a:lumMod val="50000"/>
                  </a:schemeClr>
                </a:solidFill>
                <a:latin typeface="Candara" panose="020E0502030303020204" pitchFamily="34" charset="0"/>
              </a:rPr>
              <a:t>Speed of Front side bus</a:t>
            </a:r>
          </a:p>
        </p:txBody>
      </p:sp>
      <p:sp>
        <p:nvSpPr>
          <p:cNvPr id="2" name="Footer Placeholder 1"/>
          <p:cNvSpPr>
            <a:spLocks noGrp="1"/>
          </p:cNvSpPr>
          <p:nvPr>
            <p:ph type="ftr" sz="quarter" idx="11"/>
          </p:nvPr>
        </p:nvSpPr>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p:txBody>
          <a:bodyPr/>
          <a:lstStyle/>
          <a:p>
            <a:fld id="{028E3F4F-51B2-42EE-AFA2-40C4572185CC}" type="slidenum">
              <a:rPr lang="en-US" smtClean="0">
                <a:latin typeface="Candara" panose="020E0502030303020204" pitchFamily="34" charset="0"/>
              </a:rPr>
              <a:t>23</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822960" y="286605"/>
            <a:ext cx="7543800" cy="932596"/>
          </a:xfrm>
        </p:spPr>
        <p:txBody>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CPUs’ Performance Specification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53330349"/>
              </p:ext>
            </p:extLst>
          </p:nvPr>
        </p:nvGraphicFramePr>
        <p:xfrm>
          <a:off x="762000" y="1844040"/>
          <a:ext cx="7848600" cy="2763520"/>
        </p:xfrm>
        <a:graphic>
          <a:graphicData uri="http://schemas.openxmlformats.org/drawingml/2006/table">
            <a:tbl>
              <a:tblPr firstRow="1" bandRow="1">
                <a:tableStyleId>{17292A2E-F333-43FB-9621-5CBBE7FDCDCB}</a:tableStyleId>
              </a:tblPr>
              <a:tblGrid>
                <a:gridCol w="1962150"/>
                <a:gridCol w="1962150"/>
                <a:gridCol w="1962150"/>
                <a:gridCol w="1962150"/>
              </a:tblGrid>
              <a:tr h="370840">
                <a:tc>
                  <a:txBody>
                    <a:bodyPr/>
                    <a:lstStyle/>
                    <a:p>
                      <a:r>
                        <a:rPr lang="en-US" dirty="0" smtClean="0">
                          <a:latin typeface="Candara" panose="020E0502030303020204" pitchFamily="34" charset="0"/>
                        </a:rPr>
                        <a:t>Specificatio</a:t>
                      </a:r>
                      <a:r>
                        <a:rPr lang="en-US" baseline="0" dirty="0" smtClean="0">
                          <a:latin typeface="Candara" panose="020E0502030303020204" pitchFamily="34" charset="0"/>
                        </a:rPr>
                        <a:t>n</a:t>
                      </a:r>
                      <a:endParaRPr lang="en-US" dirty="0">
                        <a:latin typeface="Candara" panose="020E0502030303020204" pitchFamily="34" charset="0"/>
                      </a:endParaRPr>
                    </a:p>
                  </a:txBody>
                  <a:tcPr/>
                </a:tc>
                <a:tc>
                  <a:txBody>
                    <a:bodyPr/>
                    <a:lstStyle/>
                    <a:p>
                      <a:r>
                        <a:rPr lang="en-US" dirty="0" smtClean="0">
                          <a:latin typeface="Candara" panose="020E0502030303020204" pitchFamily="34" charset="0"/>
                        </a:rPr>
                        <a:t>AMD</a:t>
                      </a:r>
                      <a:r>
                        <a:rPr lang="en-US" baseline="0" dirty="0" smtClean="0">
                          <a:latin typeface="Candara" panose="020E0502030303020204" pitchFamily="34" charset="0"/>
                        </a:rPr>
                        <a:t> </a:t>
                      </a:r>
                      <a:r>
                        <a:rPr lang="en-US" baseline="0" dirty="0" err="1" smtClean="0">
                          <a:latin typeface="Candara" panose="020E0502030303020204" pitchFamily="34" charset="0"/>
                        </a:rPr>
                        <a:t>Athlon</a:t>
                      </a:r>
                      <a:r>
                        <a:rPr lang="en-US" baseline="0" dirty="0" smtClean="0">
                          <a:latin typeface="Candara" panose="020E0502030303020204" pitchFamily="34" charset="0"/>
                        </a:rPr>
                        <a:t> 64 FX</a:t>
                      </a:r>
                      <a:endParaRPr lang="en-US" dirty="0">
                        <a:latin typeface="Candara" panose="020E0502030303020204" pitchFamily="34" charset="0"/>
                      </a:endParaRPr>
                    </a:p>
                  </a:txBody>
                  <a:tcPr/>
                </a:tc>
                <a:tc>
                  <a:txBody>
                    <a:bodyPr/>
                    <a:lstStyle/>
                    <a:p>
                      <a:r>
                        <a:rPr lang="en-US" dirty="0" smtClean="0">
                          <a:latin typeface="Candara" panose="020E0502030303020204" pitchFamily="34" charset="0"/>
                        </a:rPr>
                        <a:t>Intel Pentium IV</a:t>
                      </a:r>
                      <a:endParaRPr lang="en-US" dirty="0">
                        <a:latin typeface="Candara" panose="020E0502030303020204" pitchFamily="34" charset="0"/>
                      </a:endParaRPr>
                    </a:p>
                  </a:txBody>
                  <a:tcPr/>
                </a:tc>
                <a:tc>
                  <a:txBody>
                    <a:bodyPr/>
                    <a:lstStyle/>
                    <a:p>
                      <a:r>
                        <a:rPr lang="en-US" dirty="0" smtClean="0">
                          <a:latin typeface="Candara" panose="020E0502030303020204" pitchFamily="34" charset="0"/>
                        </a:rPr>
                        <a:t>PowerMac G5</a:t>
                      </a:r>
                      <a:endParaRPr lang="en-US" dirty="0">
                        <a:latin typeface="Candara" panose="020E0502030303020204" pitchFamily="34" charset="0"/>
                      </a:endParaRPr>
                    </a:p>
                  </a:txBody>
                  <a:tcPr/>
                </a:tc>
              </a:tr>
              <a:tr h="370840">
                <a:tc>
                  <a:txBody>
                    <a:bodyPr/>
                    <a:lstStyle/>
                    <a:p>
                      <a:r>
                        <a:rPr lang="en-US" dirty="0" smtClean="0">
                          <a:solidFill>
                            <a:sysClr val="windowText" lastClr="000000"/>
                          </a:solidFill>
                          <a:latin typeface="Candara" panose="020E0502030303020204" pitchFamily="34" charset="0"/>
                        </a:rPr>
                        <a:t>Number of registers</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16</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16</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80</a:t>
                      </a:r>
                      <a:endParaRPr lang="en-US" dirty="0">
                        <a:solidFill>
                          <a:sysClr val="windowText" lastClr="000000"/>
                        </a:solidFill>
                        <a:latin typeface="Candara" panose="020E0502030303020204" pitchFamily="34" charset="0"/>
                      </a:endParaRPr>
                    </a:p>
                  </a:txBody>
                  <a:tcPr/>
                </a:tc>
              </a:tr>
              <a:tr h="370840">
                <a:tc>
                  <a:txBody>
                    <a:bodyPr/>
                    <a:lstStyle/>
                    <a:p>
                      <a:r>
                        <a:rPr lang="en-US" dirty="0" smtClean="0">
                          <a:solidFill>
                            <a:sysClr val="windowText" lastClr="000000"/>
                          </a:solidFill>
                          <a:latin typeface="Candara" panose="020E0502030303020204" pitchFamily="34" charset="0"/>
                        </a:rPr>
                        <a:t>Word</a:t>
                      </a:r>
                      <a:r>
                        <a:rPr lang="en-US" baseline="0" dirty="0" smtClean="0">
                          <a:solidFill>
                            <a:sysClr val="windowText" lastClr="000000"/>
                          </a:solidFill>
                          <a:latin typeface="Candara" panose="020E0502030303020204" pitchFamily="34" charset="0"/>
                        </a:rPr>
                        <a:t> size</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64 bits</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32 bits</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64</a:t>
                      </a:r>
                      <a:r>
                        <a:rPr lang="en-US" baseline="0" dirty="0" smtClean="0">
                          <a:solidFill>
                            <a:sysClr val="windowText" lastClr="000000"/>
                          </a:solidFill>
                          <a:latin typeface="Candara" panose="020E0502030303020204" pitchFamily="34" charset="0"/>
                        </a:rPr>
                        <a:t> bits</a:t>
                      </a:r>
                      <a:endParaRPr lang="en-US" dirty="0" smtClean="0">
                        <a:solidFill>
                          <a:sysClr val="windowText" lastClr="000000"/>
                        </a:solidFill>
                        <a:latin typeface="Candara" panose="020E0502030303020204" pitchFamily="34" charset="0"/>
                      </a:endParaRPr>
                    </a:p>
                  </a:txBody>
                  <a:tcPr/>
                </a:tc>
              </a:tr>
              <a:tr h="370840">
                <a:tc>
                  <a:txBody>
                    <a:bodyPr/>
                    <a:lstStyle/>
                    <a:p>
                      <a:r>
                        <a:rPr lang="en-US" dirty="0" smtClean="0">
                          <a:solidFill>
                            <a:sysClr val="windowText" lastClr="000000"/>
                          </a:solidFill>
                          <a:latin typeface="Candara" panose="020E0502030303020204" pitchFamily="34" charset="0"/>
                        </a:rPr>
                        <a:t>System</a:t>
                      </a:r>
                      <a:r>
                        <a:rPr lang="en-US" baseline="0" dirty="0" smtClean="0">
                          <a:solidFill>
                            <a:sysClr val="windowText" lastClr="000000"/>
                          </a:solidFill>
                          <a:latin typeface="Candara" panose="020E0502030303020204" pitchFamily="34" charset="0"/>
                        </a:rPr>
                        <a:t> bus speed</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1.6 GHz</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800 MHz</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1 GHz</a:t>
                      </a:r>
                      <a:endParaRPr lang="en-US" dirty="0">
                        <a:solidFill>
                          <a:sysClr val="windowText" lastClr="000000"/>
                        </a:solidFill>
                        <a:latin typeface="Candara" panose="020E0502030303020204" pitchFamily="34" charset="0"/>
                      </a:endParaRPr>
                    </a:p>
                  </a:txBody>
                  <a:tcPr/>
                </a:tc>
              </a:tr>
              <a:tr h="370840">
                <a:tc>
                  <a:txBody>
                    <a:bodyPr/>
                    <a:lstStyle/>
                    <a:p>
                      <a:r>
                        <a:rPr lang="en-US" dirty="0" smtClean="0">
                          <a:solidFill>
                            <a:sysClr val="windowText" lastClr="000000"/>
                          </a:solidFill>
                          <a:latin typeface="Candara" panose="020E0502030303020204" pitchFamily="34" charset="0"/>
                        </a:rPr>
                        <a:t>L1 Cache</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128 KB</a:t>
                      </a:r>
                      <a:endParaRPr lang="en-US" dirty="0">
                        <a:solidFill>
                          <a:sysClr val="windowText" lastClr="000000"/>
                        </a:solidFill>
                        <a:latin typeface="Candara" panose="020E0502030303020204" pitchFamily="34" charset="0"/>
                      </a:endParaRPr>
                    </a:p>
                  </a:txBody>
                  <a:tcPr/>
                </a:tc>
                <a:tc>
                  <a:txBody>
                    <a:bodyPr/>
                    <a:lstStyle/>
                    <a:p>
                      <a:pPr algn="ctr"/>
                      <a:r>
                        <a:rPr lang="en-US" dirty="0" err="1" smtClean="0">
                          <a:solidFill>
                            <a:sysClr val="windowText" lastClr="000000"/>
                          </a:solidFill>
                          <a:latin typeface="Candara" panose="020E0502030303020204" pitchFamily="34" charset="0"/>
                        </a:rPr>
                        <a:t>na</a:t>
                      </a:r>
                      <a:endParaRPr lang="en-US" dirty="0">
                        <a:solidFill>
                          <a:sysClr val="windowText" lastClr="000000"/>
                        </a:solidFill>
                        <a:latin typeface="Candara" panose="020E0502030303020204" pitchFamily="34" charset="0"/>
                      </a:endParaRPr>
                    </a:p>
                  </a:txBody>
                  <a:tcPr/>
                </a:tc>
                <a:tc>
                  <a:txBody>
                    <a:bodyPr/>
                    <a:lstStyle/>
                    <a:p>
                      <a:pPr algn="ctr"/>
                      <a:r>
                        <a:rPr lang="en-US" dirty="0" err="1" smtClean="0">
                          <a:solidFill>
                            <a:sysClr val="windowText" lastClr="000000"/>
                          </a:solidFill>
                          <a:latin typeface="Candara" panose="020E0502030303020204" pitchFamily="34" charset="0"/>
                        </a:rPr>
                        <a:t>na</a:t>
                      </a:r>
                      <a:endParaRPr lang="en-US" dirty="0">
                        <a:solidFill>
                          <a:sysClr val="windowText" lastClr="000000"/>
                        </a:solidFill>
                        <a:latin typeface="Candara" panose="020E0502030303020204" pitchFamily="34" charset="0"/>
                      </a:endParaRPr>
                    </a:p>
                  </a:txBody>
                  <a:tcPr/>
                </a:tc>
              </a:tr>
              <a:tr h="370840">
                <a:tc>
                  <a:txBody>
                    <a:bodyPr/>
                    <a:lstStyle/>
                    <a:p>
                      <a:r>
                        <a:rPr lang="en-US" dirty="0" smtClean="0">
                          <a:solidFill>
                            <a:sysClr val="windowText" lastClr="000000"/>
                          </a:solidFill>
                          <a:latin typeface="Candara" panose="020E0502030303020204" pitchFamily="34" charset="0"/>
                        </a:rPr>
                        <a:t>L2 Cache</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1024 KB</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512 KB</a:t>
                      </a:r>
                      <a:endParaRPr lang="en-US" dirty="0">
                        <a:solidFill>
                          <a:sysClr val="windowText" lastClr="000000"/>
                        </a:solidFill>
                        <a:latin typeface="Candara" panose="020E0502030303020204" pitchFamily="34" charset="0"/>
                      </a:endParaRPr>
                    </a:p>
                  </a:txBody>
                  <a:tcPr/>
                </a:tc>
                <a:tc>
                  <a:txBody>
                    <a:bodyPr/>
                    <a:lstStyle/>
                    <a:p>
                      <a:pPr algn="ctr"/>
                      <a:r>
                        <a:rPr lang="en-US" dirty="0" smtClean="0">
                          <a:solidFill>
                            <a:sysClr val="windowText" lastClr="000000"/>
                          </a:solidFill>
                          <a:latin typeface="Candara" panose="020E0502030303020204" pitchFamily="34" charset="0"/>
                        </a:rPr>
                        <a:t>512 KB</a:t>
                      </a:r>
                      <a:endParaRPr lang="en-US" dirty="0">
                        <a:solidFill>
                          <a:sysClr val="windowText" lastClr="000000"/>
                        </a:solidFill>
                        <a:latin typeface="Candara" panose="020E0502030303020204" pitchFamily="34" charset="0"/>
                      </a:endParaRPr>
                    </a:p>
                  </a:txBody>
                  <a:tcPr/>
                </a:tc>
              </a:tr>
            </a:tbl>
          </a:graphicData>
        </a:graphic>
      </p:graphicFrame>
      <p:sp>
        <p:nvSpPr>
          <p:cNvPr id="2" name="Footer Placeholder 1"/>
          <p:cNvSpPr>
            <a:spLocks noGrp="1"/>
          </p:cNvSpPr>
          <p:nvPr>
            <p:ph type="ftr" sz="quarter" idx="11"/>
          </p:nvPr>
        </p:nvSpPr>
        <p:spPr/>
        <p:txBody>
          <a:bodyPr/>
          <a:lstStyle/>
          <a:p>
            <a:r>
              <a:rPr lang="en-US" smtClean="0"/>
              <a:t>Presented by Md. Mahbubul Alam, PhD</a:t>
            </a:r>
            <a:endParaRPr lang="en-US" dirty="0"/>
          </a:p>
        </p:txBody>
      </p:sp>
      <p:sp>
        <p:nvSpPr>
          <p:cNvPr id="3" name="Slide Number Placeholder 2"/>
          <p:cNvSpPr>
            <a:spLocks noGrp="1"/>
          </p:cNvSpPr>
          <p:nvPr>
            <p:ph type="sldNum" sz="quarter" idx="12"/>
          </p:nvPr>
        </p:nvSpPr>
        <p:spPr/>
        <p:txBody>
          <a:bodyPr/>
          <a:lstStyle/>
          <a:p>
            <a:fld id="{028E3F4F-51B2-42EE-AFA2-40C4572185CC}" type="slidenum">
              <a:rPr lang="en-US" smtClean="0"/>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822960" y="286605"/>
            <a:ext cx="7543800" cy="8563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Standard Computer Ports</a:t>
            </a:r>
          </a:p>
        </p:txBody>
      </p:sp>
      <p:sp>
        <p:nvSpPr>
          <p:cNvPr id="41987" name="Rectangle 3"/>
          <p:cNvSpPr>
            <a:spLocks noGrp="1" noChangeArrowheads="1"/>
          </p:cNvSpPr>
          <p:nvPr>
            <p:ph idx="1"/>
          </p:nvPr>
        </p:nvSpPr>
        <p:spPr>
          <a:xfrm>
            <a:off x="990600" y="1670713"/>
            <a:ext cx="4800600" cy="2286000"/>
          </a:xfrm>
        </p:spPr>
        <p:txBody>
          <a:bodyPr/>
          <a:lstStyle/>
          <a:p>
            <a:endParaRPr lang="en-US" sz="2400" dirty="0" smtClean="0">
              <a:solidFill>
                <a:schemeClr val="tx1">
                  <a:lumMod val="50000"/>
                </a:schemeClr>
              </a:solidFill>
              <a:latin typeface="Candara" panose="020E0502030303020204" pitchFamily="34" charset="0"/>
            </a:endParaRPr>
          </a:p>
          <a:p>
            <a:r>
              <a:rPr lang="en-US" dirty="0" smtClean="0">
                <a:solidFill>
                  <a:schemeClr val="tx1">
                    <a:lumMod val="50000"/>
                  </a:schemeClr>
                </a:solidFill>
                <a:latin typeface="Candara" panose="020E0502030303020204" pitchFamily="34" charset="0"/>
              </a:rPr>
              <a:t>All modern computers come with the same basic set of ports. These allow us to connect common devices to the computer.</a:t>
            </a:r>
          </a:p>
        </p:txBody>
      </p:sp>
      <p:pic>
        <p:nvPicPr>
          <p:cNvPr id="41988" name="Picture 4" descr="D:\My Documents\!books\norton im\chapter 5\ports.tif"/>
          <p:cNvPicPr>
            <a:picLocks noChangeAspect="1" noChangeArrowheads="1"/>
          </p:cNvPicPr>
          <p:nvPr/>
        </p:nvPicPr>
        <p:blipFill>
          <a:blip r:embed="rId3"/>
          <a:srcRect/>
          <a:stretch>
            <a:fillRect/>
          </a:stretch>
        </p:blipFill>
        <p:spPr bwMode="auto">
          <a:xfrm>
            <a:off x="5943600" y="1676400"/>
            <a:ext cx="2319338" cy="457200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p:txBody>
          <a:bodyPr/>
          <a:lstStyle/>
          <a:p>
            <a:fld id="{028E3F4F-51B2-42EE-AFA2-40C4572185CC}" type="slidenum">
              <a:rPr lang="en-US" smtClean="0">
                <a:latin typeface="Candara" panose="020E0502030303020204" pitchFamily="34" charset="0"/>
              </a:rPr>
              <a:t>25</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822960" y="286605"/>
            <a:ext cx="7543800" cy="8563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Standard Computer Ports</a:t>
            </a:r>
          </a:p>
        </p:txBody>
      </p:sp>
      <p:sp>
        <p:nvSpPr>
          <p:cNvPr id="43011" name="Rectangle 3"/>
          <p:cNvSpPr>
            <a:spLocks noGrp="1" noChangeArrowheads="1"/>
          </p:cNvSpPr>
          <p:nvPr>
            <p:ph idx="1"/>
          </p:nvPr>
        </p:nvSpPr>
        <p:spPr>
          <a:xfrm>
            <a:off x="822959" y="1447800"/>
            <a:ext cx="7543801" cy="4421294"/>
          </a:xfrm>
        </p:spPr>
        <p:txBody>
          <a:bodyPr>
            <a:normAutofit fontScale="92500" lnSpcReduction="10000"/>
          </a:bodyPr>
          <a:lstStyle/>
          <a:p>
            <a:pPr marL="452628" indent="-342900" fontAlgn="auto">
              <a:spcAft>
                <a:spcPts val="0"/>
              </a:spcAft>
              <a:buClr>
                <a:schemeClr val="accent3"/>
              </a:buClr>
              <a:buFont typeface="Wingdings" panose="05000000000000000000" pitchFamily="2" charset="2"/>
              <a:buChar char="§"/>
              <a:defRPr/>
            </a:pPr>
            <a:r>
              <a:rPr lang="en-US" b="1" dirty="0" smtClean="0">
                <a:latin typeface="Candara" panose="020E0502030303020204" pitchFamily="34" charset="0"/>
              </a:rPr>
              <a:t>Keyboard </a:t>
            </a:r>
            <a:r>
              <a:rPr lang="en-US" b="1" dirty="0" smtClean="0">
                <a:latin typeface="Candara" panose="020E0502030303020204" pitchFamily="34" charset="0"/>
              </a:rPr>
              <a:t>and mouse ports: </a:t>
            </a:r>
            <a:r>
              <a:rPr lang="en-US" dirty="0" smtClean="0">
                <a:latin typeface="Candara" panose="020E0502030303020204" pitchFamily="34" charset="0"/>
              </a:rPr>
              <a:t>Accepts the keyboard and mouse plugs.</a:t>
            </a:r>
          </a:p>
          <a:p>
            <a:pPr marL="452628" indent="-342900" fontAlgn="auto">
              <a:spcAft>
                <a:spcPts val="0"/>
              </a:spcAft>
              <a:buClr>
                <a:schemeClr val="accent3"/>
              </a:buClr>
              <a:buFont typeface="Wingdings" panose="05000000000000000000" pitchFamily="2" charset="2"/>
              <a:buChar char="§"/>
              <a:defRPr/>
            </a:pPr>
            <a:r>
              <a:rPr lang="en-US" b="1" dirty="0" smtClean="0">
                <a:latin typeface="Candara" panose="020E0502030303020204" pitchFamily="34" charset="0"/>
              </a:rPr>
              <a:t>USB </a:t>
            </a:r>
            <a:r>
              <a:rPr lang="en-US" b="1" dirty="0" smtClean="0">
                <a:latin typeface="Candara" panose="020E0502030303020204" pitchFamily="34" charset="0"/>
              </a:rPr>
              <a:t>ports: </a:t>
            </a:r>
            <a:r>
              <a:rPr lang="en-US" dirty="0" smtClean="0">
                <a:latin typeface="Candara" panose="020E0502030303020204" pitchFamily="34" charset="0"/>
              </a:rPr>
              <a:t>These accepts any USB supported device</a:t>
            </a:r>
          </a:p>
          <a:p>
            <a:pPr marL="452628" indent="-342900" fontAlgn="auto">
              <a:spcAft>
                <a:spcPts val="0"/>
              </a:spcAft>
              <a:buClr>
                <a:schemeClr val="accent3"/>
              </a:buClr>
              <a:buFont typeface="Wingdings" panose="05000000000000000000" pitchFamily="2" charset="2"/>
              <a:buChar char="§"/>
              <a:defRPr/>
            </a:pPr>
            <a:r>
              <a:rPr lang="en-US" b="1" dirty="0" smtClean="0">
                <a:latin typeface="Candara" panose="020E0502030303020204" pitchFamily="34" charset="0"/>
              </a:rPr>
              <a:t>Serial </a:t>
            </a:r>
            <a:r>
              <a:rPr lang="en-US" b="1" dirty="0" smtClean="0">
                <a:latin typeface="Candara" panose="020E0502030303020204" pitchFamily="34" charset="0"/>
              </a:rPr>
              <a:t>port: </a:t>
            </a:r>
            <a:r>
              <a:rPr lang="en-US" dirty="0" smtClean="0">
                <a:latin typeface="Candara" panose="020E0502030303020204" pitchFamily="34" charset="0"/>
              </a:rPr>
              <a:t>Connects external modems</a:t>
            </a:r>
          </a:p>
          <a:p>
            <a:pPr marL="452628" indent="-342900" fontAlgn="auto">
              <a:spcAft>
                <a:spcPts val="0"/>
              </a:spcAft>
              <a:buClr>
                <a:schemeClr val="accent3"/>
              </a:buClr>
              <a:buFont typeface="Wingdings" panose="05000000000000000000" pitchFamily="2" charset="2"/>
              <a:buChar char="§"/>
              <a:defRPr/>
            </a:pPr>
            <a:r>
              <a:rPr lang="en-US" b="1" dirty="0" smtClean="0">
                <a:latin typeface="Candara" panose="020E0502030303020204" pitchFamily="34" charset="0"/>
              </a:rPr>
              <a:t>Parallel </a:t>
            </a:r>
            <a:r>
              <a:rPr lang="en-US" b="1" dirty="0" smtClean="0">
                <a:latin typeface="Candara" panose="020E0502030303020204" pitchFamily="34" charset="0"/>
              </a:rPr>
              <a:t>port: </a:t>
            </a:r>
            <a:r>
              <a:rPr lang="en-US" dirty="0" smtClean="0">
                <a:latin typeface="Candara" panose="020E0502030303020204" pitchFamily="34" charset="0"/>
              </a:rPr>
              <a:t>Connects older printers</a:t>
            </a:r>
          </a:p>
          <a:p>
            <a:pPr marL="452628" indent="-342900" fontAlgn="auto">
              <a:spcAft>
                <a:spcPts val="0"/>
              </a:spcAft>
              <a:buClr>
                <a:schemeClr val="accent3"/>
              </a:buClr>
              <a:buFont typeface="Wingdings" panose="05000000000000000000" pitchFamily="2" charset="2"/>
              <a:buChar char="§"/>
              <a:defRPr/>
            </a:pPr>
            <a:r>
              <a:rPr lang="en-US" b="1" dirty="0" smtClean="0">
                <a:latin typeface="Candara" panose="020E0502030303020204" pitchFamily="34" charset="0"/>
              </a:rPr>
              <a:t>Audio </a:t>
            </a:r>
            <a:r>
              <a:rPr lang="en-US" b="1" dirty="0" smtClean="0">
                <a:latin typeface="Candara" panose="020E0502030303020204" pitchFamily="34" charset="0"/>
              </a:rPr>
              <a:t>port: </a:t>
            </a:r>
            <a:r>
              <a:rPr lang="en-US" dirty="0" smtClean="0">
                <a:latin typeface="Candara" panose="020E0502030303020204" pitchFamily="34" charset="0"/>
              </a:rPr>
              <a:t>Typically three audio ports. Green one is for speaker or headphone, pink one is for microphone and yellow one is for home stereo system</a:t>
            </a:r>
          </a:p>
          <a:p>
            <a:pPr marL="452628" indent="-342900" fontAlgn="auto">
              <a:spcAft>
                <a:spcPts val="0"/>
              </a:spcAft>
              <a:buClr>
                <a:schemeClr val="accent3"/>
              </a:buClr>
              <a:buFont typeface="Wingdings" panose="05000000000000000000" pitchFamily="2" charset="2"/>
              <a:buChar char="§"/>
              <a:defRPr/>
            </a:pPr>
            <a:r>
              <a:rPr lang="en-US" b="1" dirty="0" smtClean="0">
                <a:latin typeface="Candara" panose="020E0502030303020204" pitchFamily="34" charset="0"/>
              </a:rPr>
              <a:t>Network </a:t>
            </a:r>
            <a:r>
              <a:rPr lang="en-US" b="1" dirty="0" smtClean="0">
                <a:latin typeface="Candara" panose="020E0502030303020204" pitchFamily="34" charset="0"/>
              </a:rPr>
              <a:t>port: </a:t>
            </a:r>
            <a:r>
              <a:rPr lang="en-US" dirty="0" smtClean="0">
                <a:latin typeface="Candara" panose="020E0502030303020204" pitchFamily="34" charset="0"/>
              </a:rPr>
              <a:t>Connects the internet cable</a:t>
            </a:r>
          </a:p>
          <a:p>
            <a:pPr marL="452628" indent="-342900" fontAlgn="auto">
              <a:spcAft>
                <a:spcPts val="0"/>
              </a:spcAft>
              <a:buClr>
                <a:schemeClr val="accent3"/>
              </a:buClr>
              <a:buFont typeface="Wingdings" panose="05000000000000000000" pitchFamily="2" charset="2"/>
              <a:buChar char="§"/>
              <a:defRPr/>
            </a:pPr>
            <a:r>
              <a:rPr lang="en-US" b="1" dirty="0" smtClean="0">
                <a:latin typeface="Candara" panose="020E0502030303020204" pitchFamily="34" charset="0"/>
              </a:rPr>
              <a:t>Modem </a:t>
            </a:r>
            <a:r>
              <a:rPr lang="en-US" b="1" dirty="0" smtClean="0">
                <a:latin typeface="Candara" panose="020E0502030303020204" pitchFamily="34" charset="0"/>
              </a:rPr>
              <a:t>port: </a:t>
            </a:r>
            <a:r>
              <a:rPr lang="en-US" dirty="0" smtClean="0">
                <a:latin typeface="Candara" panose="020E0502030303020204" pitchFamily="34" charset="0"/>
              </a:rPr>
              <a:t>Connects computer with land phone line</a:t>
            </a:r>
          </a:p>
          <a:p>
            <a:pPr marL="452628" indent="-342900" fontAlgn="auto">
              <a:spcAft>
                <a:spcPts val="0"/>
              </a:spcAft>
              <a:buClr>
                <a:schemeClr val="accent3"/>
              </a:buClr>
              <a:buFont typeface="Wingdings" panose="05000000000000000000" pitchFamily="2" charset="2"/>
              <a:buChar char="§"/>
              <a:defRPr/>
            </a:pPr>
            <a:r>
              <a:rPr lang="en-US" b="1" dirty="0" smtClean="0">
                <a:latin typeface="Candara" panose="020E0502030303020204" pitchFamily="34" charset="0"/>
              </a:rPr>
              <a:t>Monitor </a:t>
            </a:r>
            <a:r>
              <a:rPr lang="en-US" b="1" dirty="0" smtClean="0">
                <a:latin typeface="Candara" panose="020E0502030303020204" pitchFamily="34" charset="0"/>
              </a:rPr>
              <a:t>port: </a:t>
            </a:r>
            <a:r>
              <a:rPr lang="en-US" dirty="0" smtClean="0">
                <a:latin typeface="Candara" panose="020E0502030303020204" pitchFamily="34" charset="0"/>
              </a:rPr>
              <a:t>Connects the computer </a:t>
            </a:r>
            <a:r>
              <a:rPr lang="en-US" dirty="0" smtClean="0">
                <a:latin typeface="Candara" panose="020E0502030303020204" pitchFamily="34" charset="0"/>
              </a:rPr>
              <a:t>monitor</a:t>
            </a:r>
          </a:p>
          <a:p>
            <a:pPr marL="452628" indent="-342900" fontAlgn="auto">
              <a:spcAft>
                <a:spcPts val="0"/>
              </a:spcAft>
              <a:buClr>
                <a:schemeClr val="accent3"/>
              </a:buClr>
              <a:buFont typeface="Wingdings" panose="05000000000000000000" pitchFamily="2" charset="2"/>
              <a:buChar char="§"/>
              <a:defRPr/>
            </a:pPr>
            <a:r>
              <a:rPr lang="en-US" b="1" dirty="0" smtClean="0">
                <a:latin typeface="Candara" panose="020E0502030303020204" pitchFamily="34" charset="0"/>
              </a:rPr>
              <a:t>Other ports: </a:t>
            </a:r>
            <a:r>
              <a:rPr lang="en-US" dirty="0" smtClean="0">
                <a:latin typeface="Candara" panose="020E0502030303020204" pitchFamily="34" charset="0"/>
              </a:rPr>
              <a:t>SCSI (Small Computer System Interfaces, IEEE 1394 (FireWire), MIDI (Musical Instrument Digital Interface)</a:t>
            </a:r>
            <a:endParaRPr lang="en-US" dirty="0" smtClean="0">
              <a:latin typeface="Candara" panose="020E0502030303020204" pitchFamily="34" charset="0"/>
            </a:endParaRPr>
          </a:p>
        </p:txBody>
      </p:sp>
      <p:sp>
        <p:nvSpPr>
          <p:cNvPr id="2" name="Footer Placeholder 1"/>
          <p:cNvSpPr>
            <a:spLocks noGrp="1"/>
          </p:cNvSpPr>
          <p:nvPr>
            <p:ph type="ftr" sz="quarter" idx="11"/>
          </p:nvPr>
        </p:nvSpPr>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p:txBody>
          <a:bodyPr/>
          <a:lstStyle/>
          <a:p>
            <a:fld id="{028E3F4F-51B2-42EE-AFA2-40C4572185CC}" type="slidenum">
              <a:rPr lang="en-US" smtClean="0">
                <a:latin typeface="Candara" panose="020E0502030303020204" pitchFamily="34" charset="0"/>
              </a:rPr>
              <a:t>26</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89237"/>
            <a:ext cx="7315200" cy="715963"/>
          </a:xfrm>
        </p:spPr>
        <p:txBody>
          <a:bodyPr/>
          <a:lstStyle/>
          <a:p>
            <a:pPr algn="ctr"/>
            <a:r>
              <a:rPr lang="en-US" sz="4000" b="1" i="1" dirty="0" smtClean="0">
                <a:solidFill>
                  <a:schemeClr val="tx1">
                    <a:lumMod val="50000"/>
                  </a:schemeClr>
                </a:solidFill>
                <a:latin typeface="Candara" panose="020E0502030303020204" pitchFamily="34" charset="0"/>
              </a:rPr>
              <a:t>End of Chapter</a:t>
            </a:r>
            <a:endParaRPr lang="en-US" sz="4000" b="1" i="1" dirty="0">
              <a:solidFill>
                <a:schemeClr val="tx1">
                  <a:lumMod val="50000"/>
                </a:schemeClr>
              </a:solidFill>
              <a:latin typeface="Candara" panose="020E0502030303020204" pitchFamily="34" charset="0"/>
            </a:endParaRPr>
          </a:p>
        </p:txBody>
      </p:sp>
      <p:sp>
        <p:nvSpPr>
          <p:cNvPr id="3" name="Footer Placeholder 2"/>
          <p:cNvSpPr>
            <a:spLocks noGrp="1"/>
          </p:cNvSpPr>
          <p:nvPr>
            <p:ph type="ftr" sz="quarter" idx="11"/>
          </p:nvPr>
        </p:nvSpPr>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4" name="Slide Number Placeholder 3"/>
          <p:cNvSpPr>
            <a:spLocks noGrp="1"/>
          </p:cNvSpPr>
          <p:nvPr>
            <p:ph type="sldNum" sz="quarter" idx="12"/>
          </p:nvPr>
        </p:nvSpPr>
        <p:spPr/>
        <p:txBody>
          <a:bodyPr/>
          <a:lstStyle/>
          <a:p>
            <a:fld id="{028E3F4F-51B2-42EE-AFA2-40C4572185CC}" type="slidenum">
              <a:rPr lang="en-US" smtClean="0">
                <a:latin typeface="Candara" panose="020E0502030303020204" pitchFamily="34" charset="0"/>
              </a:rPr>
              <a:t>27</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80999"/>
            <a:ext cx="7543800" cy="762001"/>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Data vs. Information</a:t>
            </a:r>
            <a:endParaRPr lang="en-US" sz="3600" b="1" dirty="0">
              <a:solidFill>
                <a:schemeClr val="tx1">
                  <a:lumMod val="50000"/>
                </a:schemeClr>
              </a:solidFill>
              <a:effectLst>
                <a:outerShdw blurRad="38100" dist="38100" dir="2700000" algn="tl">
                  <a:srgbClr val="000000">
                    <a:alpha val="43137"/>
                  </a:srgbClr>
                </a:outerShdw>
              </a:effectLst>
              <a:latin typeface="Candara" panose="020E0502030303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4252053"/>
              </p:ext>
            </p:extLst>
          </p:nvPr>
        </p:nvGraphicFramePr>
        <p:xfrm>
          <a:off x="990600" y="2133600"/>
          <a:ext cx="7315200" cy="2042160"/>
        </p:xfrm>
        <a:graphic>
          <a:graphicData uri="http://schemas.openxmlformats.org/drawingml/2006/table">
            <a:tbl>
              <a:tblPr firstRow="1" bandRow="1">
                <a:tableStyleId>{17292A2E-F333-43FB-9621-5CBBE7FDCDCB}</a:tableStyleId>
              </a:tblPr>
              <a:tblGrid>
                <a:gridCol w="3657600"/>
                <a:gridCol w="3657600"/>
              </a:tblGrid>
              <a:tr h="218910">
                <a:tc>
                  <a:txBody>
                    <a:bodyPr/>
                    <a:lstStyle/>
                    <a:p>
                      <a:pPr algn="ctr"/>
                      <a:r>
                        <a:rPr lang="en-US" dirty="0" smtClean="0">
                          <a:ln>
                            <a:noFill/>
                          </a:ln>
                          <a:latin typeface="Candara" panose="020E0502030303020204" pitchFamily="34" charset="0"/>
                        </a:rPr>
                        <a:t>Data</a:t>
                      </a:r>
                      <a:endParaRPr lang="en-US" dirty="0">
                        <a:ln>
                          <a:noFill/>
                        </a:ln>
                        <a:latin typeface="Candara" panose="020E0502030303020204" pitchFamily="34" charset="0"/>
                      </a:endParaRPr>
                    </a:p>
                  </a:txBody>
                  <a:tcPr/>
                </a:tc>
                <a:tc>
                  <a:txBody>
                    <a:bodyPr/>
                    <a:lstStyle/>
                    <a:p>
                      <a:pPr algn="ctr"/>
                      <a:r>
                        <a:rPr lang="en-US" dirty="0" smtClean="0">
                          <a:ln>
                            <a:noFill/>
                          </a:ln>
                          <a:latin typeface="Candara" panose="020E0502030303020204" pitchFamily="34" charset="0"/>
                        </a:rPr>
                        <a:t>Information</a:t>
                      </a:r>
                      <a:endParaRPr lang="en-US" dirty="0">
                        <a:ln>
                          <a:noFill/>
                        </a:ln>
                        <a:latin typeface="Candara" panose="020E0502030303020204" pitchFamily="34" charset="0"/>
                      </a:endParaRPr>
                    </a:p>
                  </a:txBody>
                  <a:tcPr/>
                </a:tc>
              </a:tr>
              <a:tr h="218910">
                <a:tc>
                  <a:txBody>
                    <a:bodyPr/>
                    <a:lstStyle/>
                    <a:p>
                      <a:pPr algn="ctr"/>
                      <a:r>
                        <a:rPr lang="en-US" sz="1600" b="0" dirty="0" smtClean="0">
                          <a:ln>
                            <a:noFill/>
                          </a:ln>
                          <a:solidFill>
                            <a:sysClr val="windowText" lastClr="000000"/>
                          </a:solidFill>
                          <a:latin typeface="Candara" panose="020E0502030303020204" pitchFamily="34" charset="0"/>
                        </a:rPr>
                        <a:t>Raw facts</a:t>
                      </a:r>
                      <a:endParaRPr lang="en-US" sz="1600" b="0" dirty="0">
                        <a:ln>
                          <a:noFill/>
                        </a:ln>
                        <a:solidFill>
                          <a:sysClr val="windowText" lastClr="000000"/>
                        </a:solidFill>
                        <a:latin typeface="Candara" panose="020E0502030303020204" pitchFamily="34" charset="0"/>
                      </a:endParaRPr>
                    </a:p>
                  </a:txBody>
                  <a:tcPr/>
                </a:tc>
                <a:tc>
                  <a:txBody>
                    <a:bodyPr/>
                    <a:lstStyle/>
                    <a:p>
                      <a:pPr algn="ctr"/>
                      <a:r>
                        <a:rPr lang="en-US" sz="1600" b="0" dirty="0" smtClean="0">
                          <a:ln>
                            <a:noFill/>
                          </a:ln>
                          <a:solidFill>
                            <a:sysClr val="windowText" lastClr="000000"/>
                          </a:solidFill>
                          <a:latin typeface="Candara" panose="020E0502030303020204" pitchFamily="34" charset="0"/>
                        </a:rPr>
                        <a:t>Useful and relevant</a:t>
                      </a:r>
                      <a:endParaRPr lang="en-US" sz="1600" b="0" dirty="0">
                        <a:ln>
                          <a:noFill/>
                        </a:ln>
                        <a:solidFill>
                          <a:sysClr val="windowText" lastClr="000000"/>
                        </a:solidFill>
                        <a:latin typeface="Candara" panose="020E0502030303020204" pitchFamily="34" charset="0"/>
                      </a:endParaRPr>
                    </a:p>
                  </a:txBody>
                  <a:tcPr/>
                </a:tc>
              </a:tr>
              <a:tr h="218910">
                <a:tc>
                  <a:txBody>
                    <a:bodyPr/>
                    <a:lstStyle/>
                    <a:p>
                      <a:pPr algn="ctr"/>
                      <a:r>
                        <a:rPr lang="en-US" sz="1600" b="0" dirty="0" smtClean="0">
                          <a:ln>
                            <a:noFill/>
                          </a:ln>
                          <a:solidFill>
                            <a:sysClr val="windowText" lastClr="000000"/>
                          </a:solidFill>
                          <a:latin typeface="Candara" panose="020E0502030303020204" pitchFamily="34" charset="0"/>
                        </a:rPr>
                        <a:t>Unorganized</a:t>
                      </a:r>
                      <a:endParaRPr lang="en-US" sz="1600" b="0" dirty="0">
                        <a:ln>
                          <a:noFill/>
                        </a:ln>
                        <a:solidFill>
                          <a:sysClr val="windowText" lastClr="000000"/>
                        </a:solidFill>
                        <a:latin typeface="Candara" panose="020E0502030303020204" pitchFamily="34" charset="0"/>
                      </a:endParaRPr>
                    </a:p>
                  </a:txBody>
                  <a:tcPr/>
                </a:tc>
                <a:tc>
                  <a:txBody>
                    <a:bodyPr/>
                    <a:lstStyle/>
                    <a:p>
                      <a:pPr algn="ctr"/>
                      <a:r>
                        <a:rPr lang="en-US" sz="1600" b="0" dirty="0" smtClean="0">
                          <a:ln>
                            <a:noFill/>
                          </a:ln>
                          <a:solidFill>
                            <a:sysClr val="windowText" lastClr="000000"/>
                          </a:solidFill>
                          <a:latin typeface="Candara" panose="020E0502030303020204" pitchFamily="34" charset="0"/>
                        </a:rPr>
                        <a:t>Organized</a:t>
                      </a:r>
                      <a:endParaRPr lang="en-US" sz="1600" b="0" dirty="0">
                        <a:ln>
                          <a:noFill/>
                        </a:ln>
                        <a:solidFill>
                          <a:sysClr val="windowText" lastClr="000000"/>
                        </a:solidFill>
                        <a:latin typeface="Candara" panose="020E0502030303020204" pitchFamily="34" charset="0"/>
                      </a:endParaRPr>
                    </a:p>
                  </a:txBody>
                  <a:tcPr/>
                </a:tc>
              </a:tr>
              <a:tr h="218910">
                <a:tc>
                  <a:txBody>
                    <a:bodyPr/>
                    <a:lstStyle/>
                    <a:p>
                      <a:pPr algn="ctr"/>
                      <a:r>
                        <a:rPr lang="en-US" sz="1600" b="0" dirty="0" smtClean="0">
                          <a:ln>
                            <a:noFill/>
                          </a:ln>
                          <a:solidFill>
                            <a:sysClr val="windowText" lastClr="000000"/>
                          </a:solidFill>
                          <a:latin typeface="Candara" panose="020E0502030303020204" pitchFamily="34" charset="0"/>
                        </a:rPr>
                        <a:t>Unprocessed</a:t>
                      </a:r>
                      <a:endParaRPr lang="en-US" sz="1600" b="0" dirty="0">
                        <a:ln>
                          <a:noFill/>
                        </a:ln>
                        <a:solidFill>
                          <a:sysClr val="windowText" lastClr="000000"/>
                        </a:solidFill>
                        <a:latin typeface="Candara" panose="020E0502030303020204" pitchFamily="34" charset="0"/>
                      </a:endParaRPr>
                    </a:p>
                  </a:txBody>
                  <a:tcPr/>
                </a:tc>
                <a:tc>
                  <a:txBody>
                    <a:bodyPr/>
                    <a:lstStyle/>
                    <a:p>
                      <a:pPr algn="ctr"/>
                      <a:r>
                        <a:rPr lang="en-US" sz="1600" b="0" dirty="0" smtClean="0">
                          <a:ln>
                            <a:noFill/>
                          </a:ln>
                          <a:solidFill>
                            <a:sysClr val="windowText" lastClr="000000"/>
                          </a:solidFill>
                          <a:latin typeface="Candara" panose="020E0502030303020204" pitchFamily="34" charset="0"/>
                        </a:rPr>
                        <a:t>Processed</a:t>
                      </a:r>
                      <a:endParaRPr lang="en-US" sz="1600" b="0" dirty="0">
                        <a:ln>
                          <a:noFill/>
                        </a:ln>
                        <a:solidFill>
                          <a:sysClr val="windowText" lastClr="000000"/>
                        </a:solidFill>
                        <a:latin typeface="Candara" panose="020E0502030303020204" pitchFamily="34" charset="0"/>
                      </a:endParaRPr>
                    </a:p>
                  </a:txBody>
                  <a:tcPr/>
                </a:tc>
              </a:tr>
              <a:tr h="218910">
                <a:tc>
                  <a:txBody>
                    <a:bodyPr/>
                    <a:lstStyle/>
                    <a:p>
                      <a:pPr algn="ctr"/>
                      <a:r>
                        <a:rPr lang="en-US" sz="1600" b="0" dirty="0" smtClean="0">
                          <a:ln>
                            <a:noFill/>
                          </a:ln>
                          <a:solidFill>
                            <a:sysClr val="windowText" lastClr="000000"/>
                          </a:solidFill>
                          <a:latin typeface="Candara" panose="020E0502030303020204" pitchFamily="34" charset="0"/>
                        </a:rPr>
                        <a:t>Chaotic and unsorted</a:t>
                      </a:r>
                      <a:endParaRPr lang="en-US" sz="1600" b="0" dirty="0">
                        <a:ln>
                          <a:noFill/>
                        </a:ln>
                        <a:solidFill>
                          <a:sysClr val="windowText" lastClr="000000"/>
                        </a:solidFill>
                        <a:latin typeface="Candara" panose="020E0502030303020204" pitchFamily="34" charset="0"/>
                      </a:endParaRPr>
                    </a:p>
                  </a:txBody>
                  <a:tcPr/>
                </a:tc>
                <a:tc>
                  <a:txBody>
                    <a:bodyPr/>
                    <a:lstStyle/>
                    <a:p>
                      <a:pPr algn="ctr"/>
                      <a:r>
                        <a:rPr lang="en-US" sz="1600" b="0" dirty="0" smtClean="0">
                          <a:ln>
                            <a:noFill/>
                          </a:ln>
                          <a:solidFill>
                            <a:sysClr val="windowText" lastClr="000000"/>
                          </a:solidFill>
                          <a:latin typeface="Candara" panose="020E0502030303020204" pitchFamily="34" charset="0"/>
                        </a:rPr>
                        <a:t>Ordered and</a:t>
                      </a:r>
                      <a:r>
                        <a:rPr lang="en-US" sz="1600" b="0" baseline="0" dirty="0" smtClean="0">
                          <a:ln>
                            <a:noFill/>
                          </a:ln>
                          <a:solidFill>
                            <a:sysClr val="windowText" lastClr="000000"/>
                          </a:solidFill>
                          <a:latin typeface="Candara" panose="020E0502030303020204" pitchFamily="34" charset="0"/>
                        </a:rPr>
                        <a:t> sorted</a:t>
                      </a:r>
                      <a:endParaRPr lang="en-US" sz="1600" b="0" dirty="0">
                        <a:ln>
                          <a:noFill/>
                        </a:ln>
                        <a:solidFill>
                          <a:sysClr val="windowText" lastClr="000000"/>
                        </a:solidFill>
                        <a:latin typeface="Candara" panose="020E0502030303020204" pitchFamily="34" charset="0"/>
                      </a:endParaRPr>
                    </a:p>
                  </a:txBody>
                  <a:tcPr/>
                </a:tc>
              </a:tr>
              <a:tr h="218910">
                <a:tc>
                  <a:txBody>
                    <a:bodyPr/>
                    <a:lstStyle/>
                    <a:p>
                      <a:pPr algn="ctr"/>
                      <a:r>
                        <a:rPr lang="en-US" sz="1600" b="0" dirty="0" smtClean="0">
                          <a:ln>
                            <a:noFill/>
                          </a:ln>
                          <a:solidFill>
                            <a:sysClr val="windowText" lastClr="000000"/>
                          </a:solidFill>
                          <a:latin typeface="Candara" panose="020E0502030303020204" pitchFamily="34" charset="0"/>
                        </a:rPr>
                        <a:t>Input to a process</a:t>
                      </a:r>
                      <a:endParaRPr lang="en-US" sz="1600" b="0" dirty="0">
                        <a:ln>
                          <a:noFill/>
                        </a:ln>
                        <a:solidFill>
                          <a:sysClr val="windowText" lastClr="000000"/>
                        </a:solidFill>
                        <a:latin typeface="Candara" panose="020E0502030303020204" pitchFamily="34" charset="0"/>
                      </a:endParaRPr>
                    </a:p>
                  </a:txBody>
                  <a:tcPr/>
                </a:tc>
                <a:tc>
                  <a:txBody>
                    <a:bodyPr/>
                    <a:lstStyle/>
                    <a:p>
                      <a:pPr algn="ctr"/>
                      <a:r>
                        <a:rPr lang="en-US" sz="1600" b="0" dirty="0" smtClean="0">
                          <a:ln>
                            <a:noFill/>
                          </a:ln>
                          <a:solidFill>
                            <a:sysClr val="windowText" lastClr="000000"/>
                          </a:solidFill>
                          <a:latin typeface="Candara" panose="020E0502030303020204" pitchFamily="34" charset="0"/>
                        </a:rPr>
                        <a:t>Output</a:t>
                      </a:r>
                      <a:r>
                        <a:rPr lang="en-US" sz="1600" b="0" baseline="0" dirty="0" smtClean="0">
                          <a:ln>
                            <a:noFill/>
                          </a:ln>
                          <a:solidFill>
                            <a:sysClr val="windowText" lastClr="000000"/>
                          </a:solidFill>
                          <a:latin typeface="Candara" panose="020E0502030303020204" pitchFamily="34" charset="0"/>
                        </a:rPr>
                        <a:t> to a process</a:t>
                      </a:r>
                      <a:endParaRPr lang="en-US" sz="1600" b="0" dirty="0">
                        <a:ln>
                          <a:noFill/>
                        </a:ln>
                        <a:solidFill>
                          <a:sysClr val="windowText" lastClr="000000"/>
                        </a:solidFill>
                        <a:latin typeface="Candara" panose="020E0502030303020204" pitchFamily="34" charset="0"/>
                      </a:endParaRPr>
                    </a:p>
                  </a:txBody>
                  <a:tcPr/>
                </a:tc>
              </a:tr>
            </a:tbl>
          </a:graphicData>
        </a:graphic>
      </p:graphicFrame>
      <p:sp>
        <p:nvSpPr>
          <p:cNvPr id="3" name="Footer Placeholder 2"/>
          <p:cNvSpPr>
            <a:spLocks noGrp="1"/>
          </p:cNvSpPr>
          <p:nvPr>
            <p:ph type="ftr" sz="quarter" idx="11"/>
          </p:nvPr>
        </p:nvSpPr>
        <p:spPr>
          <a:xfrm>
            <a:off x="2764639" y="6459786"/>
            <a:ext cx="3617103" cy="215537"/>
          </a:xfrm>
        </p:spPr>
        <p:txBody>
          <a:bodyPr/>
          <a:lstStyle/>
          <a:p>
            <a:r>
              <a:rPr lang="en-US" dirty="0" smtClean="0">
                <a:latin typeface="Candara" panose="020E0502030303020204" pitchFamily="34" charset="0"/>
              </a:rPr>
              <a:t>Presented by Md. </a:t>
            </a:r>
            <a:r>
              <a:rPr lang="en-US" dirty="0" err="1" smtClean="0">
                <a:latin typeface="Candara" panose="020E0502030303020204" pitchFamily="34" charset="0"/>
              </a:rPr>
              <a:t>Mahbubul</a:t>
            </a:r>
            <a:r>
              <a:rPr lang="en-US" dirty="0" smtClean="0">
                <a:latin typeface="Candara" panose="020E0502030303020204" pitchFamily="34" charset="0"/>
              </a:rPr>
              <a:t> </a:t>
            </a:r>
            <a:r>
              <a:rPr lang="en-US" dirty="0" err="1" smtClean="0">
                <a:latin typeface="Candara" panose="020E0502030303020204" pitchFamily="34" charset="0"/>
              </a:rPr>
              <a:t>Alam</a:t>
            </a:r>
            <a:r>
              <a:rPr lang="en-US" dirty="0" smtClean="0">
                <a:latin typeface="Candara" panose="020E0502030303020204" pitchFamily="34" charset="0"/>
              </a:rPr>
              <a:t>, PhD</a:t>
            </a:r>
            <a:endParaRPr lang="en-US" dirty="0">
              <a:latin typeface="Candara" panose="020E0502030303020204" pitchFamily="34" charset="0"/>
            </a:endParaRPr>
          </a:p>
        </p:txBody>
      </p:sp>
      <p:sp>
        <p:nvSpPr>
          <p:cNvPr id="5" name="Slide Number Placeholder 4"/>
          <p:cNvSpPr>
            <a:spLocks noGrp="1"/>
          </p:cNvSpPr>
          <p:nvPr>
            <p:ph type="sldNum" sz="quarter" idx="12"/>
          </p:nvPr>
        </p:nvSpPr>
        <p:spPr>
          <a:xfrm>
            <a:off x="7425344" y="6459786"/>
            <a:ext cx="984019" cy="215537"/>
          </a:xfrm>
        </p:spPr>
        <p:txBody>
          <a:bodyPr/>
          <a:lstStyle/>
          <a:p>
            <a:fld id="{028E3F4F-51B2-42EE-AFA2-40C4572185CC}" type="slidenum">
              <a:rPr lang="en-US" smtClean="0">
                <a:latin typeface="Candara" panose="020E0502030303020204" pitchFamily="34" charset="0"/>
              </a:rPr>
              <a:t>3</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822960" y="286605"/>
            <a:ext cx="7543800" cy="7039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Text Codes</a:t>
            </a:r>
          </a:p>
        </p:txBody>
      </p:sp>
      <p:sp>
        <p:nvSpPr>
          <p:cNvPr id="15363" name="Content Placeholder 2"/>
          <p:cNvSpPr>
            <a:spLocks noGrp="1"/>
          </p:cNvSpPr>
          <p:nvPr>
            <p:ph idx="1"/>
          </p:nvPr>
        </p:nvSpPr>
        <p:spPr>
          <a:xfrm>
            <a:off x="822959" y="1600200"/>
            <a:ext cx="7543801" cy="2819400"/>
          </a:xfrm>
        </p:spPr>
        <p:txBody>
          <a:bodyPr>
            <a:normAutofit/>
          </a:bodyPr>
          <a:lstStyle/>
          <a:p>
            <a:r>
              <a:rPr lang="en-US" dirty="0" smtClean="0">
                <a:solidFill>
                  <a:schemeClr val="tx1">
                    <a:lumMod val="50000"/>
                  </a:schemeClr>
                </a:solidFill>
                <a:latin typeface="Candara" panose="020E0502030303020204" pitchFamily="34" charset="0"/>
              </a:rPr>
              <a:t>Text codes enable any programmer or program to </a:t>
            </a:r>
            <a:r>
              <a:rPr lang="en-US" b="1" i="1" dirty="0" smtClean="0">
                <a:solidFill>
                  <a:schemeClr val="tx1">
                    <a:lumMod val="50000"/>
                  </a:schemeClr>
                </a:solidFill>
                <a:latin typeface="Candara" panose="020E0502030303020204" pitchFamily="34" charset="0"/>
              </a:rPr>
              <a:t>use the same combinations of numbers to represent the same individual piece of data</a:t>
            </a:r>
            <a:r>
              <a:rPr lang="en-US" dirty="0" smtClean="0">
                <a:solidFill>
                  <a:schemeClr val="tx1">
                    <a:lumMod val="50000"/>
                  </a:schemeClr>
                </a:solidFill>
                <a:latin typeface="Candara" panose="020E0502030303020204" pitchFamily="34" charset="0"/>
              </a:rPr>
              <a:t>. The four most popular text code systems </a:t>
            </a:r>
            <a:r>
              <a:rPr lang="en-US" dirty="0" smtClean="0">
                <a:solidFill>
                  <a:schemeClr val="tx1">
                    <a:lumMod val="50000"/>
                  </a:schemeClr>
                </a:solidFill>
                <a:latin typeface="Candara" panose="020E0502030303020204" pitchFamily="34" charset="0"/>
              </a:rPr>
              <a:t>are:</a:t>
            </a:r>
          </a:p>
          <a:p>
            <a:endParaRPr lang="en-US" dirty="0" smtClean="0">
              <a:solidFill>
                <a:schemeClr val="tx1">
                  <a:lumMod val="50000"/>
                </a:schemeClr>
              </a:solidFill>
              <a:latin typeface="Candara" panose="020E0502030303020204" pitchFamily="34" charset="0"/>
            </a:endParaRPr>
          </a:p>
          <a:p>
            <a:pPr lvl="1"/>
            <a:r>
              <a:rPr lang="en-US" sz="2000" dirty="0" smtClean="0">
                <a:solidFill>
                  <a:schemeClr val="tx1">
                    <a:lumMod val="50000"/>
                  </a:schemeClr>
                </a:solidFill>
                <a:latin typeface="Candara" panose="020E0502030303020204" pitchFamily="34" charset="0"/>
              </a:rPr>
              <a:t>EBCDIC</a:t>
            </a:r>
          </a:p>
          <a:p>
            <a:pPr lvl="1"/>
            <a:r>
              <a:rPr lang="en-US" sz="2000" dirty="0" smtClean="0">
                <a:solidFill>
                  <a:schemeClr val="tx1">
                    <a:lumMod val="50000"/>
                  </a:schemeClr>
                </a:solidFill>
                <a:latin typeface="Candara" panose="020E0502030303020204" pitchFamily="34" charset="0"/>
              </a:rPr>
              <a:t>ASCII</a:t>
            </a:r>
          </a:p>
          <a:p>
            <a:pPr lvl="1"/>
            <a:r>
              <a:rPr lang="en-US" sz="2000" dirty="0" smtClean="0">
                <a:solidFill>
                  <a:schemeClr val="tx1">
                    <a:lumMod val="50000"/>
                  </a:schemeClr>
                </a:solidFill>
                <a:latin typeface="Candara" panose="020E0502030303020204" pitchFamily="34" charset="0"/>
              </a:rPr>
              <a:t>Extended ASCII</a:t>
            </a:r>
          </a:p>
          <a:p>
            <a:pPr lvl="1"/>
            <a:r>
              <a:rPr lang="en-US" sz="2000" dirty="0" smtClean="0">
                <a:solidFill>
                  <a:schemeClr val="tx1">
                    <a:lumMod val="50000"/>
                  </a:schemeClr>
                </a:solidFill>
                <a:latin typeface="Candara" panose="020E0502030303020204" pitchFamily="34" charset="0"/>
              </a:rPr>
              <a:t>Unicode</a:t>
            </a:r>
          </a:p>
        </p:txBody>
      </p:sp>
      <p:sp>
        <p:nvSpPr>
          <p:cNvPr id="2" name="Footer Placeholder 1"/>
          <p:cNvSpPr>
            <a:spLocks noGrp="1"/>
          </p:cNvSpPr>
          <p:nvPr>
            <p:ph type="ftr" sz="quarter" idx="11"/>
          </p:nvPr>
        </p:nvSpPr>
        <p:spPr>
          <a:xfrm>
            <a:off x="2764639" y="6459786"/>
            <a:ext cx="3617103" cy="177181"/>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177181"/>
          </a:xfrm>
        </p:spPr>
        <p:txBody>
          <a:bodyPr/>
          <a:lstStyle/>
          <a:p>
            <a:fld id="{028E3F4F-51B2-42EE-AFA2-40C4572185CC}" type="slidenum">
              <a:rPr lang="en-US" smtClean="0">
                <a:latin typeface="Candara" panose="020E0502030303020204" pitchFamily="34" charset="0"/>
              </a:rPr>
              <a:t>4</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822960" y="286605"/>
            <a:ext cx="7543800" cy="7039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Text </a:t>
            </a:r>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Codes (cont’d)</a:t>
            </a:r>
            <a:endPar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endParaRPr>
          </a:p>
        </p:txBody>
      </p:sp>
      <p:sp>
        <p:nvSpPr>
          <p:cNvPr id="16387" name="Content Placeholder 2"/>
          <p:cNvSpPr>
            <a:spLocks noGrp="1"/>
          </p:cNvSpPr>
          <p:nvPr>
            <p:ph idx="1"/>
          </p:nvPr>
        </p:nvSpPr>
        <p:spPr>
          <a:xfrm>
            <a:off x="685801" y="1219200"/>
            <a:ext cx="8001000" cy="4876800"/>
          </a:xfrm>
        </p:spPr>
        <p:txBody>
          <a:bodyPr>
            <a:normAutofit fontScale="47500" lnSpcReduction="20000"/>
          </a:bodyPr>
          <a:lstStyle/>
          <a:p>
            <a:endParaRPr lang="en-US" sz="3400" dirty="0" smtClean="0">
              <a:solidFill>
                <a:schemeClr val="tx1">
                  <a:lumMod val="50000"/>
                </a:schemeClr>
              </a:solidFill>
              <a:latin typeface="Candara" panose="020E0502030303020204" pitchFamily="34" charset="0"/>
            </a:endParaRPr>
          </a:p>
          <a:p>
            <a:pPr marL="365760" indent="-365760">
              <a:lnSpc>
                <a:spcPct val="120000"/>
              </a:lnSpc>
              <a:spcBef>
                <a:spcPts val="600"/>
              </a:spcBef>
              <a:spcAft>
                <a:spcPts val="600"/>
              </a:spcAft>
              <a:buFont typeface="Wingdings" panose="05000000000000000000" pitchFamily="2" charset="2"/>
              <a:buChar char="§"/>
            </a:pPr>
            <a:r>
              <a:rPr lang="en-US" sz="3400" b="1" dirty="0" smtClean="0">
                <a:solidFill>
                  <a:schemeClr val="tx1">
                    <a:lumMod val="50000"/>
                  </a:schemeClr>
                </a:solidFill>
                <a:latin typeface="Candara" panose="020E0502030303020204" pitchFamily="34" charset="0"/>
              </a:rPr>
              <a:t>EBCDIC</a:t>
            </a:r>
            <a:r>
              <a:rPr lang="en-US" sz="3400" dirty="0" smtClean="0">
                <a:solidFill>
                  <a:schemeClr val="tx1">
                    <a:lumMod val="50000"/>
                  </a:schemeClr>
                </a:solidFill>
                <a:latin typeface="Candara" panose="020E0502030303020204" pitchFamily="34" charset="0"/>
              </a:rPr>
              <a:t> – stands for </a:t>
            </a:r>
            <a:r>
              <a:rPr lang="en-US" sz="3400" b="1" i="1" dirty="0" smtClean="0">
                <a:solidFill>
                  <a:schemeClr val="tx1">
                    <a:lumMod val="50000"/>
                  </a:schemeClr>
                </a:solidFill>
                <a:latin typeface="Candara" panose="020E0502030303020204" pitchFamily="34" charset="0"/>
              </a:rPr>
              <a:t>Extended Binary Coded Decimal Interchange Code</a:t>
            </a:r>
            <a:r>
              <a:rPr lang="en-US" sz="3400" dirty="0" smtClean="0">
                <a:solidFill>
                  <a:schemeClr val="tx1">
                    <a:lumMod val="50000"/>
                  </a:schemeClr>
                </a:solidFill>
                <a:latin typeface="Candara" panose="020E0502030303020204" pitchFamily="34" charset="0"/>
              </a:rPr>
              <a:t>. EBCDIC is an </a:t>
            </a:r>
            <a:r>
              <a:rPr lang="en-US" sz="3400" b="1" i="1" dirty="0" smtClean="0">
                <a:solidFill>
                  <a:schemeClr val="tx1">
                    <a:lumMod val="50000"/>
                  </a:schemeClr>
                </a:solidFill>
                <a:latin typeface="Candara" panose="020E0502030303020204" pitchFamily="34" charset="0"/>
              </a:rPr>
              <a:t>8 bit code that defines 256 symbols</a:t>
            </a:r>
            <a:r>
              <a:rPr lang="en-US" sz="3400" dirty="0" smtClean="0">
                <a:solidFill>
                  <a:schemeClr val="tx1">
                    <a:lumMod val="50000"/>
                  </a:schemeClr>
                </a:solidFill>
                <a:latin typeface="Candara" panose="020E0502030303020204" pitchFamily="34" charset="0"/>
              </a:rPr>
              <a:t>. It is still used in IBM mainframes and midrange systems, but </a:t>
            </a:r>
            <a:r>
              <a:rPr lang="en-US" sz="3400" b="1" dirty="0" smtClean="0">
                <a:solidFill>
                  <a:schemeClr val="tx1">
                    <a:lumMod val="50000"/>
                  </a:schemeClr>
                </a:solidFill>
                <a:latin typeface="Candara" panose="020E0502030303020204" pitchFamily="34" charset="0"/>
              </a:rPr>
              <a:t>rarely used in personal </a:t>
            </a:r>
            <a:r>
              <a:rPr lang="en-US" sz="3400" b="1" dirty="0" smtClean="0">
                <a:solidFill>
                  <a:schemeClr val="tx1">
                    <a:lumMod val="50000"/>
                  </a:schemeClr>
                </a:solidFill>
                <a:latin typeface="Candara" panose="020E0502030303020204" pitchFamily="34" charset="0"/>
              </a:rPr>
              <a:t>computers.</a:t>
            </a:r>
            <a:endParaRPr lang="en-US" sz="3400" b="1" dirty="0" smtClean="0">
              <a:solidFill>
                <a:schemeClr val="tx1">
                  <a:lumMod val="50000"/>
                </a:schemeClr>
              </a:solidFill>
              <a:latin typeface="Candara" panose="020E0502030303020204" pitchFamily="34" charset="0"/>
            </a:endParaRPr>
          </a:p>
          <a:p>
            <a:pPr marL="365760" indent="-365760">
              <a:lnSpc>
                <a:spcPct val="120000"/>
              </a:lnSpc>
              <a:spcBef>
                <a:spcPts val="600"/>
              </a:spcBef>
              <a:spcAft>
                <a:spcPts val="600"/>
              </a:spcAft>
              <a:buFont typeface="Wingdings" panose="05000000000000000000" pitchFamily="2" charset="2"/>
              <a:buChar char="§"/>
            </a:pPr>
            <a:endParaRPr lang="en-US" sz="3400" dirty="0" smtClean="0">
              <a:solidFill>
                <a:schemeClr val="tx1">
                  <a:lumMod val="50000"/>
                </a:schemeClr>
              </a:solidFill>
              <a:latin typeface="Candara" panose="020E0502030303020204" pitchFamily="34" charset="0"/>
            </a:endParaRPr>
          </a:p>
          <a:p>
            <a:pPr marL="365760" indent="-365760">
              <a:lnSpc>
                <a:spcPct val="120000"/>
              </a:lnSpc>
              <a:spcBef>
                <a:spcPts val="600"/>
              </a:spcBef>
              <a:spcAft>
                <a:spcPts val="600"/>
              </a:spcAft>
              <a:buFont typeface="Wingdings" panose="05000000000000000000" pitchFamily="2" charset="2"/>
              <a:buChar char="§"/>
            </a:pPr>
            <a:r>
              <a:rPr lang="en-US" sz="3400" b="1" dirty="0" smtClean="0">
                <a:solidFill>
                  <a:schemeClr val="tx1">
                    <a:lumMod val="50000"/>
                  </a:schemeClr>
                </a:solidFill>
                <a:latin typeface="Candara" panose="020E0502030303020204" pitchFamily="34" charset="0"/>
              </a:rPr>
              <a:t>ASCII </a:t>
            </a:r>
            <a:r>
              <a:rPr lang="en-US" sz="3400" dirty="0" smtClean="0">
                <a:solidFill>
                  <a:schemeClr val="tx1">
                    <a:lumMod val="50000"/>
                  </a:schemeClr>
                </a:solidFill>
                <a:latin typeface="Candara" panose="020E0502030303020204" pitchFamily="34" charset="0"/>
              </a:rPr>
              <a:t>– stands for </a:t>
            </a:r>
            <a:r>
              <a:rPr lang="en-US" sz="3400" b="1" i="1" dirty="0" smtClean="0">
                <a:solidFill>
                  <a:schemeClr val="tx1">
                    <a:lumMod val="50000"/>
                  </a:schemeClr>
                </a:solidFill>
                <a:latin typeface="Candara" panose="020E0502030303020204" pitchFamily="34" charset="0"/>
              </a:rPr>
              <a:t>American Standard Code for Information Interchange</a:t>
            </a:r>
            <a:r>
              <a:rPr lang="en-US" sz="3400" dirty="0" smtClean="0">
                <a:solidFill>
                  <a:schemeClr val="tx1">
                    <a:lumMod val="50000"/>
                  </a:schemeClr>
                </a:solidFill>
                <a:latin typeface="Candara" panose="020E0502030303020204" pitchFamily="34" charset="0"/>
              </a:rPr>
              <a:t>. This is the </a:t>
            </a:r>
            <a:r>
              <a:rPr lang="en-US" sz="3400" b="1" dirty="0" smtClean="0">
                <a:solidFill>
                  <a:schemeClr val="tx1">
                    <a:lumMod val="50000"/>
                  </a:schemeClr>
                </a:solidFill>
                <a:latin typeface="Candara" panose="020E0502030303020204" pitchFamily="34" charset="0"/>
              </a:rPr>
              <a:t>mostly used code in all types of computers</a:t>
            </a:r>
            <a:r>
              <a:rPr lang="en-US" sz="3400" dirty="0" smtClean="0">
                <a:solidFill>
                  <a:schemeClr val="tx1">
                    <a:lumMod val="50000"/>
                  </a:schemeClr>
                </a:solidFill>
                <a:latin typeface="Candara" panose="020E0502030303020204" pitchFamily="34" charset="0"/>
              </a:rPr>
              <a:t>. ASCII is an </a:t>
            </a:r>
            <a:r>
              <a:rPr lang="en-US" sz="3400" b="1" dirty="0" smtClean="0">
                <a:solidFill>
                  <a:schemeClr val="tx1">
                    <a:lumMod val="50000"/>
                  </a:schemeClr>
                </a:solidFill>
                <a:latin typeface="Candara" panose="020E0502030303020204" pitchFamily="34" charset="0"/>
              </a:rPr>
              <a:t>8 bit code that specifies characters for values from 0 to 127</a:t>
            </a:r>
            <a:r>
              <a:rPr lang="en-US" sz="3400" b="1" dirty="0" smtClean="0">
                <a:solidFill>
                  <a:schemeClr val="tx1">
                    <a:lumMod val="50000"/>
                  </a:schemeClr>
                </a:solidFill>
                <a:latin typeface="Candara" panose="020E0502030303020204" pitchFamily="34" charset="0"/>
              </a:rPr>
              <a:t>.</a:t>
            </a:r>
          </a:p>
          <a:p>
            <a:pPr marL="365760" indent="-365760">
              <a:lnSpc>
                <a:spcPct val="120000"/>
              </a:lnSpc>
              <a:spcBef>
                <a:spcPts val="600"/>
              </a:spcBef>
              <a:spcAft>
                <a:spcPts val="600"/>
              </a:spcAft>
              <a:buFont typeface="Wingdings" panose="05000000000000000000" pitchFamily="2" charset="2"/>
              <a:buChar char="§"/>
            </a:pPr>
            <a:endParaRPr lang="en-US" sz="3400" dirty="0" smtClean="0">
              <a:solidFill>
                <a:schemeClr val="tx1">
                  <a:lumMod val="50000"/>
                </a:schemeClr>
              </a:solidFill>
              <a:latin typeface="Candara" panose="020E0502030303020204" pitchFamily="34" charset="0"/>
            </a:endParaRPr>
          </a:p>
          <a:p>
            <a:pPr marL="365760" indent="-365760">
              <a:lnSpc>
                <a:spcPct val="120000"/>
              </a:lnSpc>
              <a:spcBef>
                <a:spcPts val="600"/>
              </a:spcBef>
              <a:spcAft>
                <a:spcPts val="600"/>
              </a:spcAft>
              <a:buFont typeface="Wingdings" panose="05000000000000000000" pitchFamily="2" charset="2"/>
              <a:buChar char="§"/>
            </a:pPr>
            <a:r>
              <a:rPr lang="en-US" sz="3400" b="1" dirty="0">
                <a:solidFill>
                  <a:schemeClr val="tx1">
                    <a:lumMod val="50000"/>
                  </a:schemeClr>
                </a:solidFill>
                <a:latin typeface="Candara" panose="020E0502030303020204" pitchFamily="34" charset="0"/>
              </a:rPr>
              <a:t>Extended ASCII </a:t>
            </a:r>
            <a:r>
              <a:rPr lang="en-US" sz="3400" dirty="0">
                <a:solidFill>
                  <a:schemeClr val="tx1">
                    <a:lumMod val="50000"/>
                  </a:schemeClr>
                </a:solidFill>
                <a:latin typeface="Candara" panose="020E0502030303020204" pitchFamily="34" charset="0"/>
              </a:rPr>
              <a:t>– is an </a:t>
            </a:r>
            <a:r>
              <a:rPr lang="en-US" sz="3400" b="1" dirty="0">
                <a:solidFill>
                  <a:schemeClr val="tx1">
                    <a:lumMod val="50000"/>
                  </a:schemeClr>
                </a:solidFill>
                <a:latin typeface="Candara" panose="020E0502030303020204" pitchFamily="34" charset="0"/>
              </a:rPr>
              <a:t>8 bit code </a:t>
            </a:r>
            <a:r>
              <a:rPr lang="en-US" sz="3400" dirty="0">
                <a:solidFill>
                  <a:schemeClr val="tx1">
                    <a:lumMod val="50000"/>
                  </a:schemeClr>
                </a:solidFill>
                <a:latin typeface="Candara" panose="020E0502030303020204" pitchFamily="34" charset="0"/>
              </a:rPr>
              <a:t>that specifies the characters values from 128 to </a:t>
            </a:r>
            <a:r>
              <a:rPr lang="en-US" sz="3400" dirty="0" smtClean="0">
                <a:solidFill>
                  <a:schemeClr val="tx1">
                    <a:lumMod val="50000"/>
                  </a:schemeClr>
                </a:solidFill>
                <a:latin typeface="Candara" panose="020E0502030303020204" pitchFamily="34" charset="0"/>
              </a:rPr>
              <a:t>256.</a:t>
            </a:r>
            <a:endParaRPr lang="en-US" sz="3400" dirty="0">
              <a:solidFill>
                <a:schemeClr val="tx1">
                  <a:lumMod val="50000"/>
                </a:schemeClr>
              </a:solidFill>
              <a:latin typeface="Candara" panose="020E0502030303020204" pitchFamily="34" charset="0"/>
            </a:endParaRPr>
          </a:p>
          <a:p>
            <a:pPr marL="365760" indent="-365760">
              <a:lnSpc>
                <a:spcPct val="120000"/>
              </a:lnSpc>
              <a:spcBef>
                <a:spcPts val="600"/>
              </a:spcBef>
              <a:spcAft>
                <a:spcPts val="600"/>
              </a:spcAft>
              <a:buFont typeface="Wingdings" panose="05000000000000000000" pitchFamily="2" charset="2"/>
              <a:buChar char="§"/>
            </a:pPr>
            <a:endParaRPr lang="en-US" sz="3400" dirty="0">
              <a:solidFill>
                <a:schemeClr val="tx1">
                  <a:lumMod val="50000"/>
                </a:schemeClr>
              </a:solidFill>
              <a:latin typeface="Candara" panose="020E0502030303020204" pitchFamily="34" charset="0"/>
            </a:endParaRPr>
          </a:p>
          <a:p>
            <a:pPr marL="365760" indent="-365760">
              <a:lnSpc>
                <a:spcPct val="120000"/>
              </a:lnSpc>
              <a:spcBef>
                <a:spcPts val="600"/>
              </a:spcBef>
              <a:spcAft>
                <a:spcPts val="600"/>
              </a:spcAft>
              <a:buFont typeface="Wingdings" panose="05000000000000000000" pitchFamily="2" charset="2"/>
              <a:buChar char="§"/>
            </a:pPr>
            <a:r>
              <a:rPr lang="en-US" sz="3400" b="1" dirty="0">
                <a:solidFill>
                  <a:schemeClr val="tx1">
                    <a:lumMod val="50000"/>
                  </a:schemeClr>
                </a:solidFill>
                <a:latin typeface="Candara" panose="020E0502030303020204" pitchFamily="34" charset="0"/>
              </a:rPr>
              <a:t>Unicode</a:t>
            </a:r>
            <a:r>
              <a:rPr lang="en-US" sz="3400" dirty="0">
                <a:solidFill>
                  <a:schemeClr val="tx1">
                    <a:lumMod val="50000"/>
                  </a:schemeClr>
                </a:solidFill>
                <a:latin typeface="Candara" panose="020E0502030303020204" pitchFamily="34" charset="0"/>
              </a:rPr>
              <a:t> – the </a:t>
            </a:r>
            <a:r>
              <a:rPr lang="en-US" sz="3400" b="1" i="1" dirty="0">
                <a:solidFill>
                  <a:schemeClr val="tx1">
                    <a:lumMod val="50000"/>
                  </a:schemeClr>
                </a:solidFill>
                <a:latin typeface="Candara" panose="020E0502030303020204" pitchFamily="34" charset="0"/>
              </a:rPr>
              <a:t>Unicode Worldwide Character Standard</a:t>
            </a:r>
            <a:r>
              <a:rPr lang="en-US" sz="3400" dirty="0">
                <a:solidFill>
                  <a:schemeClr val="tx1">
                    <a:lumMod val="50000"/>
                  </a:schemeClr>
                </a:solidFill>
                <a:latin typeface="Candara" panose="020E0502030303020204" pitchFamily="34" charset="0"/>
              </a:rPr>
              <a:t> provides up to </a:t>
            </a:r>
            <a:r>
              <a:rPr lang="en-US" sz="3400" b="1" i="1" dirty="0">
                <a:solidFill>
                  <a:schemeClr val="tx1">
                    <a:lumMod val="50000"/>
                  </a:schemeClr>
                </a:solidFill>
                <a:latin typeface="Candara" panose="020E0502030303020204" pitchFamily="34" charset="0"/>
              </a:rPr>
              <a:t>4 bytes (32 bits)</a:t>
            </a:r>
            <a:r>
              <a:rPr lang="en-US" sz="3400" dirty="0">
                <a:solidFill>
                  <a:schemeClr val="tx1">
                    <a:lumMod val="50000"/>
                  </a:schemeClr>
                </a:solidFill>
                <a:latin typeface="Candara" panose="020E0502030303020204" pitchFamily="34" charset="0"/>
              </a:rPr>
              <a:t> to represent each letter, number or symbol. With 4 bytes, </a:t>
            </a:r>
            <a:r>
              <a:rPr lang="en-US" sz="3400" b="1" dirty="0">
                <a:solidFill>
                  <a:schemeClr val="tx1">
                    <a:lumMod val="50000"/>
                  </a:schemeClr>
                </a:solidFill>
                <a:latin typeface="Candara" panose="020E0502030303020204" pitchFamily="34" charset="0"/>
              </a:rPr>
              <a:t>Unicode can create more than 4 billion different character or </a:t>
            </a:r>
            <a:r>
              <a:rPr lang="en-US" sz="3400" b="1" dirty="0" smtClean="0">
                <a:solidFill>
                  <a:schemeClr val="tx1">
                    <a:lumMod val="50000"/>
                  </a:schemeClr>
                </a:solidFill>
                <a:latin typeface="Candara" panose="020E0502030303020204" pitchFamily="34" charset="0"/>
              </a:rPr>
              <a:t>symbols.</a:t>
            </a:r>
            <a:endParaRPr lang="en-US" sz="3400" b="1" dirty="0">
              <a:solidFill>
                <a:schemeClr val="tx1">
                  <a:lumMod val="50000"/>
                </a:schemeClr>
              </a:solidFill>
              <a:latin typeface="Candara" panose="020E0502030303020204" pitchFamily="34" charset="0"/>
            </a:endParaRPr>
          </a:p>
          <a:p>
            <a:endParaRPr lang="en-US" sz="2400" dirty="0" smtClean="0">
              <a:solidFill>
                <a:schemeClr val="tx1">
                  <a:lumMod val="50000"/>
                </a:schemeClr>
              </a:solidFill>
              <a:latin typeface="Candara" panose="020E0502030303020204" pitchFamily="34" charset="0"/>
            </a:endParaRPr>
          </a:p>
        </p:txBody>
      </p:sp>
      <p:sp>
        <p:nvSpPr>
          <p:cNvPr id="2" name="Footer Placeholder 1"/>
          <p:cNvSpPr>
            <a:spLocks noGrp="1"/>
          </p:cNvSpPr>
          <p:nvPr>
            <p:ph type="ftr" sz="quarter" idx="11"/>
          </p:nvPr>
        </p:nvSpPr>
        <p:spPr>
          <a:xfrm>
            <a:off x="2764639" y="6459786"/>
            <a:ext cx="3617103" cy="177181"/>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177181"/>
          </a:xfrm>
        </p:spPr>
        <p:txBody>
          <a:bodyPr/>
          <a:lstStyle/>
          <a:p>
            <a:fld id="{028E3F4F-51B2-42EE-AFA2-40C4572185CC}" type="slidenum">
              <a:rPr lang="en-US" smtClean="0">
                <a:latin typeface="Candara" panose="020E0502030303020204" pitchFamily="34" charset="0"/>
              </a:rPr>
              <a:t>5</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822960" y="533399"/>
            <a:ext cx="7543800" cy="609601"/>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How Computers Process Data</a:t>
            </a:r>
          </a:p>
        </p:txBody>
      </p:sp>
      <p:sp>
        <p:nvSpPr>
          <p:cNvPr id="18435" name="Content Placeholder 2"/>
          <p:cNvSpPr>
            <a:spLocks noGrp="1"/>
          </p:cNvSpPr>
          <p:nvPr>
            <p:ph idx="1"/>
          </p:nvPr>
        </p:nvSpPr>
        <p:spPr>
          <a:xfrm>
            <a:off x="822959" y="1600200"/>
            <a:ext cx="7543801" cy="2620563"/>
          </a:xfrm>
        </p:spPr>
        <p:txBody>
          <a:bodyPr>
            <a:normAutofit/>
          </a:bodyPr>
          <a:lstStyle/>
          <a:p>
            <a:pPr marL="365760" indent="-36576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Two components handle processing in a computer: </a:t>
            </a:r>
            <a:endParaRPr lang="en-US" dirty="0" smtClean="0">
              <a:solidFill>
                <a:schemeClr val="tx1">
                  <a:lumMod val="50000"/>
                </a:schemeClr>
              </a:solidFill>
              <a:latin typeface="Candara" panose="020E0502030303020204" pitchFamily="34" charset="0"/>
            </a:endParaRPr>
          </a:p>
          <a:p>
            <a:pPr marL="731520" lvl="3" indent="-365760">
              <a:lnSpc>
                <a:spcPct val="100000"/>
              </a:lnSpc>
              <a:spcBef>
                <a:spcPts val="600"/>
              </a:spcBef>
              <a:spcAft>
                <a:spcPts val="600"/>
              </a:spcAft>
              <a:buFont typeface="Wingdings" panose="05000000000000000000" pitchFamily="2" charset="2"/>
              <a:buChar char="q"/>
            </a:pPr>
            <a:r>
              <a:rPr lang="en-US" sz="1600" b="1" dirty="0" smtClean="0">
                <a:solidFill>
                  <a:schemeClr val="tx1">
                    <a:lumMod val="50000"/>
                  </a:schemeClr>
                </a:solidFill>
                <a:latin typeface="Candara" panose="020E0502030303020204" pitchFamily="34" charset="0"/>
              </a:rPr>
              <a:t>The </a:t>
            </a:r>
            <a:r>
              <a:rPr lang="en-US" sz="1600" b="1" dirty="0" smtClean="0">
                <a:solidFill>
                  <a:schemeClr val="tx1">
                    <a:lumMod val="50000"/>
                  </a:schemeClr>
                </a:solidFill>
                <a:latin typeface="Candara" panose="020E0502030303020204" pitchFamily="34" charset="0"/>
              </a:rPr>
              <a:t>central processing unit (CPU</a:t>
            </a:r>
            <a:r>
              <a:rPr lang="en-US" sz="1600" b="1" dirty="0" smtClean="0">
                <a:solidFill>
                  <a:schemeClr val="tx1">
                    <a:lumMod val="50000"/>
                  </a:schemeClr>
                </a:solidFill>
                <a:latin typeface="Candara" panose="020E0502030303020204" pitchFamily="34" charset="0"/>
              </a:rPr>
              <a:t>), </a:t>
            </a:r>
            <a:r>
              <a:rPr lang="en-US" sz="1600" b="1" dirty="0" smtClean="0">
                <a:solidFill>
                  <a:schemeClr val="tx1">
                    <a:lumMod val="50000"/>
                  </a:schemeClr>
                </a:solidFill>
                <a:latin typeface="Candara" panose="020E0502030303020204" pitchFamily="34" charset="0"/>
              </a:rPr>
              <a:t>and </a:t>
            </a:r>
            <a:endParaRPr lang="en-US" sz="1600" b="1" dirty="0" smtClean="0">
              <a:solidFill>
                <a:schemeClr val="tx1">
                  <a:lumMod val="50000"/>
                </a:schemeClr>
              </a:solidFill>
              <a:latin typeface="Candara" panose="020E0502030303020204" pitchFamily="34" charset="0"/>
            </a:endParaRPr>
          </a:p>
          <a:p>
            <a:pPr marL="731520" lvl="3" indent="-365760">
              <a:lnSpc>
                <a:spcPct val="100000"/>
              </a:lnSpc>
              <a:spcBef>
                <a:spcPts val="600"/>
              </a:spcBef>
              <a:spcAft>
                <a:spcPts val="600"/>
              </a:spcAft>
              <a:buFont typeface="Wingdings" panose="05000000000000000000" pitchFamily="2" charset="2"/>
              <a:buChar char="q"/>
            </a:pPr>
            <a:r>
              <a:rPr lang="en-US" sz="1600" b="1" dirty="0">
                <a:solidFill>
                  <a:schemeClr val="tx1">
                    <a:lumMod val="50000"/>
                  </a:schemeClr>
                </a:solidFill>
                <a:latin typeface="Candara" panose="020E0502030303020204" pitchFamily="34" charset="0"/>
              </a:rPr>
              <a:t>T</a:t>
            </a:r>
            <a:r>
              <a:rPr lang="en-US" sz="1600" b="1" dirty="0" smtClean="0">
                <a:solidFill>
                  <a:schemeClr val="tx1">
                    <a:lumMod val="50000"/>
                  </a:schemeClr>
                </a:solidFill>
                <a:latin typeface="Candara" panose="020E0502030303020204" pitchFamily="34" charset="0"/>
              </a:rPr>
              <a:t>he </a:t>
            </a:r>
            <a:r>
              <a:rPr lang="en-US" sz="1600" b="1" dirty="0" smtClean="0">
                <a:solidFill>
                  <a:schemeClr val="tx1">
                    <a:lumMod val="50000"/>
                  </a:schemeClr>
                </a:solidFill>
                <a:latin typeface="Candara" panose="020E0502030303020204" pitchFamily="34" charset="0"/>
              </a:rPr>
              <a:t>memory</a:t>
            </a:r>
          </a:p>
          <a:p>
            <a:pPr marL="365760" indent="-365760">
              <a:lnSpc>
                <a:spcPct val="100000"/>
              </a:lnSpc>
              <a:spcBef>
                <a:spcPts val="600"/>
              </a:spcBef>
              <a:spcAft>
                <a:spcPts val="600"/>
              </a:spcAft>
              <a:buFont typeface="Wingdings" panose="05000000000000000000" pitchFamily="2" charset="2"/>
              <a:buChar char="§"/>
            </a:pPr>
            <a:endParaRPr lang="en-US" dirty="0" smtClean="0">
              <a:solidFill>
                <a:schemeClr val="tx1">
                  <a:lumMod val="50000"/>
                </a:schemeClr>
              </a:solidFill>
              <a:latin typeface="Candara" panose="020E0502030303020204" pitchFamily="34" charset="0"/>
            </a:endParaRPr>
          </a:p>
          <a:p>
            <a:pPr marL="365760" indent="-36576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Both these components are located on the computer’s motherboard</a:t>
            </a:r>
          </a:p>
        </p:txBody>
      </p:sp>
      <p:sp>
        <p:nvSpPr>
          <p:cNvPr id="2" name="Footer Placeholder 1"/>
          <p:cNvSpPr>
            <a:spLocks noGrp="1"/>
          </p:cNvSpPr>
          <p:nvPr>
            <p:ph type="ftr" sz="quarter" idx="11"/>
          </p:nvPr>
        </p:nvSpPr>
        <p:spPr>
          <a:xfrm>
            <a:off x="2764639" y="6459786"/>
            <a:ext cx="3617103" cy="215537"/>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215537"/>
          </a:xfrm>
        </p:spPr>
        <p:txBody>
          <a:bodyPr/>
          <a:lstStyle/>
          <a:p>
            <a:fld id="{028E3F4F-51B2-42EE-AFA2-40C4572185CC}" type="slidenum">
              <a:rPr lang="en-US" smtClean="0">
                <a:latin typeface="Candara" panose="020E0502030303020204" pitchFamily="34" charset="0"/>
              </a:rPr>
              <a:t>6</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822960" y="380999"/>
            <a:ext cx="7543800" cy="609601"/>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The CPU</a:t>
            </a:r>
          </a:p>
        </p:txBody>
      </p:sp>
      <p:sp>
        <p:nvSpPr>
          <p:cNvPr id="19459" name="Content Placeholder 2"/>
          <p:cNvSpPr>
            <a:spLocks noGrp="1"/>
          </p:cNvSpPr>
          <p:nvPr>
            <p:ph idx="1"/>
          </p:nvPr>
        </p:nvSpPr>
        <p:spPr>
          <a:xfrm>
            <a:off x="801289" y="1324893"/>
            <a:ext cx="7543801" cy="4800600"/>
          </a:xfrm>
        </p:spPr>
        <p:txBody>
          <a:bodyPr>
            <a:normAutofit/>
          </a:bodyPr>
          <a:lstStyle/>
          <a:p>
            <a:pPr marL="365760" indent="-365760">
              <a:lnSpc>
                <a:spcPct val="11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The </a:t>
            </a:r>
            <a:r>
              <a:rPr lang="en-US" dirty="0" smtClean="0">
                <a:solidFill>
                  <a:schemeClr val="tx1">
                    <a:lumMod val="50000"/>
                  </a:schemeClr>
                </a:solidFill>
                <a:latin typeface="Candara" panose="020E0502030303020204" pitchFamily="34" charset="0"/>
              </a:rPr>
              <a:t>CPU is the </a:t>
            </a:r>
            <a:r>
              <a:rPr lang="en-US" b="1" i="1" dirty="0" smtClean="0">
                <a:solidFill>
                  <a:schemeClr val="tx1">
                    <a:lumMod val="50000"/>
                  </a:schemeClr>
                </a:solidFill>
                <a:latin typeface="Candara" panose="020E0502030303020204" pitchFamily="34" charset="0"/>
              </a:rPr>
              <a:t>brain of the computer</a:t>
            </a:r>
            <a:r>
              <a:rPr lang="en-US" dirty="0" smtClean="0">
                <a:solidFill>
                  <a:schemeClr val="tx1">
                    <a:lumMod val="50000"/>
                  </a:schemeClr>
                </a:solidFill>
                <a:latin typeface="Candara" panose="020E0502030303020204" pitchFamily="34" charset="0"/>
              </a:rPr>
              <a:t>, the place </a:t>
            </a:r>
            <a:r>
              <a:rPr lang="en-US" b="1" i="1" dirty="0" smtClean="0">
                <a:solidFill>
                  <a:schemeClr val="tx1">
                    <a:lumMod val="50000"/>
                  </a:schemeClr>
                </a:solidFill>
                <a:latin typeface="Candara" panose="020E0502030303020204" pitchFamily="34" charset="0"/>
              </a:rPr>
              <a:t>where data is manipulated.</a:t>
            </a:r>
            <a:r>
              <a:rPr lang="en-US" dirty="0" smtClean="0">
                <a:solidFill>
                  <a:schemeClr val="tx1">
                    <a:lumMod val="50000"/>
                  </a:schemeClr>
                </a:solidFill>
                <a:latin typeface="Candara" panose="020E0502030303020204" pitchFamily="34" charset="0"/>
              </a:rPr>
              <a:t> In large computer systems, such as supercomputers and mainframes, processing tasks are handled by multiple processing chips. Every CPU has at least </a:t>
            </a:r>
            <a:r>
              <a:rPr lang="en-US" b="1" dirty="0" smtClean="0">
                <a:solidFill>
                  <a:schemeClr val="tx1">
                    <a:lumMod val="50000"/>
                  </a:schemeClr>
                </a:solidFill>
                <a:latin typeface="Candara" panose="020E0502030303020204" pitchFamily="34" charset="0"/>
              </a:rPr>
              <a:t>two </a:t>
            </a:r>
            <a:r>
              <a:rPr lang="en-US" b="1" dirty="0" smtClean="0">
                <a:solidFill>
                  <a:schemeClr val="tx1">
                    <a:lumMod val="50000"/>
                  </a:schemeClr>
                </a:solidFill>
                <a:latin typeface="Candara" panose="020E0502030303020204" pitchFamily="34" charset="0"/>
              </a:rPr>
              <a:t>parts</a:t>
            </a:r>
            <a:r>
              <a:rPr lang="en-US" dirty="0" smtClean="0">
                <a:solidFill>
                  <a:schemeClr val="tx1">
                    <a:lumMod val="50000"/>
                  </a:schemeClr>
                </a:solidFill>
                <a:latin typeface="Candara" panose="020E0502030303020204" pitchFamily="34" charset="0"/>
              </a:rPr>
              <a:t>: </a:t>
            </a:r>
            <a:endParaRPr lang="en-US" dirty="0" smtClean="0">
              <a:solidFill>
                <a:schemeClr val="tx1">
                  <a:lumMod val="50000"/>
                </a:schemeClr>
              </a:solidFill>
              <a:latin typeface="Candara" panose="020E0502030303020204" pitchFamily="34" charset="0"/>
            </a:endParaRPr>
          </a:p>
          <a:p>
            <a:pPr marL="731520" lvl="3" indent="-365760">
              <a:lnSpc>
                <a:spcPct val="110000"/>
              </a:lnSpc>
              <a:spcBef>
                <a:spcPts val="600"/>
              </a:spcBef>
              <a:spcAft>
                <a:spcPts val="600"/>
              </a:spcAft>
              <a:buFont typeface="Wingdings" panose="05000000000000000000" pitchFamily="2" charset="2"/>
              <a:buChar char="Ø"/>
            </a:pPr>
            <a:r>
              <a:rPr lang="en-US" sz="1800" b="1" dirty="0" smtClean="0">
                <a:solidFill>
                  <a:schemeClr val="tx1">
                    <a:lumMod val="50000"/>
                  </a:schemeClr>
                </a:solidFill>
                <a:latin typeface="Candara" panose="020E0502030303020204" pitchFamily="34" charset="0"/>
              </a:rPr>
              <a:t>The control </a:t>
            </a:r>
            <a:r>
              <a:rPr lang="en-US" sz="1800" b="1" dirty="0" smtClean="0">
                <a:solidFill>
                  <a:schemeClr val="tx1">
                    <a:lumMod val="50000"/>
                  </a:schemeClr>
                </a:solidFill>
                <a:latin typeface="Candara" panose="020E0502030303020204" pitchFamily="34" charset="0"/>
              </a:rPr>
              <a:t>unit</a:t>
            </a:r>
          </a:p>
          <a:p>
            <a:pPr marL="914400" lvl="4" indent="-365760">
              <a:lnSpc>
                <a:spcPct val="110000"/>
              </a:lnSpc>
              <a:spcBef>
                <a:spcPts val="600"/>
              </a:spcBef>
              <a:spcAft>
                <a:spcPts val="600"/>
              </a:spcAft>
              <a:buFont typeface="Courier New" panose="02070309020205020404" pitchFamily="49" charset="0"/>
              <a:buChar char="o"/>
            </a:pPr>
            <a:r>
              <a:rPr lang="en-US" sz="1800" dirty="0">
                <a:solidFill>
                  <a:schemeClr val="tx1">
                    <a:lumMod val="50000"/>
                  </a:schemeClr>
                </a:solidFill>
                <a:latin typeface="Candara" panose="020E0502030303020204" pitchFamily="34" charset="0"/>
              </a:rPr>
              <a:t>The control unit is the </a:t>
            </a:r>
            <a:r>
              <a:rPr lang="en-US" sz="1800" b="1" i="1" dirty="0">
                <a:solidFill>
                  <a:schemeClr val="tx1">
                    <a:lumMod val="50000"/>
                  </a:schemeClr>
                </a:solidFill>
                <a:latin typeface="Candara" panose="020E0502030303020204" pitchFamily="34" charset="0"/>
              </a:rPr>
              <a:t>logical hub </a:t>
            </a:r>
            <a:r>
              <a:rPr lang="en-US" sz="1800" dirty="0">
                <a:solidFill>
                  <a:schemeClr val="tx1">
                    <a:lumMod val="50000"/>
                  </a:schemeClr>
                </a:solidFill>
                <a:latin typeface="Candara" panose="020E0502030303020204" pitchFamily="34" charset="0"/>
              </a:rPr>
              <a:t>of the computer, which </a:t>
            </a:r>
            <a:r>
              <a:rPr lang="en-US" sz="1800" b="1" i="1" dirty="0">
                <a:solidFill>
                  <a:schemeClr val="tx1">
                    <a:lumMod val="50000"/>
                  </a:schemeClr>
                </a:solidFill>
                <a:latin typeface="Candara" panose="020E0502030303020204" pitchFamily="34" charset="0"/>
              </a:rPr>
              <a:t>carries out all the instruction traffics</a:t>
            </a:r>
            <a:r>
              <a:rPr lang="en-US" sz="1800" b="1" i="1" dirty="0" smtClean="0">
                <a:solidFill>
                  <a:schemeClr val="tx1">
                    <a:lumMod val="50000"/>
                  </a:schemeClr>
                </a:solidFill>
                <a:latin typeface="Candara" panose="020E0502030303020204" pitchFamily="34" charset="0"/>
              </a:rPr>
              <a:t>.</a:t>
            </a:r>
            <a:endParaRPr lang="en-US" sz="1800" b="1" i="1" dirty="0" smtClean="0">
              <a:solidFill>
                <a:schemeClr val="tx1">
                  <a:lumMod val="50000"/>
                </a:schemeClr>
              </a:solidFill>
              <a:latin typeface="Candara" panose="020E0502030303020204" pitchFamily="34" charset="0"/>
            </a:endParaRPr>
          </a:p>
          <a:p>
            <a:pPr marL="731520" lvl="3" indent="-365760">
              <a:lnSpc>
                <a:spcPct val="110000"/>
              </a:lnSpc>
              <a:spcBef>
                <a:spcPts val="600"/>
              </a:spcBef>
              <a:spcAft>
                <a:spcPts val="600"/>
              </a:spcAft>
              <a:buFont typeface="Wingdings" panose="05000000000000000000" pitchFamily="2" charset="2"/>
              <a:buChar char="Ø"/>
            </a:pPr>
            <a:r>
              <a:rPr lang="en-US" sz="1800" b="1" dirty="0" smtClean="0">
                <a:solidFill>
                  <a:schemeClr val="tx1">
                    <a:lumMod val="50000"/>
                  </a:schemeClr>
                </a:solidFill>
                <a:latin typeface="Candara" panose="020E0502030303020204" pitchFamily="34" charset="0"/>
              </a:rPr>
              <a:t>The arithmetic logic </a:t>
            </a:r>
            <a:r>
              <a:rPr lang="en-US" sz="1800" b="1" dirty="0" smtClean="0">
                <a:solidFill>
                  <a:schemeClr val="tx1">
                    <a:lumMod val="50000"/>
                  </a:schemeClr>
                </a:solidFill>
                <a:latin typeface="Candara" panose="020E0502030303020204" pitchFamily="34" charset="0"/>
              </a:rPr>
              <a:t>unit</a:t>
            </a:r>
          </a:p>
          <a:p>
            <a:pPr marL="914400" lvl="4" indent="-365760">
              <a:lnSpc>
                <a:spcPct val="110000"/>
              </a:lnSpc>
              <a:spcBef>
                <a:spcPts val="600"/>
              </a:spcBef>
              <a:spcAft>
                <a:spcPts val="600"/>
              </a:spcAft>
              <a:buFont typeface="Courier New" panose="02070309020205020404" pitchFamily="49" charset="0"/>
              <a:buChar char="o"/>
            </a:pPr>
            <a:r>
              <a:rPr lang="en-US" sz="1800" dirty="0">
                <a:solidFill>
                  <a:schemeClr val="tx1">
                    <a:lumMod val="50000"/>
                  </a:schemeClr>
                </a:solidFill>
                <a:latin typeface="Candara" panose="020E0502030303020204" pitchFamily="34" charset="0"/>
              </a:rPr>
              <a:t>Involves in </a:t>
            </a:r>
            <a:r>
              <a:rPr lang="en-US" sz="1800" b="1" i="1" dirty="0">
                <a:solidFill>
                  <a:schemeClr val="tx1">
                    <a:lumMod val="50000"/>
                  </a:schemeClr>
                </a:solidFill>
                <a:latin typeface="Candara" panose="020E0502030303020204" pitchFamily="34" charset="0"/>
              </a:rPr>
              <a:t>comparing numbers or carrying out mathematical operation</a:t>
            </a:r>
            <a:r>
              <a:rPr lang="en-US" sz="1800" b="1" i="1" dirty="0" smtClean="0">
                <a:solidFill>
                  <a:schemeClr val="tx1">
                    <a:lumMod val="50000"/>
                  </a:schemeClr>
                </a:solidFill>
                <a:latin typeface="Candara" panose="020E0502030303020204" pitchFamily="34" charset="0"/>
              </a:rPr>
              <a:t>.</a:t>
            </a:r>
            <a:endParaRPr lang="en-US" sz="1800" b="1" i="1" dirty="0" smtClean="0">
              <a:solidFill>
                <a:schemeClr val="tx1">
                  <a:lumMod val="50000"/>
                </a:schemeClr>
              </a:solidFill>
              <a:latin typeface="Candara" panose="020E0502030303020204" pitchFamily="34" charset="0"/>
            </a:endParaRPr>
          </a:p>
          <a:p>
            <a:endParaRPr lang="en-US" sz="2600" dirty="0" smtClean="0">
              <a:solidFill>
                <a:schemeClr val="tx1">
                  <a:lumMod val="50000"/>
                </a:schemeClr>
              </a:solidFill>
              <a:latin typeface="Candara" panose="020E0502030303020204" pitchFamily="34" charset="0"/>
            </a:endParaRPr>
          </a:p>
        </p:txBody>
      </p:sp>
      <p:sp>
        <p:nvSpPr>
          <p:cNvPr id="2" name="Footer Placeholder 1"/>
          <p:cNvSpPr>
            <a:spLocks noGrp="1"/>
          </p:cNvSpPr>
          <p:nvPr>
            <p:ph type="ftr" sz="quarter" idx="11"/>
          </p:nvPr>
        </p:nvSpPr>
        <p:spPr>
          <a:xfrm>
            <a:off x="2764639" y="6459786"/>
            <a:ext cx="3617103" cy="177181"/>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177181"/>
          </a:xfrm>
        </p:spPr>
        <p:txBody>
          <a:bodyPr/>
          <a:lstStyle/>
          <a:p>
            <a:fld id="{028E3F4F-51B2-42EE-AFA2-40C4572185CC}" type="slidenum">
              <a:rPr lang="en-US" smtClean="0">
                <a:latin typeface="Candara" panose="020E0502030303020204" pitchFamily="34" charset="0"/>
              </a:rPr>
              <a:t>7</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09601" y="457199"/>
            <a:ext cx="7757159" cy="609601"/>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Memory</a:t>
            </a:r>
          </a:p>
        </p:txBody>
      </p:sp>
      <p:sp>
        <p:nvSpPr>
          <p:cNvPr id="20483" name="Content Placeholder 2"/>
          <p:cNvSpPr>
            <a:spLocks noGrp="1"/>
          </p:cNvSpPr>
          <p:nvPr>
            <p:ph idx="1"/>
          </p:nvPr>
        </p:nvSpPr>
        <p:spPr>
          <a:xfrm>
            <a:off x="609601" y="1371600"/>
            <a:ext cx="8077200" cy="4497494"/>
          </a:xfrm>
        </p:spPr>
        <p:txBody>
          <a:bodyPr>
            <a:normAutofit/>
          </a:bodyPr>
          <a:lstStyle/>
          <a:p>
            <a:pPr marL="274320" indent="-274320">
              <a:lnSpc>
                <a:spcPct val="100000"/>
              </a:lnSpc>
              <a:spcBef>
                <a:spcPts val="600"/>
              </a:spcBef>
              <a:spcAft>
                <a:spcPts val="600"/>
              </a:spcAft>
              <a:buFont typeface="Wingdings" panose="05000000000000000000" pitchFamily="2" charset="2"/>
              <a:buChar char="§"/>
            </a:pPr>
            <a:r>
              <a:rPr lang="en-US" b="1" dirty="0">
                <a:solidFill>
                  <a:schemeClr val="tx1">
                    <a:lumMod val="50000"/>
                  </a:schemeClr>
                </a:solidFill>
                <a:latin typeface="Candara" panose="020E0502030303020204" pitchFamily="34" charset="0"/>
              </a:rPr>
              <a:t>T</a:t>
            </a:r>
            <a:r>
              <a:rPr lang="en-US" b="1" dirty="0" smtClean="0">
                <a:solidFill>
                  <a:schemeClr val="tx1">
                    <a:lumMod val="50000"/>
                  </a:schemeClr>
                </a:solidFill>
                <a:latin typeface="Candara" panose="020E0502030303020204" pitchFamily="34" charset="0"/>
              </a:rPr>
              <a:t>he </a:t>
            </a:r>
            <a:r>
              <a:rPr lang="en-US" b="1" dirty="0" smtClean="0">
                <a:solidFill>
                  <a:schemeClr val="tx1">
                    <a:lumMod val="50000"/>
                  </a:schemeClr>
                </a:solidFill>
                <a:latin typeface="Candara" panose="020E0502030303020204" pitchFamily="34" charset="0"/>
              </a:rPr>
              <a:t>CPU contains the basic instructions needed to operated the computer</a:t>
            </a:r>
            <a:r>
              <a:rPr lang="en-US" dirty="0" smtClean="0">
                <a:solidFill>
                  <a:schemeClr val="tx1">
                    <a:lumMod val="50000"/>
                  </a:schemeClr>
                </a:solidFill>
                <a:latin typeface="Candara" panose="020E0502030303020204" pitchFamily="34" charset="0"/>
              </a:rPr>
              <a:t>, but it can not store entire program or large sets of data permanently. Thus there is requirement of memory.</a:t>
            </a:r>
          </a:p>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Memory consists of </a:t>
            </a:r>
            <a:r>
              <a:rPr lang="en-US" b="1" dirty="0" smtClean="0">
                <a:solidFill>
                  <a:schemeClr val="tx1">
                    <a:lumMod val="50000"/>
                  </a:schemeClr>
                </a:solidFill>
                <a:latin typeface="Candara" panose="020E0502030303020204" pitchFamily="34" charset="0"/>
              </a:rPr>
              <a:t>chips either on the motherboard or on a small circuit board attached to the motherboard</a:t>
            </a:r>
            <a:r>
              <a:rPr lang="en-US" dirty="0" smtClean="0">
                <a:solidFill>
                  <a:schemeClr val="tx1">
                    <a:lumMod val="50000"/>
                  </a:schemeClr>
                </a:solidFill>
                <a:latin typeface="Candara" panose="020E0502030303020204" pitchFamily="34" charset="0"/>
              </a:rPr>
              <a:t>.</a:t>
            </a:r>
          </a:p>
          <a:p>
            <a:pPr marL="274320" indent="-274320">
              <a:lnSpc>
                <a:spcPct val="100000"/>
              </a:lnSpc>
              <a:spcBef>
                <a:spcPts val="600"/>
              </a:spcBef>
              <a:spcAft>
                <a:spcPts val="600"/>
              </a:spcAft>
              <a:buFont typeface="Wingdings" panose="05000000000000000000" pitchFamily="2" charset="2"/>
              <a:buChar char="§"/>
            </a:pPr>
            <a:r>
              <a:rPr lang="en-US" b="1" i="1" dirty="0">
                <a:solidFill>
                  <a:schemeClr val="tx1">
                    <a:lumMod val="50000"/>
                  </a:schemeClr>
                </a:solidFill>
                <a:latin typeface="Candara" panose="020E0502030303020204" pitchFamily="34" charset="0"/>
              </a:rPr>
              <a:t>There are two types of built-in memory: permanent and </a:t>
            </a:r>
            <a:r>
              <a:rPr lang="en-US" b="1" i="1" dirty="0" smtClean="0">
                <a:solidFill>
                  <a:schemeClr val="tx1">
                    <a:lumMod val="50000"/>
                  </a:schemeClr>
                </a:solidFill>
                <a:latin typeface="Candara" panose="020E0502030303020204" pitchFamily="34" charset="0"/>
              </a:rPr>
              <a:t>non-permanent</a:t>
            </a:r>
          </a:p>
          <a:p>
            <a:pPr marL="274320" indent="-274320">
              <a:lnSpc>
                <a:spcPct val="100000"/>
              </a:lnSpc>
              <a:spcBef>
                <a:spcPts val="600"/>
              </a:spcBef>
              <a:spcAft>
                <a:spcPts val="600"/>
              </a:spcAft>
              <a:buFont typeface="Wingdings" panose="05000000000000000000" pitchFamily="2" charset="2"/>
              <a:buChar char="§"/>
            </a:pPr>
            <a:r>
              <a:rPr lang="en-US" u="sng" dirty="0" smtClean="0">
                <a:solidFill>
                  <a:schemeClr val="tx1">
                    <a:lumMod val="50000"/>
                  </a:schemeClr>
                </a:solidFill>
                <a:latin typeface="Candara" panose="020E0502030303020204" pitchFamily="34" charset="0"/>
              </a:rPr>
              <a:t>Some </a:t>
            </a:r>
            <a:r>
              <a:rPr lang="en-US" u="sng" dirty="0">
                <a:solidFill>
                  <a:schemeClr val="tx1">
                    <a:lumMod val="50000"/>
                  </a:schemeClr>
                </a:solidFill>
                <a:latin typeface="Candara" panose="020E0502030303020204" pitchFamily="34" charset="0"/>
              </a:rPr>
              <a:t>memory chips retains the data they hold even when the computer is turned off</a:t>
            </a:r>
            <a:r>
              <a:rPr lang="en-US" dirty="0">
                <a:solidFill>
                  <a:schemeClr val="tx1">
                    <a:lumMod val="50000"/>
                  </a:schemeClr>
                </a:solidFill>
                <a:latin typeface="Candara" panose="020E0502030303020204" pitchFamily="34" charset="0"/>
              </a:rPr>
              <a:t>. This type of permanent memory is called </a:t>
            </a:r>
            <a:r>
              <a:rPr lang="en-US" b="1" i="1" dirty="0" smtClean="0">
                <a:solidFill>
                  <a:schemeClr val="tx1">
                    <a:lumMod val="50000"/>
                  </a:schemeClr>
                </a:solidFill>
                <a:latin typeface="Candara" panose="020E0502030303020204" pitchFamily="34" charset="0"/>
              </a:rPr>
              <a:t>nonvolatile</a:t>
            </a:r>
            <a:r>
              <a:rPr lang="en-US" dirty="0" smtClean="0">
                <a:solidFill>
                  <a:schemeClr val="tx1">
                    <a:lumMod val="50000"/>
                  </a:schemeClr>
                </a:solidFill>
                <a:latin typeface="Candara" panose="020E0502030303020204" pitchFamily="34" charset="0"/>
              </a:rPr>
              <a:t>.</a:t>
            </a:r>
          </a:p>
          <a:p>
            <a:pPr marL="274320" indent="-274320">
              <a:lnSpc>
                <a:spcPct val="100000"/>
              </a:lnSpc>
              <a:spcBef>
                <a:spcPts val="600"/>
              </a:spcBef>
              <a:spcAft>
                <a:spcPts val="600"/>
              </a:spcAft>
              <a:buFont typeface="Wingdings" panose="05000000000000000000" pitchFamily="2" charset="2"/>
              <a:buChar char="§"/>
            </a:pPr>
            <a:r>
              <a:rPr lang="en-US" u="sng" dirty="0" smtClean="0">
                <a:solidFill>
                  <a:schemeClr val="tx1">
                    <a:lumMod val="50000"/>
                  </a:schemeClr>
                </a:solidFill>
                <a:latin typeface="Candara" panose="020E0502030303020204" pitchFamily="34" charset="0"/>
              </a:rPr>
              <a:t>Other </a:t>
            </a:r>
            <a:r>
              <a:rPr lang="en-US" u="sng" dirty="0">
                <a:solidFill>
                  <a:schemeClr val="tx1">
                    <a:lumMod val="50000"/>
                  </a:schemeClr>
                </a:solidFill>
                <a:latin typeface="Candara" panose="020E0502030303020204" pitchFamily="34" charset="0"/>
              </a:rPr>
              <a:t>chips looses the content when the computer is turned off </a:t>
            </a:r>
            <a:r>
              <a:rPr lang="en-US" dirty="0">
                <a:solidFill>
                  <a:schemeClr val="tx1">
                    <a:lumMod val="50000"/>
                  </a:schemeClr>
                </a:solidFill>
                <a:latin typeface="Candara" panose="020E0502030303020204" pitchFamily="34" charset="0"/>
              </a:rPr>
              <a:t>and are called </a:t>
            </a:r>
            <a:r>
              <a:rPr lang="en-US" b="1" dirty="0" smtClean="0">
                <a:solidFill>
                  <a:schemeClr val="tx1">
                    <a:lumMod val="50000"/>
                  </a:schemeClr>
                </a:solidFill>
                <a:latin typeface="Candara" panose="020E0502030303020204" pitchFamily="34" charset="0"/>
              </a:rPr>
              <a:t>volatile.</a:t>
            </a:r>
            <a:endParaRPr lang="en-US" b="1" dirty="0">
              <a:solidFill>
                <a:schemeClr val="tx1">
                  <a:lumMod val="50000"/>
                </a:schemeClr>
              </a:solidFill>
              <a:latin typeface="Candara" panose="020E0502030303020204" pitchFamily="34" charset="0"/>
            </a:endParaRPr>
          </a:p>
          <a:p>
            <a:endParaRPr lang="en-US" sz="2400" dirty="0" smtClean="0">
              <a:solidFill>
                <a:schemeClr val="tx1">
                  <a:lumMod val="50000"/>
                </a:schemeClr>
              </a:solidFill>
              <a:latin typeface="Candara" panose="020E0502030303020204" pitchFamily="34" charset="0"/>
            </a:endParaRPr>
          </a:p>
        </p:txBody>
      </p:sp>
      <p:sp>
        <p:nvSpPr>
          <p:cNvPr id="2" name="Footer Placeholder 1"/>
          <p:cNvSpPr>
            <a:spLocks noGrp="1"/>
          </p:cNvSpPr>
          <p:nvPr>
            <p:ph type="ftr" sz="quarter" idx="11"/>
          </p:nvPr>
        </p:nvSpPr>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p:txBody>
          <a:bodyPr/>
          <a:lstStyle/>
          <a:p>
            <a:fld id="{028E3F4F-51B2-42EE-AFA2-40C4572185CC}" type="slidenum">
              <a:rPr lang="en-US" smtClean="0">
                <a:latin typeface="Candara" panose="020E0502030303020204" pitchFamily="34" charset="0"/>
              </a:rPr>
              <a:t>8</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822960" y="286605"/>
            <a:ext cx="7543800" cy="856396"/>
          </a:xfrm>
        </p:spPr>
        <p:txBody>
          <a:bodyPr>
            <a:normAutofit/>
          </a:bodyPr>
          <a:lstStyle/>
          <a:p>
            <a:r>
              <a:rPr lang="en-US" sz="3600" b="1" dirty="0" smtClean="0">
                <a:solidFill>
                  <a:schemeClr val="tx1">
                    <a:lumMod val="50000"/>
                  </a:schemeClr>
                </a:solidFill>
                <a:effectLst>
                  <a:outerShdw blurRad="38100" dist="38100" dir="2700000" algn="tl">
                    <a:srgbClr val="000000">
                      <a:alpha val="43137"/>
                    </a:srgbClr>
                  </a:outerShdw>
                </a:effectLst>
                <a:latin typeface="Candara" panose="020E0502030303020204" pitchFamily="34" charset="0"/>
              </a:rPr>
              <a:t>Nonvolatile Memory</a:t>
            </a:r>
          </a:p>
        </p:txBody>
      </p:sp>
      <p:sp>
        <p:nvSpPr>
          <p:cNvPr id="22531" name="Content Placeholder 2"/>
          <p:cNvSpPr>
            <a:spLocks noGrp="1"/>
          </p:cNvSpPr>
          <p:nvPr>
            <p:ph idx="1"/>
          </p:nvPr>
        </p:nvSpPr>
        <p:spPr>
          <a:xfrm>
            <a:off x="822959" y="1600200"/>
            <a:ext cx="7543801" cy="3124200"/>
          </a:xfrm>
        </p:spPr>
        <p:txBody>
          <a:bodyPr>
            <a:normAutofit/>
          </a:bodyPr>
          <a:lstStyle/>
          <a:p>
            <a:endParaRPr lang="en-US" sz="2400" dirty="0" smtClean="0">
              <a:solidFill>
                <a:schemeClr val="tx1">
                  <a:lumMod val="50000"/>
                </a:schemeClr>
              </a:solidFill>
              <a:latin typeface="Candara" panose="020E0502030303020204" pitchFamily="34" charset="0"/>
            </a:endParaRPr>
          </a:p>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Nonvolatile chips hold data even when the computer is unplugged. During normal use, the data in these chips is only read and used – not changed – so the memory is called </a:t>
            </a:r>
            <a:r>
              <a:rPr lang="en-US" b="1" i="1" dirty="0" smtClean="0">
                <a:solidFill>
                  <a:schemeClr val="tx1">
                    <a:lumMod val="50000"/>
                  </a:schemeClr>
                </a:solidFill>
                <a:latin typeface="Candara" panose="020E0502030303020204" pitchFamily="34" charset="0"/>
              </a:rPr>
              <a:t>read-only-memory (ROM). </a:t>
            </a:r>
          </a:p>
          <a:p>
            <a:pPr marL="274320" indent="-274320">
              <a:lnSpc>
                <a:spcPct val="100000"/>
              </a:lnSpc>
              <a:spcBef>
                <a:spcPts val="600"/>
              </a:spcBef>
              <a:spcAft>
                <a:spcPts val="600"/>
              </a:spcAft>
              <a:buFont typeface="Wingdings" panose="05000000000000000000" pitchFamily="2" charset="2"/>
              <a:buChar char="§"/>
            </a:pPr>
            <a:r>
              <a:rPr lang="en-US" dirty="0" smtClean="0">
                <a:solidFill>
                  <a:schemeClr val="tx1">
                    <a:lumMod val="50000"/>
                  </a:schemeClr>
                </a:solidFill>
                <a:latin typeface="Candara" panose="020E0502030303020204" pitchFamily="34" charset="0"/>
              </a:rPr>
              <a:t>Example: Basic Input Output System (BIOS) which deals with boot process and device </a:t>
            </a:r>
            <a:r>
              <a:rPr lang="en-US" dirty="0" smtClean="0">
                <a:solidFill>
                  <a:schemeClr val="tx1">
                    <a:lumMod val="50000"/>
                  </a:schemeClr>
                </a:solidFill>
                <a:latin typeface="Candara" panose="020E0502030303020204" pitchFamily="34" charset="0"/>
              </a:rPr>
              <a:t>functionality.</a:t>
            </a:r>
            <a:endParaRPr lang="en-US" dirty="0" smtClean="0">
              <a:solidFill>
                <a:schemeClr val="tx1">
                  <a:lumMod val="50000"/>
                </a:schemeClr>
              </a:solidFill>
              <a:latin typeface="Candara" panose="020E0502030303020204" pitchFamily="34" charset="0"/>
            </a:endParaRPr>
          </a:p>
        </p:txBody>
      </p:sp>
      <p:sp>
        <p:nvSpPr>
          <p:cNvPr id="2" name="Footer Placeholder 1"/>
          <p:cNvSpPr>
            <a:spLocks noGrp="1"/>
          </p:cNvSpPr>
          <p:nvPr>
            <p:ph type="ftr" sz="quarter" idx="11"/>
          </p:nvPr>
        </p:nvSpPr>
        <p:spPr>
          <a:xfrm>
            <a:off x="2764639" y="6459786"/>
            <a:ext cx="3617103" cy="215537"/>
          </a:xfrm>
        </p:spPr>
        <p:txBody>
          <a:bodyPr/>
          <a:lstStyle/>
          <a:p>
            <a:r>
              <a:rPr lang="en-US" smtClean="0">
                <a:latin typeface="Candara" panose="020E0502030303020204" pitchFamily="34" charset="0"/>
              </a:rPr>
              <a:t>Presented by Md. Mahbubul Alam, PhD</a:t>
            </a:r>
            <a:endParaRPr lang="en-US" dirty="0">
              <a:latin typeface="Candara" panose="020E0502030303020204" pitchFamily="34" charset="0"/>
            </a:endParaRPr>
          </a:p>
        </p:txBody>
      </p:sp>
      <p:sp>
        <p:nvSpPr>
          <p:cNvPr id="3" name="Slide Number Placeholder 2"/>
          <p:cNvSpPr>
            <a:spLocks noGrp="1"/>
          </p:cNvSpPr>
          <p:nvPr>
            <p:ph type="sldNum" sz="quarter" idx="12"/>
          </p:nvPr>
        </p:nvSpPr>
        <p:spPr>
          <a:xfrm>
            <a:off x="7425344" y="6459786"/>
            <a:ext cx="984019" cy="215537"/>
          </a:xfrm>
        </p:spPr>
        <p:txBody>
          <a:bodyPr/>
          <a:lstStyle/>
          <a:p>
            <a:fld id="{028E3F4F-51B2-42EE-AFA2-40C4572185CC}" type="slidenum">
              <a:rPr lang="en-US" smtClean="0">
                <a:latin typeface="Candara" panose="020E0502030303020204" pitchFamily="34" charset="0"/>
              </a:rPr>
              <a:t>9</a:t>
            </a:fld>
            <a:endParaRPr lang="en-US" dirty="0">
              <a:latin typeface="Candara" panose="020E0502030303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eme1_brown">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heme1_brown" id="{162E0968-A735-46A7-B0F6-FC7551F11A1E}" vid="{DCD5E336-846B-4F2C-9665-375FBB1066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Theme1_brown</Template>
  <TotalTime>1749</TotalTime>
  <Words>2151</Words>
  <Application>Microsoft Office PowerPoint</Application>
  <PresentationFormat>On-screen Show (4:3)</PresentationFormat>
  <Paragraphs>278</Paragraphs>
  <Slides>27</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Calibri</vt:lpstr>
      <vt:lpstr>Calibri Light</vt:lpstr>
      <vt:lpstr>Candara</vt:lpstr>
      <vt:lpstr>Courier New</vt:lpstr>
      <vt:lpstr>Times</vt:lpstr>
      <vt:lpstr>Times New Roman</vt:lpstr>
      <vt:lpstr>Wingdings</vt:lpstr>
      <vt:lpstr>Theme1_brown</vt:lpstr>
      <vt:lpstr>Lecture 8 Processing Technologies</vt:lpstr>
      <vt:lpstr>Data and Information</vt:lpstr>
      <vt:lpstr>Data vs. Information</vt:lpstr>
      <vt:lpstr>Text Codes</vt:lpstr>
      <vt:lpstr>Text Codes (cont’d)</vt:lpstr>
      <vt:lpstr>How Computers Process Data</vt:lpstr>
      <vt:lpstr>The CPU</vt:lpstr>
      <vt:lpstr>Memory</vt:lpstr>
      <vt:lpstr>Nonvolatile Memory</vt:lpstr>
      <vt:lpstr>Flash Memory</vt:lpstr>
      <vt:lpstr>Volatile Memory</vt:lpstr>
      <vt:lpstr>Machine Cycle</vt:lpstr>
      <vt:lpstr>Machine Cycle (cont’d)</vt:lpstr>
      <vt:lpstr>Factors Affecting Processing Speed</vt:lpstr>
      <vt:lpstr>Registers</vt:lpstr>
      <vt:lpstr>Memory and Computing Power</vt:lpstr>
      <vt:lpstr>The Computer’s Internal Clock</vt:lpstr>
      <vt:lpstr>The Bus</vt:lpstr>
      <vt:lpstr>Cache Memory</vt:lpstr>
      <vt:lpstr>Processor</vt:lpstr>
      <vt:lpstr>Microcomputer Processors</vt:lpstr>
      <vt:lpstr>Microcomputer Processors (cont’d)</vt:lpstr>
      <vt:lpstr>Comparing Processors</vt:lpstr>
      <vt:lpstr>CPUs’ Performance Specification</vt:lpstr>
      <vt:lpstr>Standard Computer Ports</vt:lpstr>
      <vt:lpstr>Standard Computer Ports</vt:lpstr>
      <vt:lpstr>End of Chapter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Computer Systems</dc:title>
  <dc:creator>acer</dc:creator>
  <cp:lastModifiedBy>mmalam</cp:lastModifiedBy>
  <cp:revision>201</cp:revision>
  <dcterms:created xsi:type="dcterms:W3CDTF">2006-08-16T00:00:00Z</dcterms:created>
  <dcterms:modified xsi:type="dcterms:W3CDTF">2015-06-15T06:12:15Z</dcterms:modified>
</cp:coreProperties>
</file>