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7" r:id="rId1"/>
  </p:sldMasterIdLst>
  <p:notesMasterIdLst>
    <p:notesMasterId r:id="rId53"/>
  </p:notesMasterIdLst>
  <p:sldIdLst>
    <p:sldId id="374" r:id="rId2"/>
    <p:sldId id="402" r:id="rId3"/>
    <p:sldId id="322" r:id="rId4"/>
    <p:sldId id="324" r:id="rId5"/>
    <p:sldId id="375" r:id="rId6"/>
    <p:sldId id="376" r:id="rId7"/>
    <p:sldId id="377" r:id="rId8"/>
    <p:sldId id="330" r:id="rId9"/>
    <p:sldId id="331" r:id="rId10"/>
    <p:sldId id="388" r:id="rId11"/>
    <p:sldId id="332" r:id="rId12"/>
    <p:sldId id="333" r:id="rId13"/>
    <p:sldId id="334" r:id="rId14"/>
    <p:sldId id="390" r:id="rId15"/>
    <p:sldId id="336" r:id="rId16"/>
    <p:sldId id="337" r:id="rId17"/>
    <p:sldId id="338" r:id="rId18"/>
    <p:sldId id="339" r:id="rId19"/>
    <p:sldId id="350" r:id="rId20"/>
    <p:sldId id="351" r:id="rId21"/>
    <p:sldId id="352" r:id="rId22"/>
    <p:sldId id="391" r:id="rId23"/>
    <p:sldId id="392" r:id="rId24"/>
    <p:sldId id="398" r:id="rId25"/>
    <p:sldId id="400" r:id="rId26"/>
    <p:sldId id="356" r:id="rId27"/>
    <p:sldId id="340" r:id="rId28"/>
    <p:sldId id="341" r:id="rId29"/>
    <p:sldId id="401" r:id="rId30"/>
    <p:sldId id="342" r:id="rId31"/>
    <p:sldId id="343" r:id="rId32"/>
    <p:sldId id="344" r:id="rId33"/>
    <p:sldId id="394" r:id="rId34"/>
    <p:sldId id="384" r:id="rId35"/>
    <p:sldId id="385" r:id="rId36"/>
    <p:sldId id="349" r:id="rId37"/>
    <p:sldId id="360" r:id="rId38"/>
    <p:sldId id="403" r:id="rId39"/>
    <p:sldId id="395" r:id="rId40"/>
    <p:sldId id="396" r:id="rId41"/>
    <p:sldId id="361" r:id="rId42"/>
    <p:sldId id="362" r:id="rId43"/>
    <p:sldId id="363" r:id="rId44"/>
    <p:sldId id="364" r:id="rId45"/>
    <p:sldId id="387" r:id="rId46"/>
    <p:sldId id="365" r:id="rId47"/>
    <p:sldId id="405" r:id="rId48"/>
    <p:sldId id="406" r:id="rId49"/>
    <p:sldId id="408" r:id="rId50"/>
    <p:sldId id="407" r:id="rId51"/>
    <p:sldId id="40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33" clrIdx="0"/>
  <p:cmAuthor id="1" name="Sarah Evans" initials="SJE" lastIdx="34" clrIdx="1"/>
  <p:cmAuthor id="2" name="LD" initials="LD"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578"/>
    <a:srgbClr val="005A94"/>
    <a:srgbClr val="2F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6535" autoAdjust="0"/>
  </p:normalViewPr>
  <p:slideViewPr>
    <p:cSldViewPr>
      <p:cViewPr varScale="1">
        <p:scale>
          <a:sx n="64" d="100"/>
          <a:sy n="64"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8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5BF25-40BE-405D-88E7-C5FB6E60947B}" type="datetimeFigureOut">
              <a:rPr lang="en-US" smtClean="0"/>
              <a:pPr/>
              <a:t>7/12/2015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2621-405C-4F83-9120-2E9601611C17}" type="slidenum">
              <a:rPr lang="en-US" smtClean="0"/>
              <a:pPr/>
              <a:t>‹#›</a:t>
            </a:fld>
            <a:endParaRPr lang="en-US"/>
          </a:p>
        </p:txBody>
      </p:sp>
    </p:spTree>
    <p:extLst>
      <p:ext uri="{BB962C8B-B14F-4D97-AF65-F5344CB8AC3E}">
        <p14:creationId xmlns:p14="http://schemas.microsoft.com/office/powerpoint/2010/main" val="25065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Times New Roman" pitchFamily="18" charset="0"/>
              </a:rPr>
              <a:t>This chapter discusses the kinds of software you can use to perform a variety of tasks, from simple word processing to digital image editing. We’ll also discuss how you can buy software, what the different versions of software mean, how you can legally get free software from the Web, and how you install and uninstall software safely on your system.</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0</a:t>
            </a:fld>
            <a:endParaRPr lang="en-US"/>
          </a:p>
        </p:txBody>
      </p:sp>
    </p:spTree>
    <p:extLst>
      <p:ext uri="{BB962C8B-B14F-4D97-AF65-F5344CB8AC3E}">
        <p14:creationId xmlns:p14="http://schemas.microsoft.com/office/powerpoint/2010/main" val="162863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Microsoft Word is the most popular word processing program. </a:t>
            </a:r>
          </a:p>
          <a:p>
            <a:pPr marL="171450" indent="-171450">
              <a:buFont typeface="Arial" pitchFamily="34" charset="0"/>
              <a:buChar char="•"/>
            </a:pPr>
            <a:r>
              <a:rPr lang="en-US" sz="1200" kern="1200" dirty="0" smtClean="0">
                <a:solidFill>
                  <a:schemeClr val="tx1"/>
                </a:solidFill>
                <a:effectLst/>
                <a:latin typeface="+mn-lt"/>
                <a:ea typeface="+mn-ea"/>
                <a:cs typeface="+mn-cs"/>
              </a:rPr>
              <a:t>Writer, a word processing program from the OpenOffice.org suite (</a:t>
            </a:r>
            <a:r>
              <a:rPr lang="en-US" sz="1200" b="0" i="0" u="none" strike="noStrike" kern="1200" dirty="0" smtClean="0">
                <a:solidFill>
                  <a:schemeClr val="tx1"/>
                </a:solidFill>
                <a:effectLst/>
                <a:latin typeface="+mn-lt"/>
                <a:ea typeface="+mn-ea"/>
                <a:cs typeface="+mn-cs"/>
              </a:rPr>
              <a:t>www.openoffice.org</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AbiWord</a:t>
            </a:r>
            <a:r>
              <a:rPr lang="en-US" sz="120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www.abiword.com</a:t>
            </a:r>
            <a:r>
              <a:rPr lang="en-US" sz="1200" kern="1200" dirty="0" smtClean="0">
                <a:solidFill>
                  <a:schemeClr val="tx1"/>
                </a:solidFill>
                <a:effectLst/>
                <a:latin typeface="+mn-lt"/>
                <a:ea typeface="+mn-ea"/>
                <a:cs typeface="+mn-cs"/>
              </a:rPr>
              <a:t>) are gaining in popularity because they are available as free downloads from the Internet. Both </a:t>
            </a:r>
            <a:r>
              <a:rPr lang="en-US" sz="1200" kern="1200" dirty="0" err="1" smtClean="0">
                <a:solidFill>
                  <a:schemeClr val="tx1"/>
                </a:solidFill>
                <a:effectLst/>
                <a:latin typeface="+mn-lt"/>
                <a:ea typeface="+mn-ea"/>
                <a:cs typeface="+mn-cs"/>
              </a:rPr>
              <a:t>AbiWord</a:t>
            </a:r>
            <a:r>
              <a:rPr lang="en-US" sz="1200" kern="1200" dirty="0" smtClean="0">
                <a:solidFill>
                  <a:schemeClr val="tx1"/>
                </a:solidFill>
                <a:effectLst/>
                <a:latin typeface="+mn-lt"/>
                <a:ea typeface="+mn-ea"/>
                <a:cs typeface="+mn-cs"/>
              </a:rPr>
              <a:t> and Writer have many of the same features as the higher-priced Word, making either a great choice for cost-conscious consumers. Keep one thing in mind when you choose an open source software product: support. Unlike Microsoft Office and other proprietary applications, these applications offer little or no formal support. Instead, open source applications are supported from their community of users across Web sites and newsgroups.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a:p>
        </p:txBody>
      </p:sp>
    </p:spTree>
    <p:extLst>
      <p:ext uri="{BB962C8B-B14F-4D97-AF65-F5344CB8AC3E}">
        <p14:creationId xmlns:p14="http://schemas.microsoft.com/office/powerpoint/2010/main" val="109750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90242BF6-DD33-49D9-BE4D-843754A4FB92}" type="slidenum">
              <a:rPr lang="en-US" smtClean="0"/>
              <a:pPr/>
              <a:t>10</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Spreadsheet software</a:t>
            </a:r>
            <a:r>
              <a:rPr lang="en-US" sz="1200" b="0" kern="1200" dirty="0" smtClean="0">
                <a:solidFill>
                  <a:schemeClr val="tx1"/>
                </a:solidFill>
                <a:effectLst/>
                <a:latin typeface="+mn-lt"/>
                <a:ea typeface="+mn-ea"/>
                <a:cs typeface="+mn-cs"/>
              </a:rPr>
              <a:t>—such as Microsoft Excel and OpenOffice.org </a:t>
            </a:r>
            <a:r>
              <a:rPr lang="en-US" sz="1200" b="0" kern="1200" dirty="0" err="1" smtClean="0">
                <a:solidFill>
                  <a:schemeClr val="tx1"/>
                </a:solidFill>
                <a:effectLst/>
                <a:latin typeface="+mn-lt"/>
                <a:ea typeface="+mn-ea"/>
                <a:cs typeface="+mn-cs"/>
              </a:rPr>
              <a:t>Calc</a:t>
            </a:r>
            <a:r>
              <a:rPr lang="en-US" sz="1200" b="0" kern="1200" dirty="0" smtClean="0">
                <a:solidFill>
                  <a:schemeClr val="tx1"/>
                </a:solidFill>
                <a:effectLst/>
                <a:latin typeface="+mn-lt"/>
                <a:ea typeface="+mn-ea"/>
                <a:cs typeface="+mn-cs"/>
              </a:rPr>
              <a:t>—enables you to do calculations and numerical analyses easily. You can use spreadsheet software to track your expenses and create a simple budget. </a:t>
            </a:r>
          </a:p>
          <a:p>
            <a:pPr marL="171450" indent="-171450">
              <a:buFont typeface="Arial" pitchFamily="34" charset="0"/>
              <a:buChar char="•"/>
            </a:pPr>
            <a:r>
              <a:rPr lang="en-US" sz="1200" b="0" kern="1200" dirty="0" smtClean="0">
                <a:solidFill>
                  <a:schemeClr val="tx1"/>
                </a:solidFill>
                <a:effectLst/>
                <a:latin typeface="+mn-lt"/>
                <a:ea typeface="+mn-ea"/>
                <a:cs typeface="+mn-cs"/>
              </a:rPr>
              <a:t>The basic element in a spreadsheet program is the worksheet, which is a grid consisting of columns and rows. The columns and rows form individual boxes called </a:t>
            </a:r>
            <a:r>
              <a:rPr lang="en-US" sz="1200" b="0" i="1" kern="1200" dirty="0" smtClean="0">
                <a:solidFill>
                  <a:schemeClr val="tx1"/>
                </a:solidFill>
                <a:effectLst/>
                <a:latin typeface="+mn-lt"/>
                <a:ea typeface="+mn-ea"/>
                <a:cs typeface="+mn-cs"/>
              </a:rPr>
              <a:t>cells.</a:t>
            </a:r>
            <a:r>
              <a:rPr lang="en-US" sz="1200" b="0" kern="1200" dirty="0" smtClean="0">
                <a:solidFill>
                  <a:schemeClr val="tx1"/>
                </a:solidFill>
                <a:effectLst/>
                <a:latin typeface="+mn-lt"/>
                <a:ea typeface="+mn-ea"/>
                <a:cs typeface="+mn-cs"/>
              </a:rPr>
              <a:t> </a:t>
            </a:r>
          </a:p>
          <a:p>
            <a:pPr marL="171450" indent="-171450">
              <a:buFont typeface="Arial" pitchFamily="34" charset="0"/>
              <a:buChar char="•"/>
            </a:pPr>
            <a:r>
              <a:rPr lang="en-US" sz="1200" b="0" kern="1200" dirty="0" smtClean="0">
                <a:solidFill>
                  <a:schemeClr val="tx1"/>
                </a:solidFill>
                <a:effectLst/>
                <a:latin typeface="+mn-lt"/>
                <a:ea typeface="+mn-ea"/>
                <a:cs typeface="+mn-cs"/>
              </a:rPr>
              <a:t>You can enter several types of data into a cell:</a:t>
            </a:r>
          </a:p>
          <a:p>
            <a:pPr marL="628650" lvl="1" indent="-171450">
              <a:buFont typeface="Arial" pitchFamily="34" charset="0"/>
              <a:buChar char="•"/>
            </a:pPr>
            <a:r>
              <a:rPr lang="en-US" sz="1200" b="0" i="0" u="none" strike="noStrike" kern="1200" dirty="0" smtClean="0">
                <a:solidFill>
                  <a:schemeClr val="tx1"/>
                </a:solidFill>
                <a:effectLst/>
                <a:latin typeface="+mn-lt"/>
                <a:ea typeface="+mn-ea"/>
                <a:cs typeface="+mn-cs"/>
              </a:rPr>
              <a:t>Text:</a:t>
            </a:r>
            <a:r>
              <a:rPr lang="en-US" sz="1200" b="0" kern="1200" dirty="0" smtClean="0">
                <a:solidFill>
                  <a:schemeClr val="tx1"/>
                </a:solidFill>
                <a:effectLst/>
                <a:latin typeface="+mn-lt"/>
                <a:ea typeface="+mn-ea"/>
                <a:cs typeface="+mn-cs"/>
              </a:rPr>
              <a:t> Any combination of letters, numbers, symbols, and spaces. Text is often used as labels to identify the contents of a worksheet or chart.</a:t>
            </a:r>
          </a:p>
          <a:p>
            <a:pPr marL="628650" lvl="1" indent="-171450">
              <a:buFont typeface="Arial" pitchFamily="34" charset="0"/>
              <a:buChar char="•"/>
            </a:pPr>
            <a:r>
              <a:rPr lang="en-US" sz="1200" b="0" i="0" u="none" strike="noStrike" kern="1200" dirty="0" smtClean="0">
                <a:solidFill>
                  <a:schemeClr val="tx1"/>
                </a:solidFill>
                <a:effectLst/>
                <a:latin typeface="+mn-lt"/>
                <a:ea typeface="+mn-ea"/>
                <a:cs typeface="+mn-cs"/>
              </a:rPr>
              <a:t>Values:</a:t>
            </a:r>
            <a:r>
              <a:rPr lang="en-US" sz="1200" b="0" kern="1200" dirty="0" smtClean="0">
                <a:solidFill>
                  <a:schemeClr val="tx1"/>
                </a:solidFill>
                <a:effectLst/>
                <a:latin typeface="+mn-lt"/>
                <a:ea typeface="+mn-ea"/>
                <a:cs typeface="+mn-cs"/>
              </a:rPr>
              <a:t> Numerical data that represent a quantity or an amount and are often the basis for calculations.</a:t>
            </a:r>
          </a:p>
          <a:p>
            <a:pPr marL="628650" lvl="1" indent="-171450">
              <a:buFont typeface="Arial" pitchFamily="34" charset="0"/>
              <a:buChar char="•"/>
            </a:pPr>
            <a:r>
              <a:rPr lang="en-US" sz="1200" b="0" i="0" u="none" strike="noStrike" kern="1200" dirty="0" smtClean="0">
                <a:solidFill>
                  <a:schemeClr val="tx1"/>
                </a:solidFill>
                <a:effectLst/>
                <a:latin typeface="+mn-lt"/>
                <a:ea typeface="+mn-ea"/>
                <a:cs typeface="+mn-cs"/>
              </a:rPr>
              <a:t>Formulas:</a:t>
            </a:r>
            <a:r>
              <a:rPr lang="en-US" sz="1200" b="0" kern="1200" dirty="0" smtClean="0">
                <a:solidFill>
                  <a:schemeClr val="tx1"/>
                </a:solidFill>
                <a:effectLst/>
                <a:latin typeface="+mn-lt"/>
                <a:ea typeface="+mn-ea"/>
                <a:cs typeface="+mn-cs"/>
              </a:rPr>
              <a:t> Equations that you build yourself using addition, subtraction, multiplication, and division, as well as values and cell references. For example, in Figure 4.5, you would type the formula “=B8-B22” (without quotation marks) to calculate net income for September.</a:t>
            </a:r>
          </a:p>
          <a:p>
            <a:pPr marL="628650" lvl="1" indent="-171450">
              <a:buFont typeface="Arial" pitchFamily="34" charset="0"/>
              <a:buChar char="•"/>
            </a:pPr>
            <a:r>
              <a:rPr lang="en-US" sz="1200" b="0" i="0" u="none" strike="noStrike" kern="1200" dirty="0" smtClean="0">
                <a:solidFill>
                  <a:schemeClr val="tx1"/>
                </a:solidFill>
                <a:effectLst/>
                <a:latin typeface="+mn-lt"/>
                <a:ea typeface="+mn-ea"/>
                <a:cs typeface="+mn-cs"/>
              </a:rPr>
              <a:t>Functions:</a:t>
            </a:r>
            <a:r>
              <a:rPr lang="en-US" sz="1200" b="0" kern="1200" dirty="0" smtClean="0">
                <a:solidFill>
                  <a:schemeClr val="tx1"/>
                </a:solidFill>
                <a:effectLst/>
                <a:latin typeface="+mn-lt"/>
                <a:ea typeface="+mn-ea"/>
                <a:cs typeface="+mn-cs"/>
              </a:rPr>
              <a:t> Formulas that are preprogrammed into the spreadsheet software. Functions help you with calculations ranging from the simple (such as adding groups of numbers) to the complex (such as determining monthly loan payments), without you needing to know the exact formula. Therefore, in Figure 4.5, to calculate the total of all income sources for the month of September you could use the built-in AVERAGE function, which would look like this: =SUM(B4:B7).</a:t>
            </a:r>
          </a:p>
          <a:p>
            <a:pPr marL="171450" indent="-171450">
              <a:buFont typeface="Arial" pitchFamily="34" charset="0"/>
              <a:buChar char="•"/>
            </a:pPr>
            <a:r>
              <a:rPr lang="en-US" sz="1200" b="0" kern="1200" dirty="0" smtClean="0">
                <a:solidFill>
                  <a:schemeClr val="tx1"/>
                </a:solidFill>
                <a:effectLst/>
                <a:latin typeface="+mn-lt"/>
                <a:ea typeface="+mn-ea"/>
                <a:cs typeface="+mn-cs"/>
              </a:rPr>
              <a:t>The primary benefit of spreadsheet software is its ability to recalculate all functions and formulas in the spreadsheet automatically when values for some of the inputs change. </a:t>
            </a:r>
            <a:r>
              <a:rPr lang="en-US" sz="1200" kern="1200" dirty="0" smtClean="0">
                <a:solidFill>
                  <a:schemeClr val="tx1"/>
                </a:solidFill>
                <a:effectLst/>
                <a:latin typeface="+mn-lt"/>
                <a:ea typeface="+mn-ea"/>
                <a:cs typeface="+mn-cs"/>
              </a:rPr>
              <a:t>Because automatic recalculation enables you to see immediately the effects that different options have on your spreadsheet, you can quickly test different assumptions in the same analysis. This is called a </a:t>
            </a:r>
            <a:r>
              <a:rPr lang="en-US" sz="1200" i="1" kern="1200" dirty="0" smtClean="0">
                <a:solidFill>
                  <a:schemeClr val="tx1"/>
                </a:solidFill>
                <a:effectLst/>
                <a:latin typeface="+mn-lt"/>
                <a:ea typeface="+mn-ea"/>
                <a:cs typeface="+mn-cs"/>
              </a:rPr>
              <a:t>what-if analysis.</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Most spreadsheet applications allow you to create a variety of charts, including basic column charts, pie charts, and line charts, with or without three-dimensional (3D) effects.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New in Excel 2010 are </a:t>
            </a:r>
            <a:r>
              <a:rPr lang="en-US" sz="1200" b="0" kern="1200" dirty="0" err="1" smtClean="0">
                <a:solidFill>
                  <a:schemeClr val="tx1"/>
                </a:solidFill>
                <a:effectLst/>
                <a:latin typeface="+mn-lt"/>
                <a:ea typeface="+mn-ea"/>
                <a:cs typeface="+mn-cs"/>
              </a:rPr>
              <a:t>sparklines</a:t>
            </a:r>
            <a:r>
              <a:rPr lang="en-US" sz="1200" b="0" kern="1200" dirty="0" smtClean="0">
                <a:solidFill>
                  <a:schemeClr val="tx1"/>
                </a:solidFill>
                <a:effectLst/>
                <a:latin typeface="+mn-lt"/>
                <a:ea typeface="+mn-ea"/>
                <a:cs typeface="+mn-cs"/>
              </a:rPr>
              <a:t>, which are small charts that fit into a single cell. </a:t>
            </a:r>
            <a:r>
              <a:rPr lang="en-US" sz="1200" b="0" kern="1200" dirty="0" err="1" smtClean="0">
                <a:solidFill>
                  <a:schemeClr val="tx1"/>
                </a:solidFill>
                <a:effectLst/>
                <a:latin typeface="+mn-lt"/>
                <a:ea typeface="+mn-ea"/>
                <a:cs typeface="+mn-cs"/>
              </a:rPr>
              <a:t>Sparklines</a:t>
            </a:r>
            <a:r>
              <a:rPr lang="en-US" sz="1200" b="0" kern="1200" dirty="0" smtClean="0">
                <a:solidFill>
                  <a:schemeClr val="tx1"/>
                </a:solidFill>
                <a:effectLst/>
                <a:latin typeface="+mn-lt"/>
                <a:ea typeface="+mn-ea"/>
                <a:cs typeface="+mn-cs"/>
              </a:rPr>
              <a:t> make it easy to show data trends.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b="0" i="0" dirty="0" smtClean="0">
              <a:latin typeface="Helvetica" pitchFamily="34" charset="0"/>
            </a:endParaRPr>
          </a:p>
          <a:p>
            <a:pPr marL="0" marR="0" indent="0" algn="l" defTabSz="914400" rtl="0" eaLnBrk="1" fontAlgn="base" latinLnBrk="0" hangingPunct="1">
              <a:lnSpc>
                <a:spcPct val="100000"/>
              </a:lnSpc>
              <a:spcBef>
                <a:spcPct val="30000"/>
              </a:spcBef>
              <a:spcAft>
                <a:spcPct val="0"/>
              </a:spcAft>
              <a:buClrTx/>
              <a:buSzTx/>
              <a:buFontTx/>
              <a:buChar char="•"/>
              <a:tabLst/>
              <a:defRPr/>
            </a:pPr>
            <a:endParaRPr lang="en-US" b="0" i="0" dirty="0" smtClean="0">
              <a:latin typeface="Helvetica" pitchFamily="34" charset="0"/>
            </a:endParaRPr>
          </a:p>
        </p:txBody>
      </p:sp>
    </p:spTree>
    <p:extLst>
      <p:ext uri="{BB962C8B-B14F-4D97-AF65-F5344CB8AC3E}">
        <p14:creationId xmlns:p14="http://schemas.microsoft.com/office/powerpoint/2010/main" val="312338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4C5124F6-09C9-4CCA-8A6B-A03040AF7434}" type="slidenum">
              <a:rPr lang="en-US" smtClean="0"/>
              <a:pPr/>
              <a:t>11</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You use </a:t>
            </a:r>
            <a:r>
              <a:rPr lang="en-US" sz="1200" b="0" i="0" u="none" strike="noStrike" kern="1200" dirty="0" smtClean="0">
                <a:solidFill>
                  <a:schemeClr val="tx1"/>
                </a:solidFill>
                <a:effectLst/>
                <a:latin typeface="+mn-lt"/>
                <a:ea typeface="+mn-ea"/>
                <a:cs typeface="+mn-cs"/>
              </a:rPr>
              <a:t>presentation software</a:t>
            </a:r>
            <a:r>
              <a:rPr lang="en-US" sz="1200" b="0" kern="1200" dirty="0" smtClean="0">
                <a:solidFill>
                  <a:schemeClr val="tx1"/>
                </a:solidFill>
                <a:effectLst/>
                <a:latin typeface="+mn-lt"/>
                <a:ea typeface="+mn-ea"/>
                <a:cs typeface="+mn-cs"/>
              </a:rPr>
              <a:t> such as Microsoft PowerPoint, OpenOffice.org Impress, or </a:t>
            </a:r>
            <a:r>
              <a:rPr lang="en-US" sz="1200" b="0" kern="1200" dirty="0" err="1" smtClean="0">
                <a:solidFill>
                  <a:schemeClr val="tx1"/>
                </a:solidFill>
                <a:effectLst/>
                <a:latin typeface="+mn-lt"/>
                <a:ea typeface="+mn-ea"/>
                <a:cs typeface="+mn-cs"/>
              </a:rPr>
              <a:t>Zoho</a:t>
            </a:r>
            <a:r>
              <a:rPr lang="en-US" sz="1200" b="0" kern="1200" dirty="0" smtClean="0">
                <a:solidFill>
                  <a:schemeClr val="tx1"/>
                </a:solidFill>
                <a:effectLst/>
                <a:latin typeface="+mn-lt"/>
                <a:ea typeface="+mn-ea"/>
                <a:cs typeface="+mn-cs"/>
              </a:rPr>
              <a:t> Show to create dynamic slide shows. </a:t>
            </a:r>
          </a:p>
          <a:p>
            <a:pPr marL="171450" indent="-171450">
              <a:buFont typeface="Arial" pitchFamily="34" charset="0"/>
              <a:buChar char="•"/>
            </a:pPr>
            <a:r>
              <a:rPr lang="en-US" sz="1200" b="0" kern="1200" dirty="0" smtClean="0">
                <a:solidFill>
                  <a:schemeClr val="tx1"/>
                </a:solidFill>
                <a:effectLst/>
                <a:latin typeface="+mn-lt"/>
                <a:ea typeface="+mn-ea"/>
                <a:cs typeface="+mn-cs"/>
              </a:rPr>
              <a:t>Using the basic features included in presentation software, creating a slide show is simple. To arrange text and graphics on your slides, you can choose from a variety of slide layouts. These layouts give you the option of using a single or double column of bulleted text, various combinations of bulleted text, and other content such as clip art, graphs, photos, and even video clips.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You also can lend a theme to your presentation by choosing from different design templates. You can use animation effects to control how and when text and other objects enter and exit each slide. Slide transitions add different effects as you move from one slide to the next during the presentation.</a:t>
            </a:r>
          </a:p>
        </p:txBody>
      </p:sp>
    </p:spTree>
    <p:extLst>
      <p:ext uri="{BB962C8B-B14F-4D97-AF65-F5344CB8AC3E}">
        <p14:creationId xmlns:p14="http://schemas.microsoft.com/office/powerpoint/2010/main" val="240694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E1DDFCB-7649-4ACA-ABF7-B691A3F51B71}" type="slidenum">
              <a:rPr lang="en-US" smtClean="0"/>
              <a:pPr/>
              <a:t>12</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Oracle, MySQL, and Microsoft Access are powerful applications that allow you to store and organize data.</a:t>
            </a:r>
          </a:p>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FileMaker Pro, Bento, and FileMaker Go are database alternatives for Windows, Mac, iPhone, and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a:t>
            </a:r>
          </a:p>
          <a:p>
            <a:pPr marL="171450" indent="-171450" eaLnBrk="1" hangingPunct="1">
              <a:buFont typeface="Arial" pitchFamily="34" charset="0"/>
              <a:buChar char="•"/>
            </a:pPr>
            <a:r>
              <a:rPr lang="en-US" i="0" dirty="0" smtClean="0">
                <a:latin typeface="Helvetica" pitchFamily="34" charset="0"/>
              </a:rPr>
              <a:t>Database software</a:t>
            </a:r>
            <a:r>
              <a:rPr lang="en-US" dirty="0" smtClean="0">
                <a:latin typeface="Helvetica" pitchFamily="34" charset="0"/>
              </a:rPr>
              <a:t> programs</a:t>
            </a:r>
            <a:r>
              <a:rPr lang="en-US" u="none" dirty="0" smtClean="0">
                <a:latin typeface="Helvetica" pitchFamily="34" charset="0"/>
              </a:rPr>
              <a:t> </a:t>
            </a:r>
            <a:r>
              <a:rPr lang="en-US" sz="1200" u="none" kern="1200" dirty="0" smtClean="0">
                <a:solidFill>
                  <a:schemeClr val="tx1"/>
                </a:solidFill>
                <a:latin typeface="Arial" charset="0"/>
                <a:ea typeface="+mn-ea"/>
                <a:cs typeface="+mn-cs"/>
              </a:rPr>
              <a:t>are powerful applications that allow you to store and organize data </a:t>
            </a:r>
            <a:r>
              <a:rPr lang="en-US" baseline="0" dirty="0" smtClean="0">
                <a:latin typeface="Helvetica" pitchFamily="34" charset="0"/>
              </a:rPr>
              <a:t>that can be used to track clients, invoices, and personnel information.</a:t>
            </a:r>
            <a:endParaRPr lang="en-US" dirty="0" smtClean="0">
              <a:latin typeface="Helvetica" pitchFamily="34" charset="0"/>
            </a:endParaRPr>
          </a:p>
          <a:p>
            <a:pPr marL="171450" indent="-171450" eaLnBrk="1" hangingPunct="1">
              <a:buFont typeface="Arial" pitchFamily="34" charset="0"/>
              <a:buChar char="•"/>
            </a:pPr>
            <a:r>
              <a:rPr lang="en-US" dirty="0" smtClean="0">
                <a:latin typeface="Helvetica" pitchFamily="34" charset="0"/>
              </a:rPr>
              <a:t>Spreadsheet applications include many database features and are easy to use for simple database tasks such as sorting, filtering, and organizing data. However, you need a more full-featured database application to manage larger and more complicated groups of data that contain more than one table or when you need to group, sort, and retrieve data and generate reports.</a:t>
            </a:r>
          </a:p>
          <a:p>
            <a:pPr marL="171450" indent="-171450" eaLnBrk="1" hangingPunct="1">
              <a:buFont typeface="Arial" pitchFamily="34" charset="0"/>
              <a:buChar char="•"/>
            </a:pPr>
            <a:r>
              <a:rPr lang="en-US" dirty="0" smtClean="0">
                <a:latin typeface="Helvetica" pitchFamily="34" charset="0"/>
              </a:rPr>
              <a:t>Traditional databases are organized into fields, records, and tables. A </a:t>
            </a:r>
            <a:r>
              <a:rPr lang="en-US" i="0" dirty="0" smtClean="0">
                <a:latin typeface="Helvetica" pitchFamily="34" charset="0"/>
              </a:rPr>
              <a:t>field</a:t>
            </a:r>
            <a:r>
              <a:rPr lang="en-US" dirty="0" smtClean="0">
                <a:latin typeface="Helvetica" pitchFamily="34" charset="0"/>
              </a:rPr>
              <a:t> is a data category such as “First Name.” A </a:t>
            </a:r>
            <a:r>
              <a:rPr lang="en-US" i="0" dirty="0" smtClean="0">
                <a:latin typeface="Helvetica" pitchFamily="34" charset="0"/>
              </a:rPr>
              <a:t>record</a:t>
            </a:r>
            <a:r>
              <a:rPr lang="en-US" dirty="0" smtClean="0">
                <a:latin typeface="Helvetica" pitchFamily="34" charset="0"/>
              </a:rPr>
              <a:t> is a collection of related fields. A </a:t>
            </a:r>
            <a:r>
              <a:rPr lang="en-US" i="0" dirty="0" smtClean="0">
                <a:latin typeface="Helvetica" pitchFamily="34" charset="0"/>
              </a:rPr>
              <a:t>table</a:t>
            </a:r>
            <a:r>
              <a:rPr lang="en-US" dirty="0" smtClean="0">
                <a:latin typeface="Helvetica" pitchFamily="34" charset="0"/>
              </a:rPr>
              <a:t> groups related records together.</a:t>
            </a:r>
          </a:p>
        </p:txBody>
      </p:sp>
    </p:spTree>
    <p:extLst>
      <p:ext uri="{BB962C8B-B14F-4D97-AF65-F5344CB8AC3E}">
        <p14:creationId xmlns:p14="http://schemas.microsoft.com/office/powerpoint/2010/main" val="312601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Programs are available to help students take notes during lectures and organize and maintain their lecture notes and the recordings they create from lectures. </a:t>
            </a:r>
          </a:p>
          <a:p>
            <a:pPr marL="171450" indent="-171450">
              <a:buFont typeface="Arial" pitchFamily="34" charset="0"/>
              <a:buChar char="•"/>
            </a:pPr>
            <a:r>
              <a:rPr lang="en-US" sz="1200" b="0" kern="1200" dirty="0" smtClean="0">
                <a:solidFill>
                  <a:schemeClr val="tx1"/>
                </a:solidFill>
                <a:effectLst/>
                <a:latin typeface="+mn-lt"/>
                <a:ea typeface="+mn-ea"/>
                <a:cs typeface="+mn-cs"/>
              </a:rPr>
              <a:t>Microsoft OneNote allows users to write their notes directly onto the tablet and later convert the handwritten text to digital text. </a:t>
            </a:r>
          </a:p>
          <a:p>
            <a:pPr marL="171450" indent="-171450">
              <a:buFont typeface="Arial" pitchFamily="34" charset="0"/>
              <a:buChar char="•"/>
            </a:pPr>
            <a:r>
              <a:rPr lang="en-US" sz="1200" b="0" kern="1200" dirty="0" smtClean="0">
                <a:solidFill>
                  <a:schemeClr val="tx1"/>
                </a:solidFill>
                <a:effectLst/>
                <a:latin typeface="+mn-lt"/>
                <a:ea typeface="+mn-ea"/>
                <a:cs typeface="+mn-cs"/>
              </a:rPr>
              <a:t>OneNote works equally as well with a notebook or desktop computer, and has continued to develop into a powerful note taking and organizational tool. There is also a OneNote app for the </a:t>
            </a:r>
            <a:r>
              <a:rPr lang="en-US" sz="1200" b="0" kern="1200" dirty="0" err="1" smtClean="0">
                <a:solidFill>
                  <a:schemeClr val="tx1"/>
                </a:solidFill>
                <a:effectLst/>
                <a:latin typeface="+mn-lt"/>
                <a:ea typeface="+mn-ea"/>
                <a:cs typeface="+mn-cs"/>
              </a:rPr>
              <a:t>iPad</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Notes can be organized into tabbed sections, similar to a multi-subject spiral-bound notebook, that provide further help in organizing and reorganizing pages. </a:t>
            </a:r>
          </a:p>
          <a:p>
            <a:pPr marL="171450" indent="-171450">
              <a:buFont typeface="Arial" pitchFamily="34" charset="0"/>
              <a:buChar char="•"/>
            </a:pPr>
            <a:r>
              <a:rPr lang="en-US" sz="1200" b="0" kern="1200" dirty="0" smtClean="0">
                <a:solidFill>
                  <a:schemeClr val="tx1"/>
                </a:solidFill>
                <a:effectLst/>
                <a:latin typeface="+mn-lt"/>
                <a:ea typeface="+mn-ea"/>
                <a:cs typeface="+mn-cs"/>
              </a:rPr>
              <a:t>With one click, Web links can be quickly integrated and audio or video recordings of lectures can be added.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a:p>
        </p:txBody>
      </p:sp>
    </p:spTree>
    <p:extLst>
      <p:ext uri="{BB962C8B-B14F-4D97-AF65-F5344CB8AC3E}">
        <p14:creationId xmlns:p14="http://schemas.microsoft.com/office/powerpoint/2010/main" val="194174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81E4737-6B50-449D-92D5-8FC3D9FAED56}" type="slidenum">
              <a:rPr lang="en-US" smtClean="0"/>
              <a:pPr/>
              <a:t>14</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Most productivity suites contain some form of </a:t>
            </a:r>
            <a:r>
              <a:rPr lang="en-US" sz="1200" b="0" i="0" u="none" strike="noStrike" kern="1200" dirty="0" smtClean="0">
                <a:solidFill>
                  <a:schemeClr val="tx1"/>
                </a:solidFill>
                <a:effectLst/>
                <a:latin typeface="+mn-lt"/>
                <a:ea typeface="+mn-ea"/>
                <a:cs typeface="+mn-cs"/>
              </a:rPr>
              <a:t>personal information manager (PIM) software</a:t>
            </a:r>
            <a:r>
              <a:rPr lang="en-US" sz="1200" b="0" kern="1200" dirty="0" smtClean="0">
                <a:solidFill>
                  <a:schemeClr val="tx1"/>
                </a:solidFill>
                <a:effectLst/>
                <a:latin typeface="+mn-lt"/>
                <a:ea typeface="+mn-ea"/>
                <a:cs typeface="+mn-cs"/>
              </a:rPr>
              <a:t> such as Microsoft Outlook or Lotus Organizer. Chandler (</a:t>
            </a:r>
            <a:r>
              <a:rPr lang="en-US" sz="1200" b="0" i="0" u="none" strike="noStrike" kern="1200" dirty="0" smtClean="0">
                <a:solidFill>
                  <a:schemeClr val="tx1"/>
                </a:solidFill>
                <a:effectLst/>
                <a:latin typeface="+mn-lt"/>
                <a:ea typeface="+mn-ea"/>
                <a:cs typeface="+mn-cs"/>
              </a:rPr>
              <a:t>www.chandlerproject.org</a:t>
            </a:r>
            <a:r>
              <a:rPr lang="en-US" sz="1200" b="0" kern="1200" dirty="0" smtClean="0">
                <a:solidFill>
                  <a:schemeClr val="tx1"/>
                </a:solidFill>
                <a:effectLst/>
                <a:latin typeface="+mn-lt"/>
                <a:ea typeface="+mn-ea"/>
                <a:cs typeface="+mn-cs"/>
              </a:rPr>
              <a:t>) is another PIM program that is open source and, therefore, free. </a:t>
            </a:r>
          </a:p>
          <a:p>
            <a:pPr marL="171450" indent="-171450">
              <a:buFont typeface="Arial" pitchFamily="34" charset="0"/>
              <a:buChar char="•"/>
            </a:pPr>
            <a:r>
              <a:rPr lang="en-US" sz="1200" b="0" kern="1200" dirty="0" smtClean="0">
                <a:solidFill>
                  <a:schemeClr val="tx1"/>
                </a:solidFill>
                <a:effectLst/>
                <a:latin typeface="+mn-lt"/>
                <a:ea typeface="+mn-ea"/>
                <a:cs typeface="+mn-cs"/>
              </a:rPr>
              <a:t>These programs strive to replace the management tools found on a traditional desk—a calendar, address book, notepad, and to-do list, for example. </a:t>
            </a:r>
          </a:p>
          <a:p>
            <a:pPr marL="171450" indent="-171450">
              <a:buFont typeface="Arial" pitchFamily="34" charset="0"/>
              <a:buChar char="•"/>
            </a:pPr>
            <a:r>
              <a:rPr lang="en-US" sz="1200" b="0" kern="1200" dirty="0" smtClean="0">
                <a:solidFill>
                  <a:schemeClr val="tx1"/>
                </a:solidFill>
                <a:effectLst/>
                <a:latin typeface="+mn-lt"/>
                <a:ea typeface="+mn-ea"/>
                <a:cs typeface="+mn-cs"/>
              </a:rPr>
              <a:t>Some PIMs contain e-mail management features so that you not only can receive and send e-mail messages, but also organize them into various folders, prioritize them, and coordinate them with other activities in your calendar</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Outlook also coordinates with OneNote, so you can create appointments, meeting requests, and tasks directly in OneNote. If you’re taking notes in a lecture or meeting, and the need to create a follow-up appointment comes up, you can do so without leaving the OneNote application.</a:t>
            </a:r>
          </a:p>
          <a:p>
            <a:pPr marL="171450" indent="-171450">
              <a:buFont typeface="Arial" pitchFamily="34" charset="0"/>
              <a:buChar char="•"/>
            </a:pPr>
            <a:r>
              <a:rPr lang="en-US" sz="1200" kern="1200" dirty="0" smtClean="0">
                <a:solidFill>
                  <a:schemeClr val="tx1"/>
                </a:solidFill>
                <a:latin typeface="+mn-lt"/>
                <a:ea typeface="+mn-ea"/>
                <a:cs typeface="+mn-cs"/>
              </a:rPr>
              <a:t>Many Web-based e-mail clients such as Yahoo! and Google, have developed coordinating calendar and contacts programs similar to Microsoft Outlook. Yahoo! includes Notepad for jotting down notes and tasks. Google’s calendar and contacts sync with Outlook so you can access your Outlook calendar information by logging into Google, giving you access to your schedule anywhere you have access to a computer and an Internet connection. </a:t>
            </a:r>
            <a:endParaRPr lang="en-US" dirty="0" smtClean="0">
              <a:latin typeface="Helvetica" pitchFamily="34" charset="0"/>
            </a:endParaRPr>
          </a:p>
          <a:p>
            <a:pPr marL="171450" indent="-171450" eaLnBrk="1" hangingPunct="1">
              <a:buFont typeface="Arial" pitchFamily="34" charset="0"/>
              <a:buChar char="•"/>
            </a:pPr>
            <a:endParaRPr lang="en-US" dirty="0" smtClean="0">
              <a:latin typeface="Helvetica" pitchFamily="34" charset="0"/>
            </a:endParaRPr>
          </a:p>
        </p:txBody>
      </p:sp>
    </p:spTree>
    <p:extLst>
      <p:ext uri="{BB962C8B-B14F-4D97-AF65-F5344CB8AC3E}">
        <p14:creationId xmlns:p14="http://schemas.microsoft.com/office/powerpoint/2010/main" val="307891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D4AC0810-B24B-4D9C-B57F-5611937628D5}" type="slidenum">
              <a:rPr lang="en-US" smtClean="0"/>
              <a:pPr/>
              <a:t>15</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Whether you are working on a word processing document, spreadsheet, database, or slide presentation, there are several tools you can use to increase your efficiency: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 </a:t>
            </a:r>
            <a:r>
              <a:rPr lang="en-US" sz="1200" b="0" i="1" u="none" strike="noStrike" kern="1200" dirty="0" smtClean="0">
                <a:solidFill>
                  <a:schemeClr val="tx1"/>
                </a:solidFill>
                <a:effectLst/>
                <a:latin typeface="+mn-lt"/>
                <a:ea typeface="+mn-ea"/>
                <a:cs typeface="+mn-cs"/>
              </a:rPr>
              <a:t>wizard</a:t>
            </a:r>
            <a:r>
              <a:rPr lang="en-US" sz="1200" kern="1200" dirty="0" smtClean="0">
                <a:solidFill>
                  <a:schemeClr val="tx1"/>
                </a:solidFill>
                <a:effectLst/>
                <a:latin typeface="+mn-lt"/>
                <a:ea typeface="+mn-ea"/>
                <a:cs typeface="+mn-cs"/>
              </a:rPr>
              <a:t> is a systematic guide that walks you through the steps necessary to complete a complicated task. At each step, the wizard asks you questions. Based on your responses, the wizard helps you complete that portion of the task. </a:t>
            </a:r>
          </a:p>
          <a:p>
            <a:pPr marL="628650" lvl="1" indent="-171450">
              <a:buFont typeface="Arial" pitchFamily="34" charset="0"/>
              <a:buChar char="•"/>
            </a:pPr>
            <a:r>
              <a:rPr lang="en-US" sz="1200" kern="1200" dirty="0" smtClean="0">
                <a:solidFill>
                  <a:schemeClr val="tx1"/>
                </a:solidFill>
                <a:effectLst/>
                <a:latin typeface="+mn-lt"/>
                <a:ea typeface="+mn-ea"/>
                <a:cs typeface="+mn-cs"/>
              </a:rPr>
              <a:t>A </a:t>
            </a:r>
            <a:r>
              <a:rPr lang="en-US" sz="1200" b="0" i="1" u="none" strike="noStrike" kern="1200" dirty="0" smtClean="0">
                <a:solidFill>
                  <a:schemeClr val="tx1"/>
                </a:solidFill>
                <a:effectLst/>
                <a:latin typeface="+mn-lt"/>
                <a:ea typeface="+mn-ea"/>
                <a:cs typeface="+mn-cs"/>
              </a:rPr>
              <a:t>template</a:t>
            </a:r>
            <a:r>
              <a:rPr lang="en-US" sz="1200" kern="1200" dirty="0" smtClean="0">
                <a:solidFill>
                  <a:schemeClr val="tx1"/>
                </a:solidFill>
                <a:effectLst/>
                <a:latin typeface="+mn-lt"/>
                <a:ea typeface="+mn-ea"/>
                <a:cs typeface="+mn-cs"/>
              </a:rPr>
              <a:t> is a predesigned form. Templates are included in many productivity applications. They provide the basic structure for a particular kind of document, spreadsheet, or presentation</a:t>
            </a:r>
          </a:p>
          <a:p>
            <a:pPr marL="628650" lvl="1" indent="-171450">
              <a:buFont typeface="Arial" pitchFamily="34" charset="0"/>
              <a:buChar char="•"/>
            </a:pPr>
            <a:r>
              <a:rPr lang="en-US" sz="1200" kern="1200" dirty="0" smtClean="0">
                <a:solidFill>
                  <a:schemeClr val="tx1"/>
                </a:solidFill>
                <a:effectLst/>
                <a:latin typeface="+mn-lt"/>
                <a:ea typeface="+mn-ea"/>
                <a:cs typeface="+mn-cs"/>
              </a:rPr>
              <a:t>A </a:t>
            </a:r>
            <a:r>
              <a:rPr lang="en-US" sz="1200" b="0" i="1" u="none" strike="noStrike" kern="1200" dirty="0" smtClean="0">
                <a:solidFill>
                  <a:schemeClr val="tx1"/>
                </a:solidFill>
                <a:effectLst/>
                <a:latin typeface="+mn-lt"/>
                <a:ea typeface="+mn-ea"/>
                <a:cs typeface="+mn-cs"/>
              </a:rPr>
              <a:t>macro</a:t>
            </a:r>
            <a:r>
              <a:rPr lang="en-US" sz="1200" kern="1200" dirty="0" smtClean="0">
                <a:solidFill>
                  <a:schemeClr val="tx1"/>
                </a:solidFill>
                <a:effectLst/>
                <a:latin typeface="+mn-lt"/>
                <a:ea typeface="+mn-ea"/>
                <a:cs typeface="+mn-cs"/>
              </a:rPr>
              <a:t> is a small program that groups a series of commands so they will run as a single command. Macros are best used to automate a routine task or a complex series of commands that must be run frequently.</a:t>
            </a:r>
          </a:p>
        </p:txBody>
      </p:sp>
    </p:spTree>
    <p:extLst>
      <p:ext uri="{BB962C8B-B14F-4D97-AF65-F5344CB8AC3E}">
        <p14:creationId xmlns:p14="http://schemas.microsoft.com/office/powerpoint/2010/main" val="20057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AE3E9CBD-9CAC-4450-9B9E-ED1D60DA9EA3}" type="slidenum">
              <a:rPr lang="en-US" smtClean="0"/>
              <a:pPr/>
              <a:t>16</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software suite</a:t>
            </a:r>
            <a:r>
              <a:rPr lang="en-US" sz="1200" b="0" kern="1200" dirty="0" smtClean="0">
                <a:solidFill>
                  <a:schemeClr val="tx1"/>
                </a:solidFill>
                <a:effectLst/>
                <a:latin typeface="+mn-lt"/>
                <a:ea typeface="+mn-ea"/>
                <a:cs typeface="+mn-cs"/>
              </a:rPr>
              <a:t> is a group of software programs that have been bundled as a package. You can buy software suites for many different categories of software, including productivity, graphics, and virus protection.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Microsoft Office 2010 is the standard for proprietary software suites, and is available for both Windows-based and Apple computers. Apple offers productivity software for Macs in its iWork suite.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It is cheaper to buy a software suite than to buy each program individually. Another benefit of software suites is the compatibility between programs. Because the programs bundled in a software suite come from the same company, they work well together (that is, they provide for better integration) and share common features, toolbars, and menus. </a:t>
            </a:r>
            <a:endParaRPr lang="en-US"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4655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17</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dirty="0" smtClean="0">
                <a:latin typeface="Helvetica" pitchFamily="34" charset="0"/>
              </a:rPr>
              <a:t>Tax preparation software</a:t>
            </a:r>
            <a:r>
              <a:rPr lang="en-US" dirty="0" smtClean="0">
                <a:latin typeface="Helvetica" pitchFamily="34" charset="0"/>
              </a:rPr>
              <a:t> enables you to prepare your taxes on your own instead of hiring a professional. Both</a:t>
            </a:r>
            <a:r>
              <a:rPr lang="en-US" baseline="0" dirty="0" smtClean="0">
                <a:latin typeface="Helvetica" pitchFamily="34" charset="0"/>
              </a:rPr>
              <a:t> </a:t>
            </a:r>
            <a:r>
              <a:rPr lang="en-US" dirty="0" smtClean="0">
                <a:latin typeface="Helvetica" pitchFamily="34" charset="0"/>
              </a:rPr>
              <a:t>Intuit TurboTax and H &amp; R Block At Home offer a complete set of tax forms and instructions as well as videos that contain expert advice on how to complete each form. Both programs also have Web-based versions.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dirty="0" smtClean="0">
                <a:latin typeface="Helvetica" pitchFamily="34" charset="0"/>
              </a:rPr>
              <a:t>Financial planning software</a:t>
            </a:r>
            <a:r>
              <a:rPr lang="en-US" b="1" dirty="0" smtClean="0">
                <a:latin typeface="Helvetica" pitchFamily="34" charset="0"/>
              </a:rPr>
              <a:t> </a:t>
            </a:r>
            <a:r>
              <a:rPr lang="en-US" dirty="0" smtClean="0">
                <a:latin typeface="Helvetica" pitchFamily="34" charset="0"/>
              </a:rPr>
              <a:t>helps you manage your daily finances. These programs include electronic checkbook registers and automatic bill payment tools. With these features, you can print checks from your computer or make your regular monthly payments with automatically scheduled online payments.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Helvetica" pitchFamily="34" charset="0"/>
              </a:rPr>
              <a:t>Web-based programs are also gaining in popularity. These can also be accessed from </a:t>
            </a:r>
            <a:r>
              <a:rPr lang="en-US" dirty="0" err="1" smtClean="0">
                <a:latin typeface="Helvetica" pitchFamily="34" charset="0"/>
              </a:rPr>
              <a:t>smartphones</a:t>
            </a:r>
            <a:r>
              <a:rPr lang="en-US" dirty="0" smtClean="0">
                <a:latin typeface="Helvetica" pitchFamily="34" charset="0"/>
              </a:rPr>
              <a:t>.</a:t>
            </a:r>
          </a:p>
        </p:txBody>
      </p:sp>
    </p:spTree>
    <p:extLst>
      <p:ext uri="{BB962C8B-B14F-4D97-AF65-F5344CB8AC3E}">
        <p14:creationId xmlns:p14="http://schemas.microsoft.com/office/powerpoint/2010/main" val="375258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A986ACB2-6DE0-4532-8F29-39FB8CADC2CE}" type="slidenum">
              <a:rPr lang="en-US" smtClean="0"/>
              <a:pPr/>
              <a:t>18</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No matter what service or product you provide, there are common types of software that will be helpful in your business. </a:t>
            </a:r>
          </a:p>
          <a:p>
            <a:pPr marL="171450" indent="-171450">
              <a:buFont typeface="Arial" pitchFamily="34" charset="0"/>
              <a:buChar char="•"/>
            </a:pPr>
            <a:r>
              <a:rPr lang="en-US" sz="1200" kern="1200" dirty="0" smtClean="0">
                <a:solidFill>
                  <a:schemeClr val="tx1"/>
                </a:solidFill>
                <a:effectLst/>
                <a:latin typeface="+mn-lt"/>
                <a:ea typeface="+mn-ea"/>
                <a:cs typeface="+mn-cs"/>
              </a:rPr>
              <a:t>Accounting software will help manage the flow of money, and desktop publishing and Web page creation tools will help you market and develop your new enterprise.</a:t>
            </a:r>
            <a:endParaRPr lang="en-US"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7405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CC91FB-68FB-4DD9-A9BF-03EE326AB038}" type="slidenum">
              <a:rPr lang="en-US">
                <a:solidFill>
                  <a:srgbClr val="000000"/>
                </a:solidFill>
              </a:rPr>
              <a:pPr/>
              <a:t>1</a:t>
            </a:fld>
            <a:endParaRPr lang="en-US">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99811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A986ACB2-6DE0-4532-8F29-39FB8CADC2CE}" type="slidenum">
              <a:rPr lang="en-US" smtClean="0"/>
              <a:pPr/>
              <a:t>19</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Accounting software</a:t>
            </a:r>
            <a:r>
              <a:rPr lang="en-US" sz="1200" b="0" kern="1200" dirty="0" smtClean="0">
                <a:solidFill>
                  <a:schemeClr val="tx1"/>
                </a:solidFill>
                <a:effectLst/>
                <a:latin typeface="+mn-lt"/>
                <a:ea typeface="+mn-ea"/>
                <a:cs typeface="+mn-cs"/>
              </a:rPr>
              <a:t> helps small-business owners manage their finances more efficiently by providing tools for tracking accounts receivable and accounts payable.</a:t>
            </a:r>
          </a:p>
          <a:p>
            <a:pPr marL="171450" indent="-171450">
              <a:buFont typeface="Arial" pitchFamily="34" charset="0"/>
              <a:buChar char="•"/>
            </a:pPr>
            <a:r>
              <a:rPr lang="en-US" sz="1200" b="0" kern="1200" dirty="0" smtClean="0">
                <a:solidFill>
                  <a:schemeClr val="tx1"/>
                </a:solidFill>
                <a:effectLst/>
                <a:latin typeface="+mn-lt"/>
                <a:ea typeface="+mn-ea"/>
                <a:cs typeface="+mn-cs"/>
              </a:rPr>
              <a:t>In addition, these applications offer inventory management, payroll, and billing tools. Examples of accounting applications are Intuit QuickBooks and Peachtree by Sage. Both programs include templates for invoices, statements, and financial reports so that small-business owners can create common forms and reports.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smtClean="0">
              <a:solidFill>
                <a:srgbClr val="FF00FF"/>
              </a:solidFill>
              <a:latin typeface="Courier"/>
            </a:endParaRPr>
          </a:p>
        </p:txBody>
      </p:sp>
    </p:spTree>
    <p:extLst>
      <p:ext uri="{BB962C8B-B14F-4D97-AF65-F5344CB8AC3E}">
        <p14:creationId xmlns:p14="http://schemas.microsoft.com/office/powerpoint/2010/main" val="127355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C9EDDB1A-4DAF-4AA7-AA5E-121892AE741D}" type="slidenum">
              <a:rPr lang="en-US" smtClean="0"/>
              <a:pPr/>
              <a:t>20</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Desktop publishing (DTP) software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allows you to incorporate and arrange graphics and text in your documents in creative ways. Although many word processing applications allow you to use some of the features that are hallmarks of desktop publishing, specialized desktop publishing software such as Microsoft Publisher, QuarkXPress, and Adobe InDesign allows professionals to design books and other publications that require complex layouts </a:t>
            </a:r>
          </a:p>
          <a:p>
            <a:pPr marL="171450" indent="-171450">
              <a:buFont typeface="Arial" pitchFamily="34" charset="0"/>
              <a:buChar char="•"/>
            </a:pPr>
            <a:r>
              <a:rPr lang="en-US" sz="1200" b="0" kern="1200" dirty="0" smtClean="0">
                <a:solidFill>
                  <a:schemeClr val="tx1"/>
                </a:solidFill>
                <a:effectLst/>
                <a:latin typeface="+mn-lt"/>
                <a:ea typeface="+mn-ea"/>
                <a:cs typeface="+mn-cs"/>
              </a:rPr>
              <a:t>Desktop publishing programs offer a variety of tools with which you can format text and graphics. With text formatting tools, you easily can change the font, size, and style of your text and arrange text on the page in different columns, shapes, and patterns.</a:t>
            </a:r>
          </a:p>
          <a:p>
            <a:pPr marL="171450" indent="-171450">
              <a:buFont typeface="Arial" pitchFamily="34" charset="0"/>
              <a:buChar char="•"/>
            </a:pPr>
            <a:r>
              <a:rPr lang="en-US" sz="1200" b="0" kern="1200" dirty="0" smtClean="0">
                <a:solidFill>
                  <a:schemeClr val="tx1"/>
                </a:solidFill>
                <a:effectLst/>
                <a:latin typeface="+mn-lt"/>
                <a:ea typeface="+mn-ea"/>
                <a:cs typeface="+mn-cs"/>
              </a:rPr>
              <a:t>You also can import files into your documents from other sources, including elements from other software programs (such as a chart from Excel or text from Word) and image files. </a:t>
            </a:r>
          </a:p>
          <a:p>
            <a:pPr marL="171450" indent="-171450">
              <a:buFont typeface="Arial" pitchFamily="34" charset="0"/>
              <a:buChar char="•"/>
            </a:pPr>
            <a:r>
              <a:rPr lang="en-US" sz="1200" b="0" kern="1200" dirty="0" smtClean="0">
                <a:solidFill>
                  <a:schemeClr val="tx1"/>
                </a:solidFill>
                <a:effectLst/>
                <a:latin typeface="+mn-lt"/>
                <a:ea typeface="+mn-ea"/>
                <a:cs typeface="+mn-cs"/>
              </a:rPr>
              <a:t>You can readily manipulate graphics with tools that crop, flip, or rotate images or modify the image’s color, shape, and size. Desktop publishing programs also include features that allow you to publish to the Web.</a:t>
            </a:r>
            <a:endParaRPr lang="en-US"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027948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Web page authoring software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allows even the novice to design interesting and interactive Web pages, without knowing any </a:t>
            </a:r>
            <a:r>
              <a:rPr lang="en-US" sz="1200" b="0" kern="1200" dirty="0" err="1" smtClean="0">
                <a:solidFill>
                  <a:schemeClr val="tx1"/>
                </a:solidFill>
                <a:effectLst/>
                <a:latin typeface="+mn-lt"/>
                <a:ea typeface="+mn-ea"/>
                <a:cs typeface="+mn-cs"/>
              </a:rPr>
              <a:t>HyperText</a:t>
            </a:r>
            <a:r>
              <a:rPr lang="en-US" sz="1200" b="0" kern="1200" dirty="0" smtClean="0">
                <a:solidFill>
                  <a:schemeClr val="tx1"/>
                </a:solidFill>
                <a:effectLst/>
                <a:latin typeface="+mn-lt"/>
                <a:ea typeface="+mn-ea"/>
                <a:cs typeface="+mn-cs"/>
              </a:rPr>
              <a:t> Markup Language (HTML) code. </a:t>
            </a:r>
          </a:p>
          <a:p>
            <a:pPr marL="171450" indent="-171450">
              <a:buFont typeface="Arial" pitchFamily="34" charset="0"/>
              <a:buChar char="•"/>
            </a:pPr>
            <a:r>
              <a:rPr lang="en-US" sz="1200" b="0" kern="1200" dirty="0" smtClean="0">
                <a:solidFill>
                  <a:schemeClr val="tx1"/>
                </a:solidFill>
                <a:effectLst/>
                <a:latin typeface="+mn-lt"/>
                <a:ea typeface="+mn-ea"/>
                <a:cs typeface="+mn-cs"/>
              </a:rPr>
              <a:t>Web page authoring applications often include wizards, templates, and reference materials to help you easily complete most Web page authoring tasks.</a:t>
            </a:r>
          </a:p>
          <a:p>
            <a:pPr marL="171450" indent="-171450">
              <a:buFont typeface="Arial" pitchFamily="34" charset="0"/>
              <a:buChar char="•"/>
            </a:pPr>
            <a:r>
              <a:rPr lang="en-US" sz="1200" b="0" kern="1200" dirty="0" smtClean="0">
                <a:solidFill>
                  <a:schemeClr val="tx1"/>
                </a:solidFill>
                <a:effectLst/>
                <a:latin typeface="+mn-lt"/>
                <a:ea typeface="+mn-ea"/>
                <a:cs typeface="+mn-cs"/>
              </a:rPr>
              <a:t>Microsoft Expression Web and Adobe Dreamweaver are two of the programs to which both professionals and casual page designers turn.</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Some Microsoft Office applications, if you choose to save a file as a Web page, the application will automatically convert the file to a Web-compatible format.</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a:p>
        </p:txBody>
      </p:sp>
    </p:spTree>
    <p:extLst>
      <p:ext uri="{BB962C8B-B14F-4D97-AF65-F5344CB8AC3E}">
        <p14:creationId xmlns:p14="http://schemas.microsoft.com/office/powerpoint/2010/main" val="2681676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There is an application for almost every aspect of business. There are specialized programs for marketing and sales, finance, point of sale, general productivity, project management, security, networking, data management, e-commerce, and human resources, to name just a few. In the following sections, we discuss some of these specialized programs from this seemingly endless list.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22</a:t>
            </a:fld>
            <a:endParaRPr lang="en-US"/>
          </a:p>
        </p:txBody>
      </p:sp>
    </p:spTree>
    <p:extLst>
      <p:ext uri="{BB962C8B-B14F-4D97-AF65-F5344CB8AC3E}">
        <p14:creationId xmlns:p14="http://schemas.microsoft.com/office/powerpoint/2010/main" val="4283899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Planning is a big part of running a successful business. Software programs such as Palo Alto Software’s Business Plan Pro and Marketing Plan Pro help users write strategic and development plans for general business and marketing needs.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Another category of business planning software is </a:t>
            </a:r>
            <a:r>
              <a:rPr lang="en-US" sz="1200" b="0" i="1" u="none" strike="noStrike" kern="1200" dirty="0" smtClean="0">
                <a:solidFill>
                  <a:schemeClr val="tx1"/>
                </a:solidFill>
                <a:effectLst/>
                <a:latin typeface="+mn-lt"/>
                <a:ea typeface="+mn-ea"/>
                <a:cs typeface="+mn-cs"/>
              </a:rPr>
              <a:t>project management software</a:t>
            </a:r>
            <a:r>
              <a:rPr lang="en-US" sz="1200" b="0" kern="1200" dirty="0" smtClean="0">
                <a:solidFill>
                  <a:schemeClr val="tx1"/>
                </a:solidFill>
                <a:effectLst/>
                <a:latin typeface="+mn-lt"/>
                <a:ea typeface="+mn-ea"/>
                <a:cs typeface="+mn-cs"/>
              </a:rPr>
              <a:t>, such as Microsoft Project. This type of software helps project managers create and modify scheduling charts, which help them plan and track specific tasks and coordinate personnel resources.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Customer relationship management (CRM) software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stores sales and client contact information in one central database. Sales professionals use CRM programs to get in touch with and follow up with their clients. These programs also include tools that enable businesses to assign quotas and create reports and charts that document and analyze actual and projected sales data. CRM programs coordinate well with PIM software such as Outlook and can be set up to work with smartphones. </a:t>
            </a:r>
            <a:r>
              <a:rPr lang="en-US" sz="1200" kern="1200" dirty="0" err="1" smtClean="0">
                <a:solidFill>
                  <a:schemeClr val="tx1"/>
                </a:solidFill>
                <a:effectLst/>
                <a:latin typeface="+mn-lt"/>
                <a:ea typeface="+mn-ea"/>
                <a:cs typeface="+mn-cs"/>
              </a:rPr>
              <a:t>GoldMine</a:t>
            </a:r>
            <a:r>
              <a:rPr lang="en-US" sz="1200" kern="1200" dirty="0" smtClean="0">
                <a:solidFill>
                  <a:schemeClr val="tx1"/>
                </a:solidFill>
                <a:effectLst/>
                <a:latin typeface="+mn-lt"/>
                <a:ea typeface="+mn-ea"/>
                <a:cs typeface="+mn-cs"/>
              </a:rPr>
              <a:t> from </a:t>
            </a:r>
            <a:r>
              <a:rPr lang="en-US" sz="1200" kern="1200" dirty="0" err="1" smtClean="0">
                <a:solidFill>
                  <a:schemeClr val="tx1"/>
                </a:solidFill>
                <a:effectLst/>
                <a:latin typeface="+mn-lt"/>
                <a:ea typeface="+mn-ea"/>
                <a:cs typeface="+mn-cs"/>
              </a:rPr>
              <a:t>FrontRange</a:t>
            </a:r>
            <a:r>
              <a:rPr lang="en-US" sz="1200" kern="1200" dirty="0" smtClean="0">
                <a:solidFill>
                  <a:schemeClr val="tx1"/>
                </a:solidFill>
                <a:effectLst/>
                <a:latin typeface="+mn-lt"/>
                <a:ea typeface="+mn-ea"/>
                <a:cs typeface="+mn-cs"/>
              </a:rPr>
              <a:t> Solutions is one example of a CRM program.</a:t>
            </a:r>
          </a:p>
          <a:p>
            <a:pPr marL="171450" indent="-171450">
              <a:buFont typeface="Arial" pitchFamily="34" charset="0"/>
              <a:buChar char="•"/>
            </a:pPr>
            <a:r>
              <a:rPr lang="en-US" sz="1200" kern="1200" dirty="0" smtClean="0">
                <a:solidFill>
                  <a:schemeClr val="tx1"/>
                </a:solidFill>
                <a:effectLst/>
                <a:latin typeface="+mn-lt"/>
                <a:ea typeface="+mn-ea"/>
                <a:cs typeface="+mn-cs"/>
              </a:rPr>
              <a:t>An </a:t>
            </a:r>
            <a:r>
              <a:rPr lang="en-US" sz="1200" b="0" i="1" u="none" strike="noStrike" kern="1200" dirty="0" smtClean="0">
                <a:solidFill>
                  <a:schemeClr val="tx1"/>
                </a:solidFill>
                <a:effectLst/>
                <a:latin typeface="+mn-lt"/>
                <a:ea typeface="+mn-ea"/>
                <a:cs typeface="+mn-cs"/>
              </a:rPr>
              <a:t>enterprise resource planning (ERP) system</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lets a business consolidate multiple systems into one and improve coordination of these business areas across multiple departments. ERP systems are used to control many “back office” operations and processing functions such as billing, production, inventory management, and human resources management. Oracle and SAP are well-known companies that sell ERP software.</a:t>
            </a:r>
          </a:p>
          <a:p>
            <a:pPr marL="171450" indent="-171450">
              <a:buFont typeface="Arial" pitchFamily="34" charset="0"/>
              <a:buChar char="•"/>
            </a:pPr>
            <a:r>
              <a:rPr lang="en-US" sz="1200" b="0" i="1" u="none" strike="noStrike" kern="1200" dirty="0" smtClean="0">
                <a:solidFill>
                  <a:schemeClr val="tx1"/>
                </a:solidFill>
                <a:effectLst/>
                <a:latin typeface="+mn-lt"/>
                <a:ea typeface="+mn-ea"/>
                <a:cs typeface="+mn-cs"/>
              </a:rPr>
              <a:t>Mapping programs</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are useful for nonprofessionals traveling to unfamiliar locations. More users now turn to an </a:t>
            </a:r>
            <a:r>
              <a:rPr lang="en-US" sz="1200" b="0" i="0" u="none" strike="noStrike" kern="1200" dirty="0" smtClean="0">
                <a:solidFill>
                  <a:schemeClr val="tx1"/>
                </a:solidFill>
                <a:effectLst/>
                <a:latin typeface="+mn-lt"/>
                <a:ea typeface="+mn-ea"/>
                <a:cs typeface="+mn-cs"/>
              </a:rPr>
              <a:t>online mapping service</a:t>
            </a:r>
            <a:r>
              <a:rPr lang="en-US" sz="1200" b="0" kern="1200" dirty="0" smtClean="0">
                <a:solidFill>
                  <a:schemeClr val="tx1"/>
                </a:solidFill>
                <a:effectLst/>
                <a:latin typeface="+mn-lt"/>
                <a:ea typeface="+mn-ea"/>
                <a:cs typeface="+mn-cs"/>
              </a:rPr>
              <a:t> such as Google Maps, MapQuest, Yahoo! Maps, or Google Earth than to a more traditional mapping software program because the online services are easily accessible with any Internet connection and are updated more frequently than offline ones. Mapping programs, which can work in conjunction with a global positioning system (GPS), are available in versions for smartphones and for cars.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kern="1200" dirty="0" smtClean="0">
                <a:solidFill>
                  <a:schemeClr val="tx1"/>
                </a:solidFill>
                <a:effectLst/>
                <a:latin typeface="+mn-lt"/>
                <a:ea typeface="+mn-ea"/>
                <a:cs typeface="+mn-cs"/>
              </a:rPr>
              <a:t>E-commerce software: </a:t>
            </a:r>
            <a:r>
              <a:rPr lang="en-US" sz="1200" kern="1200" dirty="0" smtClean="0">
                <a:solidFill>
                  <a:schemeClr val="tx1"/>
                </a:solidFill>
                <a:latin typeface="+mn-lt"/>
                <a:ea typeface="+mn-ea"/>
                <a:cs typeface="+mn-cs"/>
              </a:rPr>
              <a:t>It seems that every business has an online presence to display company information or products, handle online sales, or offer customer service and support.</a:t>
            </a:r>
            <a:r>
              <a:rPr lang="en-US" sz="1200" b="0" kern="1200" dirty="0" smtClean="0">
                <a:solidFill>
                  <a:schemeClr val="tx1"/>
                </a:solidFill>
                <a:effectLst/>
                <a:latin typeface="+mn-lt"/>
                <a:ea typeface="+mn-ea"/>
                <a:cs typeface="+mn-cs"/>
              </a:rPr>
              <a:t> Depending on the size of the company and its specific needs, it may use products such as IBM’s </a:t>
            </a:r>
            <a:r>
              <a:rPr lang="en-US" sz="1200" b="0" kern="1200" dirty="0" err="1" smtClean="0">
                <a:solidFill>
                  <a:schemeClr val="tx1"/>
                </a:solidFill>
                <a:effectLst/>
                <a:latin typeface="+mn-lt"/>
                <a:ea typeface="+mn-ea"/>
                <a:cs typeface="+mn-cs"/>
              </a:rPr>
              <a:t>WebSphere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GoEmerchant</a:t>
            </a:r>
            <a:r>
              <a:rPr lang="en-US" sz="1200" b="0" kern="1200" dirty="0" smtClean="0">
                <a:solidFill>
                  <a:schemeClr val="tx1"/>
                </a:solidFill>
                <a:effectLst/>
                <a:latin typeface="+mn-lt"/>
                <a:ea typeface="+mn-ea"/>
                <a:cs typeface="+mn-cs"/>
              </a:rPr>
              <a:t>, and </a:t>
            </a:r>
            <a:r>
              <a:rPr lang="en-US" sz="1200" b="0" kern="1200" dirty="0" err="1" smtClean="0">
                <a:solidFill>
                  <a:schemeClr val="tx1"/>
                </a:solidFill>
                <a:effectLst/>
                <a:latin typeface="+mn-lt"/>
                <a:ea typeface="+mn-ea"/>
                <a:cs typeface="+mn-cs"/>
              </a:rPr>
              <a:t>ProStores</a:t>
            </a:r>
            <a:r>
              <a:rPr lang="en-US" sz="1200" b="0" kern="1200" dirty="0" smtClean="0">
                <a:solidFill>
                  <a:schemeClr val="tx1"/>
                </a:solidFill>
                <a:effectLst/>
                <a:latin typeface="+mn-lt"/>
                <a:ea typeface="+mn-ea"/>
                <a:cs typeface="+mn-cs"/>
              </a:rPr>
              <a:t> Business from </a:t>
            </a:r>
            <a:r>
              <a:rPr lang="en-US" sz="1200" b="0" kern="1200" dirty="0" err="1" smtClean="0">
                <a:solidFill>
                  <a:schemeClr val="tx1"/>
                </a:solidFill>
                <a:effectLst/>
                <a:latin typeface="+mn-lt"/>
                <a:ea typeface="+mn-ea"/>
                <a:cs typeface="+mn-cs"/>
              </a:rPr>
              <a:t>ProStores</a:t>
            </a:r>
            <a:r>
              <a:rPr lang="en-US" sz="1200" b="0" kern="1200" dirty="0" smtClean="0">
                <a:solidFill>
                  <a:schemeClr val="tx1"/>
                </a:solidFill>
                <a:effectLst/>
                <a:latin typeface="+mn-lt"/>
                <a:ea typeface="+mn-ea"/>
                <a:cs typeface="+mn-cs"/>
              </a:rPr>
              <a:t> (an eBay company). These products offer bundled Website creation and hosting services, shopping cart setup, and credit card processing services. For larger businesses, specialized software to handle each aspect of e-commerce is available; alternatively, a large business might develop proprietary software tailored to its specific needs.</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a:p>
        </p:txBody>
      </p:sp>
    </p:spTree>
    <p:extLst>
      <p:ext uri="{BB962C8B-B14F-4D97-AF65-F5344CB8AC3E}">
        <p14:creationId xmlns:p14="http://schemas.microsoft.com/office/powerpoint/2010/main" val="4286803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Engineers use </a:t>
            </a:r>
            <a:r>
              <a:rPr lang="en-US" sz="1200" b="0" i="0" u="none" strike="noStrike" kern="1200" dirty="0" smtClean="0">
                <a:solidFill>
                  <a:schemeClr val="tx1"/>
                </a:solidFill>
                <a:effectLst/>
                <a:latin typeface="+mn-lt"/>
                <a:ea typeface="+mn-ea"/>
                <a:cs typeface="+mn-cs"/>
              </a:rPr>
              <a:t>computer-aided design (CAD)</a:t>
            </a:r>
            <a:r>
              <a:rPr lang="en-US" sz="1200" b="0" kern="1200" dirty="0" smtClean="0">
                <a:solidFill>
                  <a:schemeClr val="tx1"/>
                </a:solidFill>
                <a:effectLst/>
                <a:latin typeface="+mn-lt"/>
                <a:ea typeface="+mn-ea"/>
                <a:cs typeface="+mn-cs"/>
              </a:rPr>
              <a:t> programs to create automated designs, technical drawings, and 3D model visualizations.</a:t>
            </a:r>
          </a:p>
          <a:p>
            <a:pPr marL="171450" indent="-171450">
              <a:buFont typeface="Arial" pitchFamily="34" charset="0"/>
              <a:buChar char="•"/>
            </a:pPr>
            <a:r>
              <a:rPr lang="en-US" sz="1200" b="0" kern="1200" dirty="0" smtClean="0">
                <a:solidFill>
                  <a:schemeClr val="tx1"/>
                </a:solidFill>
                <a:effectLst/>
                <a:latin typeface="+mn-lt"/>
                <a:ea typeface="+mn-ea"/>
                <a:cs typeface="+mn-cs"/>
              </a:rPr>
              <a:t>Specialized CAD software such as Autodesk’s AutoCAD is used in areas such as architecture, the automotive industry, aerospace, and medical engineering.</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With CAD software, architects can build virtual models of their plans and readily visualize all aspects of design before actual construction. Engineers use CAD software to design everything from factory components to bridges. The 3D nature of these programs allows engineers to rotate their models and make adjustments to their designs where necessary, thus eliminating costly building errors.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Helvetica" pitchFamily="34" charset="0"/>
              </a:rPr>
              <a:t>Full-featured</a:t>
            </a:r>
            <a:r>
              <a:rPr lang="en-US" baseline="0" dirty="0" smtClean="0">
                <a:latin typeface="Helvetica" pitchFamily="34" charset="0"/>
              </a:rPr>
              <a:t> packages are available, as well as simpler open source programs and Web-based versions</a:t>
            </a:r>
            <a:r>
              <a:rPr lang="en-US" dirty="0" smtClean="0">
                <a:latin typeface="Helvetica" pitchFamily="34" charset="0"/>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a:p>
        </p:txBody>
      </p:sp>
    </p:spTree>
    <p:extLst>
      <p:ext uri="{BB962C8B-B14F-4D97-AF65-F5344CB8AC3E}">
        <p14:creationId xmlns:p14="http://schemas.microsoft.com/office/powerpoint/2010/main" val="3570302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67CE6A6C-51A6-4A5C-A3D2-2AEB1AEBAEFD}" type="slidenum">
              <a:rPr lang="en-US" smtClean="0"/>
              <a:pPr/>
              <a:t>25</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Some applications are tailored to the needs of a particular company or industry. Software designed for a specific industry is called </a:t>
            </a:r>
            <a:r>
              <a:rPr lang="en-US" sz="1200" b="0" i="1" u="none" strike="noStrike" kern="1200" dirty="0" smtClean="0">
                <a:solidFill>
                  <a:schemeClr val="tx1"/>
                </a:solidFill>
                <a:effectLst/>
                <a:latin typeface="+mn-lt"/>
                <a:ea typeface="+mn-ea"/>
                <a:cs typeface="+mn-cs"/>
              </a:rPr>
              <a:t>vertical market software</a:t>
            </a:r>
            <a:r>
              <a:rPr lang="en-US" sz="1200" kern="1200" dirty="0" smtClean="0">
                <a:solidFill>
                  <a:schemeClr val="tx1"/>
                </a:solidFill>
                <a:effectLst/>
                <a:latin typeface="+mn-lt"/>
                <a:ea typeface="+mn-ea"/>
                <a:cs typeface="+mn-cs"/>
              </a:rPr>
              <a:t>. </a:t>
            </a:r>
          </a:p>
          <a:p>
            <a:pPr marL="171450" indent="-171450">
              <a:buFont typeface="Arial" pitchFamily="34" charset="0"/>
              <a:buChar char="•"/>
            </a:pPr>
            <a:r>
              <a:rPr lang="en-US" sz="1200" kern="1200" dirty="0" smtClean="0">
                <a:solidFill>
                  <a:schemeClr val="tx1"/>
                </a:solidFill>
                <a:effectLst/>
                <a:latin typeface="+mn-lt"/>
                <a:ea typeface="+mn-ea"/>
                <a:cs typeface="+mn-cs"/>
              </a:rPr>
              <a:t>For example, the construction industry uses software such as Sage Master Builder, which features estimating tools to help construction companies bid on jobs. It also integrates project management functions and accounting systems that are unique to the construction industry.</a:t>
            </a:r>
          </a:p>
          <a:p>
            <a:pPr marL="171450" indent="-171450">
              <a:buFont typeface="Arial" pitchFamily="34" charset="0"/>
              <a:buChar char="•"/>
            </a:pPr>
            <a:r>
              <a:rPr lang="en-US" sz="1200" kern="1200" dirty="0" smtClean="0">
                <a:solidFill>
                  <a:schemeClr val="tx1"/>
                </a:solidFill>
                <a:effectLst/>
                <a:latin typeface="+mn-lt"/>
                <a:ea typeface="+mn-ea"/>
                <a:cs typeface="+mn-cs"/>
              </a:rPr>
              <a:t>Other examples of vertical market software include property management software for real estate professionals; ambulance scheduling and dispatching software for emergency assistance organizations; and library automation software that combines cataloging, circulation, inventory, online catalog searching, and custom report printing.</a:t>
            </a:r>
          </a:p>
          <a:p>
            <a:pPr marL="171450" indent="-171450">
              <a:buFont typeface="Arial" pitchFamily="34" charset="0"/>
              <a:buChar char="•"/>
            </a:pPr>
            <a:r>
              <a:rPr lang="en-US" sz="1200" kern="1200" dirty="0" smtClean="0">
                <a:solidFill>
                  <a:schemeClr val="tx1"/>
                </a:solidFill>
                <a:effectLst/>
                <a:latin typeface="+mn-lt"/>
                <a:ea typeface="+mn-ea"/>
                <a:cs typeface="+mn-cs"/>
              </a:rPr>
              <a:t>In addition to these specific business applications, which companies can buy off the shelf, programs often are custom developed to address a company’s specific needs.</a:t>
            </a:r>
          </a:p>
        </p:txBody>
      </p:sp>
    </p:spTree>
    <p:extLst>
      <p:ext uri="{BB962C8B-B14F-4D97-AF65-F5344CB8AC3E}">
        <p14:creationId xmlns:p14="http://schemas.microsoft.com/office/powerpoint/2010/main" val="142362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B6810A6-3DAE-4317-85B3-80EA1E932E5D}" type="slidenum">
              <a:rPr lang="en-US" smtClean="0"/>
              <a:pPr/>
              <a:t>26</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Your computer can help you create, organize, and modify digital images, songs, and movies, if you have the right software. </a:t>
            </a:r>
            <a:r>
              <a:rPr lang="en-US" sz="1200" b="0" i="1" u="none" strike="noStrike" kern="1200" dirty="0" smtClean="0">
                <a:solidFill>
                  <a:schemeClr val="tx1"/>
                </a:solidFill>
                <a:effectLst/>
                <a:latin typeface="+mn-lt"/>
                <a:ea typeface="+mn-ea"/>
                <a:cs typeface="+mn-cs"/>
              </a:rPr>
              <a:t>Multimedia software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includes image, video, and audio editing software; animation software; and other specialty software required to produce computer games, animations, and movies. In this section, we look at several popular types of multimedia software, as shown in this figure.</a:t>
            </a:r>
            <a:endParaRPr lang="en-US" dirty="0" smtClean="0">
              <a:latin typeface="Helvetica" pitchFamily="34" charset="0"/>
            </a:endParaRPr>
          </a:p>
        </p:txBody>
      </p:sp>
    </p:spTree>
    <p:extLst>
      <p:ext uri="{BB962C8B-B14F-4D97-AF65-F5344CB8AC3E}">
        <p14:creationId xmlns:p14="http://schemas.microsoft.com/office/powerpoint/2010/main" val="899839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EB290FA-317C-4956-A1AE-0EC4BDE8D9BB}" type="slidenum">
              <a:rPr lang="en-US" smtClean="0"/>
              <a:pPr/>
              <a:t>27</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Image editing software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(sometimes called </a:t>
            </a:r>
            <a:r>
              <a:rPr lang="en-US" sz="1200" b="0" i="1" u="none" strike="noStrike" kern="1200" dirty="0" smtClean="0">
                <a:solidFill>
                  <a:schemeClr val="tx1"/>
                </a:solidFill>
                <a:effectLst/>
                <a:latin typeface="+mn-lt"/>
                <a:ea typeface="+mn-ea"/>
                <a:cs typeface="+mn-cs"/>
              </a:rPr>
              <a:t>photo editing software</a:t>
            </a:r>
            <a:r>
              <a:rPr lang="en-US" sz="1200" kern="1200" dirty="0" smtClean="0">
                <a:solidFill>
                  <a:schemeClr val="tx1"/>
                </a:solidFill>
                <a:effectLst/>
                <a:latin typeface="+mn-lt"/>
                <a:ea typeface="+mn-ea"/>
                <a:cs typeface="+mn-cs"/>
              </a:rPr>
              <a:t>) enables you to edit photographs and other images. Image editing software includes tools for basic modifications to digital images such as removing red-eye; modifying contrast, sharpness, and color casts; or removing scratches or rips from scanned images of old photos.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Image editing programs such as Adobe Photoshop Elements and Roxio </a:t>
            </a:r>
            <a:r>
              <a:rPr lang="en-US" sz="1200" kern="1200" dirty="0" err="1" smtClean="0">
                <a:solidFill>
                  <a:schemeClr val="tx1"/>
                </a:solidFill>
                <a:effectLst/>
                <a:latin typeface="+mn-lt"/>
                <a:ea typeface="+mn-ea"/>
                <a:cs typeface="+mn-cs"/>
              </a:rPr>
              <a:t>PhotoSuite</a:t>
            </a:r>
            <a:r>
              <a:rPr lang="en-US" sz="1200" kern="1200" dirty="0" smtClean="0">
                <a:solidFill>
                  <a:schemeClr val="tx1"/>
                </a:solidFill>
                <a:effectLst/>
                <a:latin typeface="+mn-lt"/>
                <a:ea typeface="+mn-ea"/>
                <a:cs typeface="+mn-cs"/>
              </a:rPr>
              <a:t> are geared toward the casual home user.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Products such as Microsoft Photo Story and Google Picasa, which are both free downloads, make it easy for you to use your collection of digital images in new ways. </a:t>
            </a:r>
            <a:endParaRPr lang="en-US" dirty="0" smtClean="0"/>
          </a:p>
        </p:txBody>
      </p:sp>
    </p:spTree>
    <p:extLst>
      <p:ext uri="{BB962C8B-B14F-4D97-AF65-F5344CB8AC3E}">
        <p14:creationId xmlns:p14="http://schemas.microsoft.com/office/powerpoint/2010/main" val="3114650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Technically, there are two sides to cloud computing: the front end and the back end.</a:t>
            </a:r>
          </a:p>
          <a:p>
            <a:pPr marL="171450" indent="-171450">
              <a:buFont typeface="Arial" pitchFamily="34" charset="0"/>
              <a:buChar char="•"/>
            </a:pPr>
            <a:r>
              <a:rPr lang="en-US" sz="1200" kern="1200" dirty="0" smtClean="0">
                <a:solidFill>
                  <a:schemeClr val="tx1"/>
                </a:solidFill>
                <a:effectLst/>
                <a:latin typeface="+mn-lt"/>
                <a:ea typeface="+mn-ea"/>
                <a:cs typeface="+mn-cs"/>
              </a:rPr>
              <a:t>The front end is the side we see as users, and includes our computer and the application required to access the cloud computing system—generally a Web browser like Internet Explorer or Google Chrome. Some systems have unique applications that provide network access to clients. The back end consists of the various computers and servers that house the files and programs you access “on the cloud.”  A central server that uses a special kind of software called middleware (that allows networked computers to communicate with each other), monitors the demands on the system to ensure everything runs smoothly.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28</a:t>
            </a:fld>
            <a:endParaRPr lang="en-US"/>
          </a:p>
        </p:txBody>
      </p:sp>
    </p:spTree>
    <p:extLst>
      <p:ext uri="{BB962C8B-B14F-4D97-AF65-F5344CB8AC3E}">
        <p14:creationId xmlns:p14="http://schemas.microsoft.com/office/powerpoint/2010/main" val="379352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CB2185D-D330-43E2-A876-32CA7753F5E2}" type="slidenum">
              <a:rPr lang="en-US" smtClean="0"/>
              <a:pPr/>
              <a:t>2</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0" indent="0" eaLnBrk="1" hangingPunct="1">
              <a:buFont typeface="Arial" pitchFamily="34" charset="0"/>
              <a:buNone/>
            </a:pPr>
            <a:endParaRPr lang="en-US" dirty="0" smtClean="0"/>
          </a:p>
        </p:txBody>
      </p:sp>
    </p:spTree>
    <p:extLst>
      <p:ext uri="{BB962C8B-B14F-4D97-AF65-F5344CB8AC3E}">
        <p14:creationId xmlns:p14="http://schemas.microsoft.com/office/powerpoint/2010/main" val="3722500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198B6C94-CCF4-4E3F-A497-87EBC2FCC342}" type="slidenum">
              <a:rPr lang="en-US" smtClean="0"/>
              <a:pPr/>
              <a:t>29</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Best-selling novels, newspapers, and radio shows all can be purchased as audio files.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Huge numbers of free audio files are also available through the phenomenon of </a:t>
            </a:r>
            <a:r>
              <a:rPr lang="en-US" sz="1200" b="0" i="1" kern="1200" dirty="0" smtClean="0">
                <a:solidFill>
                  <a:schemeClr val="tx1"/>
                </a:solidFill>
                <a:effectLst/>
                <a:latin typeface="+mn-lt"/>
                <a:ea typeface="+mn-ea"/>
                <a:cs typeface="+mn-cs"/>
              </a:rPr>
              <a:t>podcasting</a:t>
            </a:r>
            <a:r>
              <a:rPr lang="en-US" sz="1200" b="0" kern="1200" dirty="0" smtClean="0">
                <a:solidFill>
                  <a:schemeClr val="tx1"/>
                </a:solidFill>
                <a:effectLst/>
                <a:latin typeface="+mn-lt"/>
                <a:ea typeface="+mn-ea"/>
                <a:cs typeface="+mn-cs"/>
              </a:rPr>
              <a:t>, the distribution of audio files such as radio shows and music videos over the Internet.</a:t>
            </a:r>
          </a:p>
          <a:p>
            <a:pPr marL="171450" indent="-171450">
              <a:buFont typeface="Arial" pitchFamily="34" charset="0"/>
              <a:buChar char="•"/>
            </a:pPr>
            <a:r>
              <a:rPr lang="en-US" sz="1200" kern="1200" dirty="0" smtClean="0">
                <a:solidFill>
                  <a:schemeClr val="tx1"/>
                </a:solidFill>
                <a:effectLst/>
                <a:latin typeface="+mn-lt"/>
                <a:ea typeface="+mn-ea"/>
                <a:cs typeface="+mn-cs"/>
              </a:rPr>
              <a:t>MP3, short for MPEG-1 Audio Layer 3, is a type of audio compression format that reduces the file size of traditional digital audio files so that they will take up less storage capacity. It is also a standard of digital audio compression, which has made it possible to transfer and play back music on personal media players. </a:t>
            </a:r>
            <a:endParaRPr lang="en-US" sz="1200" b="0"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You can find hundreds of digital audio applications that allow you to copy, play, and organize MP3 files. Most digital audio software programs, such as Apple iTunes, Windows Media Player, and </a:t>
            </a:r>
            <a:r>
              <a:rPr lang="en-US" sz="1200" b="0" kern="1200" dirty="0" err="1" smtClean="0">
                <a:solidFill>
                  <a:schemeClr val="tx1"/>
                </a:solidFill>
                <a:effectLst/>
                <a:latin typeface="+mn-lt"/>
                <a:ea typeface="+mn-ea"/>
                <a:cs typeface="+mn-cs"/>
              </a:rPr>
              <a:t>Musicmatch</a:t>
            </a:r>
            <a:r>
              <a:rPr lang="en-US" sz="1200" b="0" kern="1200" dirty="0" smtClean="0">
                <a:solidFill>
                  <a:schemeClr val="tx1"/>
                </a:solidFill>
                <a:effectLst/>
                <a:latin typeface="+mn-lt"/>
                <a:ea typeface="+mn-ea"/>
                <a:cs typeface="+mn-cs"/>
              </a:rPr>
              <a:t> Jukebox, enable you to do the following: </a:t>
            </a:r>
            <a:endParaRPr lang="en-US" sz="1200" b="1"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MP3 recording</a:t>
            </a:r>
            <a:r>
              <a:rPr lang="en-US" sz="1200" b="0" kern="1200" dirty="0" smtClean="0">
                <a:solidFill>
                  <a:schemeClr val="tx1"/>
                </a:solidFill>
                <a:effectLst/>
                <a:latin typeface="+mn-lt"/>
                <a:ea typeface="+mn-ea"/>
                <a:cs typeface="+mn-cs"/>
              </a:rPr>
              <a:t> allows you to record directly from streaming audio and other software or microphone sources to MP3 format.</a:t>
            </a:r>
          </a:p>
          <a:p>
            <a:pPr lvl="1"/>
            <a:r>
              <a:rPr lang="en-US" sz="1200" b="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CD ripping</a:t>
            </a:r>
            <a:r>
              <a:rPr lang="en-US" sz="1200" b="0" kern="1200" dirty="0" smtClean="0">
                <a:solidFill>
                  <a:schemeClr val="tx1"/>
                </a:solidFill>
                <a:effectLst/>
                <a:latin typeface="+mn-lt"/>
                <a:ea typeface="+mn-ea"/>
                <a:cs typeface="+mn-cs"/>
              </a:rPr>
              <a:t> allows you to copy or extract CDs and encode to the MP3 format.</a:t>
            </a:r>
          </a:p>
          <a:p>
            <a:pPr lvl="1"/>
            <a:r>
              <a:rPr lang="en-US" sz="1200" b="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CD burning</a:t>
            </a:r>
            <a:r>
              <a:rPr lang="en-US" sz="1200" b="0" kern="1200" dirty="0" smtClean="0">
                <a:solidFill>
                  <a:schemeClr val="tx1"/>
                </a:solidFill>
                <a:effectLst/>
                <a:latin typeface="+mn-lt"/>
                <a:ea typeface="+mn-ea"/>
                <a:cs typeface="+mn-cs"/>
              </a:rPr>
              <a:t> allows you to create your own CDs from your MP3 collection.</a:t>
            </a:r>
          </a:p>
          <a:p>
            <a:pPr lvl="1"/>
            <a:r>
              <a:rPr lang="en-US" sz="1200" b="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Encoding and decoding</a:t>
            </a:r>
            <a:r>
              <a:rPr lang="en-US" sz="1200" b="0" kern="1200" dirty="0" smtClean="0">
                <a:solidFill>
                  <a:schemeClr val="tx1"/>
                </a:solidFill>
                <a:effectLst/>
                <a:latin typeface="+mn-lt"/>
                <a:ea typeface="+mn-ea"/>
                <a:cs typeface="+mn-cs"/>
              </a:rPr>
              <a:t> is done by </a:t>
            </a:r>
            <a:r>
              <a:rPr lang="en-US" sz="1200" b="0" i="1" kern="1200" dirty="0" smtClean="0">
                <a:solidFill>
                  <a:schemeClr val="tx1"/>
                </a:solidFill>
                <a:effectLst/>
                <a:latin typeface="+mn-lt"/>
                <a:ea typeface="+mn-ea"/>
                <a:cs typeface="+mn-cs"/>
              </a:rPr>
              <a:t>encoders</a:t>
            </a:r>
            <a:r>
              <a:rPr lang="en-US" sz="1200" b="0" kern="1200" dirty="0" smtClean="0">
                <a:solidFill>
                  <a:schemeClr val="tx1"/>
                </a:solidFill>
                <a:effectLst/>
                <a:latin typeface="+mn-lt"/>
                <a:ea typeface="+mn-ea"/>
                <a:cs typeface="+mn-cs"/>
              </a:rPr>
              <a:t>, programs that convert files to MP3 format at varying levels of quality. Most ripping software has encoders built in to convert the files directly into MP3 format.</a:t>
            </a:r>
          </a:p>
          <a:p>
            <a:pPr lvl="1"/>
            <a:r>
              <a:rPr lang="en-US" sz="1200" b="0"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Format conversion</a:t>
            </a:r>
            <a:r>
              <a:rPr lang="en-US" sz="1200" b="0" kern="1200" dirty="0" smtClean="0">
                <a:solidFill>
                  <a:schemeClr val="tx1"/>
                </a:solidFill>
                <a:effectLst/>
                <a:latin typeface="+mn-lt"/>
                <a:ea typeface="+mn-ea"/>
                <a:cs typeface="+mn-cs"/>
              </a:rPr>
              <a:t> programs allow you to convert MP3 files to other digital audio formats such as WAV (Waveform Audio File Format), WMA (Windows Media Audio), and AIFF (Audio Interchange File Format).</a:t>
            </a:r>
          </a:p>
          <a:p>
            <a:pPr marL="171450" lvl="0" indent="-171450">
              <a:buFont typeface="Arial" pitchFamily="34" charset="0"/>
              <a:buChar char="•"/>
            </a:pPr>
            <a:r>
              <a:rPr lang="en-US" sz="1200" b="0" i="0" u="none" strike="noStrike" kern="1200" dirty="0" smtClean="0">
                <a:solidFill>
                  <a:schemeClr val="tx1"/>
                </a:solidFill>
                <a:effectLst/>
                <a:latin typeface="+mn-lt"/>
                <a:ea typeface="+mn-ea"/>
                <a:cs typeface="+mn-cs"/>
              </a:rPr>
              <a:t>Audio editing software</a:t>
            </a:r>
            <a:r>
              <a:rPr lang="en-US" sz="1200" kern="1200" dirty="0" smtClean="0">
                <a:solidFill>
                  <a:schemeClr val="tx1"/>
                </a:solidFill>
                <a:effectLst/>
                <a:latin typeface="+mn-lt"/>
                <a:ea typeface="+mn-ea"/>
                <a:cs typeface="+mn-cs"/>
              </a:rPr>
              <a:t> includes tools that make editing your audio files as easy as editing your text files. These programs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enable you to perform such basic editing tasks as cutting dead air space from the beginning or end of the song or clipping a portion from the middle. </a:t>
            </a: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4189801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198B6C94-CCF4-4E3F-A497-87EBC2FCC342}" type="slidenum">
              <a:rPr lang="en-US" smtClean="0"/>
              <a:pPr/>
              <a:t>30</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400"/>
              </a:spcBef>
              <a:spcAft>
                <a:spcPts val="200"/>
              </a:spcAft>
              <a:buClrTx/>
              <a:buSzTx/>
              <a:buFont typeface="Arial" pitchFamily="34" charset="0"/>
              <a:buChar char="•"/>
              <a:tabLst/>
              <a:defRPr/>
            </a:pPr>
            <a:r>
              <a:rPr lang="en-US" sz="1200" b="0" kern="1200" dirty="0" smtClean="0">
                <a:solidFill>
                  <a:schemeClr val="tx1"/>
                </a:solidFill>
                <a:effectLst/>
                <a:latin typeface="+mn-lt"/>
                <a:ea typeface="+mn-ea"/>
                <a:cs typeface="+mn-cs"/>
              </a:rPr>
              <a:t>With the boom of digital camcorders and the improved graphics capabilities on home computers, many people are experimenting with </a:t>
            </a:r>
            <a:r>
              <a:rPr lang="en-US" sz="1200" b="0" i="0" u="none" strike="noStrike" kern="1200" dirty="0" smtClean="0">
                <a:solidFill>
                  <a:schemeClr val="tx1"/>
                </a:solidFill>
                <a:effectLst/>
                <a:latin typeface="+mn-lt"/>
                <a:ea typeface="+mn-ea"/>
                <a:cs typeface="+mn-cs"/>
              </a:rPr>
              <a:t>digital video editing software</a:t>
            </a:r>
            <a:r>
              <a:rPr lang="en-US" sz="1200" b="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400"/>
              </a:spcBef>
              <a:spcAft>
                <a:spcPts val="200"/>
              </a:spcAft>
              <a:buClrTx/>
              <a:buSzTx/>
              <a:buFont typeface="Arial" pitchFamily="34" charset="0"/>
              <a:buChar char="•"/>
              <a:tabLst/>
              <a:defRPr/>
            </a:pPr>
            <a:r>
              <a:rPr lang="en-US" sz="1200" b="0" kern="1200" dirty="0" smtClean="0">
                <a:solidFill>
                  <a:schemeClr val="tx1"/>
                </a:solidFill>
                <a:effectLst/>
                <a:latin typeface="+mn-lt"/>
                <a:ea typeface="+mn-ea"/>
                <a:cs typeface="+mn-cs"/>
              </a:rPr>
              <a:t>Several video editing applications are available at a wide range of prices and capabilities. Although the most expensive products (such as Adobe Premiere Pro and Apple’s Final Cut Pro) offer the widest range of special effects and tools, some moderately priced video editing programs have enough features to keep the casual user happy. </a:t>
            </a:r>
          </a:p>
          <a:p>
            <a:pPr marL="171450" marR="0" indent="-171450" algn="l" defTabSz="914400" rtl="0" eaLnBrk="1" fontAlgn="auto" latinLnBrk="0" hangingPunct="1">
              <a:lnSpc>
                <a:spcPct val="100000"/>
              </a:lnSpc>
              <a:spcBef>
                <a:spcPts val="400"/>
              </a:spcBef>
              <a:spcAft>
                <a:spcPts val="200"/>
              </a:spcAft>
              <a:buClrTx/>
              <a:buSzTx/>
              <a:buFont typeface="Arial" pitchFamily="34" charset="0"/>
              <a:buChar char="•"/>
              <a:tabLst/>
              <a:defRPr/>
            </a:pPr>
            <a:r>
              <a:rPr lang="en-US" sz="1200" b="0" kern="1200" dirty="0" smtClean="0">
                <a:solidFill>
                  <a:schemeClr val="tx1"/>
                </a:solidFill>
                <a:effectLst/>
                <a:latin typeface="+mn-lt"/>
                <a:ea typeface="+mn-ea"/>
                <a:cs typeface="+mn-cs"/>
              </a:rPr>
              <a:t>Windows Live Movie Maker and Apple iMovie have intuitive drag-and-drop features that make it simple to create professional-quality movies with little or no training. Windows Live Movie Maker (</a:t>
            </a:r>
            <a:r>
              <a:rPr lang="en-US" sz="1200" b="0" i="0" u="none" strike="noStrike" kern="1200" dirty="0" smtClean="0">
                <a:solidFill>
                  <a:schemeClr val="tx1"/>
                </a:solidFill>
                <a:effectLst/>
                <a:latin typeface="+mn-lt"/>
                <a:ea typeface="+mn-ea"/>
                <a:cs typeface="+mn-cs"/>
              </a:rPr>
              <a:t>download.live.com/moviemaker</a:t>
            </a:r>
            <a:r>
              <a:rPr lang="en-US" sz="1200" b="0" kern="1200" dirty="0" smtClean="0">
                <a:solidFill>
                  <a:schemeClr val="tx1"/>
                </a:solidFill>
                <a:effectLst/>
                <a:latin typeface="+mn-lt"/>
                <a:ea typeface="+mn-ea"/>
                <a:cs typeface="+mn-cs"/>
              </a:rPr>
              <a:t>) is a free download from Microsoft. Other software developers offer free trial versions so that you can decide whether their product meets your needs before purchasing it.</a:t>
            </a:r>
          </a:p>
          <a:p>
            <a:pPr marL="171450" marR="0" indent="-171450" algn="l" defTabSz="914400" rtl="0" eaLnBrk="1" fontAlgn="auto" latinLnBrk="0" hangingPunct="1">
              <a:lnSpc>
                <a:spcPct val="100000"/>
              </a:lnSpc>
              <a:spcBef>
                <a:spcPts val="400"/>
              </a:spcBef>
              <a:spcAft>
                <a:spcPts val="200"/>
              </a:spcAft>
              <a:buClrTx/>
              <a:buSzTx/>
              <a:buFont typeface="Arial" pitchFamily="34" charset="0"/>
              <a:buChar char="•"/>
              <a:tabLst/>
              <a:defRPr/>
            </a:pPr>
            <a:r>
              <a:rPr lang="en-US" i="0" dirty="0" smtClean="0">
                <a:latin typeface="95 Helvetica Black"/>
              </a:rPr>
              <a:t>One popular</a:t>
            </a:r>
            <a:r>
              <a:rPr lang="en-US" i="0" baseline="0" dirty="0" smtClean="0">
                <a:latin typeface="95 Helvetica Black"/>
              </a:rPr>
              <a:t> format is </a:t>
            </a:r>
            <a:r>
              <a:rPr lang="en-US" i="0" dirty="0" smtClean="0">
                <a:latin typeface="95 Helvetica Black"/>
              </a:rPr>
              <a:t>MP4, which is similar to the MP3 format in that it compresses audio and video content into more manageable file sizes</a:t>
            </a:r>
            <a:r>
              <a:rPr lang="en-US" dirty="0" smtClean="0">
                <a:latin typeface="95 Helvetica Black"/>
              </a:rPr>
              <a:t>. This format can be watched</a:t>
            </a:r>
            <a:r>
              <a:rPr lang="en-US" baseline="0" dirty="0" smtClean="0">
                <a:latin typeface="95 Helvetica Black"/>
              </a:rPr>
              <a:t> on an iPod, for instance.</a:t>
            </a:r>
            <a:endParaRPr lang="en-US" dirty="0" smtClean="0">
              <a:latin typeface="95 Helvetica Black"/>
            </a:endParaRPr>
          </a:p>
        </p:txBody>
      </p:sp>
    </p:spTree>
    <p:extLst>
      <p:ext uri="{BB962C8B-B14F-4D97-AF65-F5344CB8AC3E}">
        <p14:creationId xmlns:p14="http://schemas.microsoft.com/office/powerpoint/2010/main" val="1182464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F4BEC510-4403-458B-AD7B-90AA51819F57}" type="slidenum">
              <a:rPr lang="en-US" smtClean="0"/>
              <a:pPr/>
              <a:t>31</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Software such as Windows Media Player, </a:t>
            </a:r>
            <a:r>
              <a:rPr lang="en-US" sz="1200" kern="1200" dirty="0" err="1" smtClean="0">
                <a:solidFill>
                  <a:schemeClr val="tx1"/>
                </a:solidFill>
                <a:effectLst/>
                <a:latin typeface="+mn-lt"/>
                <a:ea typeface="+mn-ea"/>
                <a:cs typeface="+mn-cs"/>
              </a:rPr>
              <a:t>Winamp</a:t>
            </a:r>
            <a:r>
              <a:rPr lang="en-US" sz="1200" kern="1200" dirty="0" smtClean="0">
                <a:solidFill>
                  <a:schemeClr val="tx1"/>
                </a:solidFill>
                <a:effectLst/>
                <a:latin typeface="+mn-lt"/>
                <a:ea typeface="+mn-ea"/>
                <a:cs typeface="+mn-cs"/>
              </a:rPr>
              <a:t>, and Apple iTunes allows you to organize audio and video files so that you can sort, filter, and search your music collection by artist, album, or category. </a:t>
            </a:r>
            <a:r>
              <a:rPr lang="en-US" altLang="ja-JP" dirty="0" smtClean="0">
                <a:cs typeface="ＭＳ Ｐゴシック"/>
              </a:rPr>
              <a:t>You can manage individual tracks, generate playlists, and even export the files to a database or spreadsheet application. </a:t>
            </a:r>
          </a:p>
          <a:p>
            <a:pPr marL="171450" indent="-171450" eaLnBrk="1" hangingPunct="1">
              <a:buFont typeface="Arial" pitchFamily="34" charset="0"/>
              <a:buChar char="•"/>
            </a:pPr>
            <a:r>
              <a:rPr lang="en-US" altLang="ja-JP" dirty="0" smtClean="0">
                <a:cs typeface="ＭＳ Ｐゴシック"/>
              </a:rPr>
              <a:t>You can burn songs to a CD, and the program will print liner notes that you can place inside the CD case.</a:t>
            </a:r>
            <a:endParaRPr lang="en-US" dirty="0" smtClean="0"/>
          </a:p>
        </p:txBody>
      </p:sp>
    </p:spTree>
    <p:extLst>
      <p:ext uri="{BB962C8B-B14F-4D97-AF65-F5344CB8AC3E}">
        <p14:creationId xmlns:p14="http://schemas.microsoft.com/office/powerpoint/2010/main" val="89831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Entertainment software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designed to provide users with thrills, chills, and all-out fun!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Computer games make up the vast majority of entertainment software.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These digital games began with Pong, Pac-Man, and Donkey Kong, and have evolved to include many different categories, including action, driving, puzzles, role-playing, card-playing, sports, strategy, and simulation games.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Entertainment software also includes other types of computer applications, such as drawing software.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32</a:t>
            </a:fld>
            <a:endParaRPr lang="en-US"/>
          </a:p>
        </p:txBody>
      </p:sp>
    </p:spTree>
    <p:extLst>
      <p:ext uri="{BB962C8B-B14F-4D97-AF65-F5344CB8AC3E}">
        <p14:creationId xmlns:p14="http://schemas.microsoft.com/office/powerpoint/2010/main" val="4283899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As with any software, you need to make sure your system has enough processing power, memory (RAM), and hard drive capacity to run the program. Because games often push the limit of sound and video quality, be sure your system has the appropriate sound cards, video cards, speakers, monitor, and DVD drives.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Some gaming software may require a special controller. </a:t>
            </a:r>
            <a:endParaRPr lang="it-IT" dirty="0" smtClean="0">
              <a:solidFill>
                <a:srgbClr val="FF00FF"/>
              </a:solidFill>
              <a:latin typeface="Courier"/>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it-IT" dirty="0" smtClean="0">
              <a:solidFill>
                <a:srgbClr val="FF00FF"/>
              </a:solidFill>
              <a:latin typeface="Courier"/>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it-IT" dirty="0" smtClean="0">
              <a:solidFill>
                <a:srgbClr val="FF00FF"/>
              </a:solidFill>
              <a:latin typeface="Courier"/>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a:p>
        </p:txBody>
      </p:sp>
    </p:spTree>
    <p:extLst>
      <p:ext uri="{BB962C8B-B14F-4D97-AF65-F5344CB8AC3E}">
        <p14:creationId xmlns:p14="http://schemas.microsoft.com/office/powerpoint/2010/main" val="947610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Although a multitude of educational software products are geared toward the younger set, software developers have by no means ignored adult markets.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There are software products that teach users new skills such as typing, languages, cooking, and playing the guitar. Preparation software for students who will be taking the SAT, GMAT, LSAT, and MCAT exams is also popular. In addition, there are many computer and online brain training games and programs designed to improve the health and function of our brains. </a:t>
            </a:r>
            <a:endParaRPr lang="en-US" i="0" dirty="0" smtClean="0">
              <a:latin typeface="Helvetic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Many programs provide tutorials for popular computer applications. These programs use illustrated systematic instructions to guide users through unfamiliar skills.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Some training programs, known as </a:t>
            </a:r>
            <a:r>
              <a:rPr lang="en-US" sz="1200" b="0" i="0" u="none" strike="noStrike" kern="1200" dirty="0" smtClean="0">
                <a:solidFill>
                  <a:schemeClr val="tx1"/>
                </a:solidFill>
                <a:effectLst/>
                <a:latin typeface="+mn-lt"/>
                <a:ea typeface="+mn-ea"/>
                <a:cs typeface="+mn-cs"/>
              </a:rPr>
              <a:t>simulation programs</a:t>
            </a:r>
            <a:r>
              <a:rPr lang="en-US" sz="1200" b="0" kern="1200" dirty="0" smtClean="0">
                <a:solidFill>
                  <a:schemeClr val="tx1"/>
                </a:solidFill>
                <a:effectLst/>
                <a:latin typeface="+mn-lt"/>
                <a:ea typeface="+mn-ea"/>
                <a:cs typeface="+mn-cs"/>
              </a:rPr>
              <a:t>, allow users to experience or control the software as if it were the actual software or an actual event. Such simulation programs include commercial and military flight training, surgical instrument training, and machine operation training.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As long as you have a compatible Web browser, online classes will be accessible to you.</a:t>
            </a:r>
            <a:endParaRPr lang="en-US" i="0" dirty="0" smtClean="0">
              <a:latin typeface="Helvetica"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34</a:t>
            </a:fld>
            <a:endParaRPr lang="en-US"/>
          </a:p>
        </p:txBody>
      </p:sp>
    </p:spTree>
    <p:extLst>
      <p:ext uri="{BB962C8B-B14F-4D97-AF65-F5344CB8AC3E}">
        <p14:creationId xmlns:p14="http://schemas.microsoft.com/office/powerpoint/2010/main" val="1602424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ECBBF96F-E17D-4B0E-861B-F20BA532E759}" type="slidenum">
              <a:rPr lang="en-US" smtClean="0"/>
              <a:pPr/>
              <a:t>35</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i="0" dirty="0" smtClean="0">
                <a:latin typeface="Helvetica" pitchFamily="34" charset="0"/>
              </a:rPr>
              <a:t>Drawing software</a:t>
            </a:r>
            <a:r>
              <a:rPr lang="en-US" b="1" dirty="0" smtClean="0">
                <a:latin typeface="Helvetica" pitchFamily="34" charset="0"/>
              </a:rPr>
              <a:t> </a:t>
            </a:r>
            <a:r>
              <a:rPr lang="en-US" dirty="0" smtClean="0">
                <a:latin typeface="Helvetica" pitchFamily="34" charset="0"/>
              </a:rPr>
              <a:t>(or</a:t>
            </a:r>
            <a:r>
              <a:rPr lang="en-US" b="1" dirty="0" smtClean="0">
                <a:latin typeface="Helvetica" pitchFamily="34" charset="0"/>
              </a:rPr>
              <a:t> </a:t>
            </a:r>
            <a:r>
              <a:rPr lang="en-US" i="0" dirty="0" smtClean="0">
                <a:latin typeface="Helvetica" pitchFamily="34" charset="0"/>
              </a:rPr>
              <a:t>illustration software</a:t>
            </a:r>
            <a:r>
              <a:rPr lang="en-US" dirty="0" smtClean="0">
                <a:latin typeface="Helvetica" pitchFamily="34" charset="0"/>
              </a:rPr>
              <a:t>)</a:t>
            </a:r>
            <a:r>
              <a:rPr lang="en-US" b="1" dirty="0" smtClean="0">
                <a:latin typeface="Helvetica" pitchFamily="34" charset="0"/>
              </a:rPr>
              <a:t> </a:t>
            </a:r>
            <a:r>
              <a:rPr lang="en-US" dirty="0" smtClean="0">
                <a:latin typeface="Helvetica" pitchFamily="34" charset="0"/>
              </a:rPr>
              <a:t>lets you create or edit two-dimensional, line-based drawings such as technical diagrams or original </a:t>
            </a:r>
            <a:r>
              <a:rPr lang="en-US" dirty="0" err="1" smtClean="0">
                <a:latin typeface="Helvetica" pitchFamily="34" charset="0"/>
              </a:rPr>
              <a:t>nonphotographic</a:t>
            </a:r>
            <a:r>
              <a:rPr lang="en-US" dirty="0" smtClean="0">
                <a:latin typeface="Helvetica" pitchFamily="34" charset="0"/>
              </a:rPr>
              <a:t> drawings, animations, and illustrations using standard drawing and painting tools such as pens, pencils, and paintbrushes.</a:t>
            </a:r>
          </a:p>
          <a:p>
            <a:pPr marL="171450" indent="-171450">
              <a:buFont typeface="Arial" pitchFamily="34" charset="0"/>
              <a:buChar char="•"/>
            </a:pPr>
            <a:r>
              <a:rPr lang="en-US" sz="1200" b="0" kern="1200" dirty="0" smtClean="0">
                <a:solidFill>
                  <a:schemeClr val="tx1"/>
                </a:solidFill>
                <a:effectLst/>
                <a:latin typeface="+mn-lt"/>
                <a:ea typeface="+mn-ea"/>
                <a:cs typeface="+mn-cs"/>
              </a:rPr>
              <a:t>Drawing software is used in both creative and technical drawings. Applications such as Adobe Illustrator include tools that let you create professional-quality creative and technical illustrations. </a:t>
            </a:r>
          </a:p>
          <a:p>
            <a:pPr marL="171450" indent="-171450">
              <a:buFont typeface="Arial" pitchFamily="34" charset="0"/>
              <a:buChar char="•"/>
            </a:pPr>
            <a:r>
              <a:rPr lang="en-US" sz="1200" kern="1200" dirty="0" smtClean="0">
                <a:solidFill>
                  <a:schemeClr val="tx1"/>
                </a:solidFill>
                <a:effectLst/>
                <a:latin typeface="+mn-lt"/>
                <a:ea typeface="+mn-ea"/>
                <a:cs typeface="+mn-cs"/>
              </a:rPr>
              <a:t>There are many software packages to help plan the layout of rooms, homes, and landscapes, such as those offered by Broderbund. Microsoft Visio is a program used to create technical drawings, maps, basic block diagrams, networking and engineering flowcharts, and project schedules.</a:t>
            </a:r>
            <a:endParaRPr lang="en-US" dirty="0" smtClean="0">
              <a:latin typeface="Helvetica" pitchFamily="34" charset="0"/>
            </a:endParaRPr>
          </a:p>
        </p:txBody>
      </p:sp>
    </p:spTree>
    <p:extLst>
      <p:ext uri="{BB962C8B-B14F-4D97-AF65-F5344CB8AC3E}">
        <p14:creationId xmlns:p14="http://schemas.microsoft.com/office/powerpoint/2010/main" val="384029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6E391844-9C4B-46DA-A8D3-D9A7433D6F9A}" type="slidenum">
              <a:rPr lang="en-US" smtClean="0"/>
              <a:pPr/>
              <a:t>36</a:t>
            </a:fld>
            <a:endParaRPr lang="en-US"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You can find software in almost any retail environment. In addition, you can purchase software online, through catalogs, and at auctions.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When buying software from the Internet, you should also request that the software be sent to you on CD or DVD, if this is available. Without a physical copy of the software, it is much more difficult to reinstall the software if you change computers or if your hard drive crashes. If a physical copy is not available, make sure you create a backup and keep it in a safe place.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You also can use the Internet to buy software that is custom developed for your specific needs. </a:t>
            </a:r>
            <a:r>
              <a:rPr lang="en-US" sz="1200" b="0" kern="1200" dirty="0" smtClean="0">
                <a:solidFill>
                  <a:schemeClr val="tx1"/>
                </a:solidFill>
                <a:effectLst/>
                <a:latin typeface="+mn-lt"/>
                <a:ea typeface="+mn-ea"/>
                <a:cs typeface="+mn-cs"/>
              </a:rPr>
              <a:t>Companies such as </a:t>
            </a:r>
            <a:r>
              <a:rPr lang="en-US" sz="1200" b="0" kern="1200" dirty="0" err="1" smtClean="0">
                <a:solidFill>
                  <a:schemeClr val="tx1"/>
                </a:solidFill>
                <a:effectLst/>
                <a:latin typeface="+mn-lt"/>
                <a:ea typeface="+mn-ea"/>
                <a:cs typeface="+mn-cs"/>
              </a:rPr>
              <a:t>Ascentix</a:t>
            </a:r>
            <a:r>
              <a:rPr lang="en-US" sz="1200" b="0" kern="1200" dirty="0" smtClean="0">
                <a:solidFill>
                  <a:schemeClr val="tx1"/>
                </a:solidFill>
                <a:effectLst/>
                <a:latin typeface="+mn-lt"/>
                <a:ea typeface="+mn-ea"/>
                <a:cs typeface="+mn-cs"/>
              </a:rPr>
              <a:t> Corporation (</a:t>
            </a:r>
            <a:r>
              <a:rPr lang="en-US" sz="1200" b="0" i="0" u="none" strike="noStrike" kern="1200" dirty="0" smtClean="0">
                <a:solidFill>
                  <a:schemeClr val="tx1"/>
                </a:solidFill>
                <a:effectLst/>
                <a:latin typeface="+mn-lt"/>
                <a:ea typeface="+mn-ea"/>
                <a:cs typeface="+mn-cs"/>
              </a:rPr>
              <a:t>www.ascentix.com</a:t>
            </a:r>
            <a:r>
              <a:rPr lang="en-US" sz="1200" b="0" kern="1200" dirty="0" smtClean="0">
                <a:solidFill>
                  <a:schemeClr val="tx1"/>
                </a:solidFill>
                <a:effectLst/>
                <a:latin typeface="+mn-lt"/>
                <a:ea typeface="+mn-ea"/>
                <a:cs typeface="+mn-cs"/>
              </a:rPr>
              <a:t>) act as intermediaries between you (the software user) and a software developer, who tweaks open source software code to meet your particular needs.</a:t>
            </a:r>
            <a:endParaRPr lang="en-US"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43796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A </a:t>
            </a:r>
            <a:r>
              <a:rPr lang="en-US" sz="1200" b="0" i="0" u="none" strike="noStrike" kern="1200" dirty="0" smtClean="0">
                <a:solidFill>
                  <a:schemeClr val="tx1"/>
                </a:solidFill>
                <a:latin typeface="+mn-lt"/>
                <a:ea typeface="+mn-ea"/>
                <a:cs typeface="+mn-cs"/>
              </a:rPr>
              <a:t>software license</a:t>
            </a:r>
            <a:r>
              <a:rPr lang="en-US" sz="1200" kern="1200" dirty="0" smtClean="0">
                <a:solidFill>
                  <a:schemeClr val="tx1"/>
                </a:solidFill>
                <a:latin typeface="+mn-lt"/>
                <a:ea typeface="+mn-ea"/>
                <a:cs typeface="+mn-cs"/>
              </a:rPr>
              <a:t> is an agreement between you, the user, and the software company. You accept this agreement before installing the software on your machine. It is a legal contract that outlines the acceptable uses of the program and any actions that violate the agreement.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Generally, the agreement will state who the ultimate owner of the software is, under what circumstances copies of the software can be made, and whether the software can be installed on any other machine. Finally, the license agreement will state what, if any, warranty comes with the software.</a:t>
            </a:r>
            <a:endParaRPr lang="en-US" sz="1200" b="0" kern="1200" dirty="0" smtClean="0">
              <a:solidFill>
                <a:schemeClr val="tx1"/>
              </a:solidFill>
              <a:effectLst/>
              <a:latin typeface="+mn-lt"/>
              <a:ea typeface="+mn-ea"/>
              <a:cs typeface="+mn-cs"/>
            </a:endParaRPr>
          </a:p>
          <a:p>
            <a:pPr marL="171450" indent="-171450" eaLnBrk="1" hangingPunct="1">
              <a:buFont typeface="Arial" pitchFamily="34" charset="0"/>
              <a:buChar char="•"/>
            </a:pPr>
            <a:r>
              <a:rPr lang="en-US" dirty="0" smtClean="0"/>
              <a:t>Family or multiuser licenses might also be available. Some</a:t>
            </a:r>
            <a:r>
              <a:rPr lang="en-US" baseline="0" dirty="0" smtClean="0"/>
              <a:t> multiuser licenses are per-seat and limit users to a specific number, whereas concurrent licenses limit the number of users accessing the software at the same time. </a:t>
            </a:r>
          </a:p>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Businesses and educational institutions often buy multiuser licenses that allow more than one person to use the software.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Open source software programs can be tweaked by another user and redistributed. A free software license, the GNU General Public License, is required and grants the recipients the right to modify and redistribute the software. Without such license, the recipient would be in violation of copyright laws. This concept of redistributing modified open source software under the same terms as the original software is known as </a:t>
            </a:r>
            <a:r>
              <a:rPr lang="en-US" sz="1200" b="0" i="0" u="none" strike="noStrike" kern="1200" dirty="0" err="1" smtClean="0">
                <a:solidFill>
                  <a:schemeClr val="tx1"/>
                </a:solidFill>
                <a:latin typeface="+mn-lt"/>
                <a:ea typeface="+mn-ea"/>
                <a:cs typeface="+mn-cs"/>
              </a:rPr>
              <a:t>copyleft</a:t>
            </a:r>
            <a:r>
              <a:rPr lang="en-US" sz="1200" b="0" kern="1200" dirty="0" smtClean="0">
                <a:solidFill>
                  <a:schemeClr val="tx1"/>
                </a:solidFill>
                <a:latin typeface="+mn-lt"/>
                <a:ea typeface="+mn-ea"/>
                <a:cs typeface="+mn-cs"/>
              </a:rPr>
              <a:t>. Thus, all enhancements, additions, and other changes to </a:t>
            </a:r>
            <a:r>
              <a:rPr lang="en-US" sz="1200" b="0" kern="1200" dirty="0" err="1" smtClean="0">
                <a:solidFill>
                  <a:schemeClr val="tx1"/>
                </a:solidFill>
                <a:latin typeface="+mn-lt"/>
                <a:ea typeface="+mn-ea"/>
                <a:cs typeface="+mn-cs"/>
              </a:rPr>
              <a:t>copyleft</a:t>
            </a:r>
            <a:r>
              <a:rPr lang="en-US" sz="1200" b="0" kern="1200" dirty="0" smtClean="0">
                <a:solidFill>
                  <a:schemeClr val="tx1"/>
                </a:solidFill>
                <a:latin typeface="+mn-lt"/>
                <a:ea typeface="+mn-ea"/>
                <a:cs typeface="+mn-cs"/>
              </a:rPr>
              <a:t> software must also be distributed as free software.</a:t>
            </a:r>
            <a:endParaRPr lang="en-US" sz="1200" b="1" kern="1200" dirty="0" smtClean="0">
              <a:solidFill>
                <a:schemeClr val="tx1"/>
              </a:solidFill>
              <a:latin typeface="+mn-lt"/>
              <a:ea typeface="+mn-ea"/>
              <a:cs typeface="+mn-cs"/>
            </a:endParaRPr>
          </a:p>
          <a:p>
            <a:pPr marL="171450" indent="-171450" eaLnBrk="1" hangingPunct="1">
              <a:buFont typeface="Arial" pitchFamily="34" charset="0"/>
              <a:buChar char="•"/>
            </a:pPr>
            <a:endParaRPr lang="en-US" dirty="0" smtClean="0"/>
          </a:p>
        </p:txBody>
      </p:sp>
      <p:sp>
        <p:nvSpPr>
          <p:cNvPr id="99331" name="Slide Number Placeholder 3"/>
          <p:cNvSpPr>
            <a:spLocks noGrp="1"/>
          </p:cNvSpPr>
          <p:nvPr>
            <p:ph type="sldNum" sz="quarter" idx="5"/>
          </p:nvPr>
        </p:nvSpPr>
        <p:spPr>
          <a:noFill/>
        </p:spPr>
        <p:txBody>
          <a:bodyPr/>
          <a:lstStyle/>
          <a:p>
            <a:fld id="{1B4CBB3A-32D6-43E4-BE46-378904C2EF91}" type="slidenum">
              <a:rPr lang="en-US" smtClean="0"/>
              <a:pPr/>
              <a:t>37</a:t>
            </a:fld>
            <a:endParaRPr lang="en-US" smtClean="0"/>
          </a:p>
        </p:txBody>
      </p:sp>
    </p:spTree>
    <p:extLst>
      <p:ext uri="{BB962C8B-B14F-4D97-AF65-F5344CB8AC3E}">
        <p14:creationId xmlns:p14="http://schemas.microsoft.com/office/powerpoint/2010/main" val="3580066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Virtually every new computer comes with an operating system as well as some form of application software, although the particular applications depend on the hardware manufacturer and computer model.</a:t>
            </a:r>
          </a:p>
          <a:p>
            <a:pPr marL="171450" indent="-171450">
              <a:buFont typeface="Arial" pitchFamily="34" charset="0"/>
              <a:buChar char="•"/>
            </a:pPr>
            <a:r>
              <a:rPr lang="en-US" sz="1200" b="0" kern="1200" dirty="0" smtClean="0">
                <a:solidFill>
                  <a:schemeClr val="tx1"/>
                </a:solidFill>
                <a:effectLst/>
                <a:latin typeface="+mn-lt"/>
                <a:ea typeface="+mn-ea"/>
                <a:cs typeface="+mn-cs"/>
              </a:rPr>
              <a:t>You usually can count on your computer having some form of productivity software preinstalled, such as Windows Live Essentials, which includes Photo Gallery, Movie Maker, Mail, and Messenger, as well as Microsoft Office Starter. </a:t>
            </a:r>
          </a:p>
          <a:p>
            <a:pPr marL="171450" indent="-171450">
              <a:buFont typeface="Arial" pitchFamily="34" charset="0"/>
              <a:buChar char="•"/>
            </a:pPr>
            <a:r>
              <a:rPr lang="en-US" sz="1200" b="0" kern="1200" dirty="0" smtClean="0">
                <a:solidFill>
                  <a:schemeClr val="tx1"/>
                </a:solidFill>
                <a:effectLst/>
                <a:latin typeface="+mn-lt"/>
                <a:ea typeface="+mn-ea"/>
                <a:cs typeface="+mn-cs"/>
              </a:rPr>
              <a:t>Multimedia-enriched computers also may offer graphics software or a productivity suite that includes Web page authoring software. </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Some manufacturers can include applications on your new computer that they hope you will try, so as to build interest in their product. Some of these applications, especially virus protection software, are trial versions for which a user gets a short-term temporary software license. When the license expires, the software disables (but is still installed), and a permanent license must be purchased to reinstate the software.</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38</a:t>
            </a:fld>
            <a:endParaRPr lang="en-US"/>
          </a:p>
        </p:txBody>
      </p:sp>
    </p:spTree>
    <p:extLst>
      <p:ext uri="{BB962C8B-B14F-4D97-AF65-F5344CB8AC3E}">
        <p14:creationId xmlns:p14="http://schemas.microsoft.com/office/powerpoint/2010/main" val="255326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3</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78646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Software manufacturers understand that students and educators often need to use software for short periods of time because of specific classes or projects. In addition, they want to encourage you to learn with their product, hoping you’ll become a long-term user of their software. Therefore, if you’re a student or an educator, you can purchase software that is no different from regularly priced software at prices that are sometimes substantially less than general consumer prices.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Campus computer stores and college bookstores sometimes offer discounted prices to students and faculty who possess a valid ID.</a:t>
            </a:r>
          </a:p>
          <a:p>
            <a:pPr marL="171450" indent="-171450">
              <a:buFont typeface="Arial" pitchFamily="34" charset="0"/>
              <a:buChar char="•"/>
            </a:pPr>
            <a:r>
              <a:rPr lang="en-US" sz="1200" kern="1200" dirty="0" smtClean="0">
                <a:solidFill>
                  <a:schemeClr val="tx1"/>
                </a:solidFill>
                <a:effectLst/>
                <a:latin typeface="+mn-lt"/>
                <a:ea typeface="+mn-ea"/>
                <a:cs typeface="+mn-cs"/>
              </a:rPr>
              <a:t>Online software suppliers such as Journey Education Marketing (</a:t>
            </a:r>
            <a:r>
              <a:rPr lang="en-US" sz="1200" b="0" i="0" u="none" strike="noStrike" kern="1200" dirty="0" smtClean="0">
                <a:solidFill>
                  <a:schemeClr val="tx1"/>
                </a:solidFill>
                <a:effectLst/>
                <a:latin typeface="+mn-lt"/>
                <a:ea typeface="+mn-ea"/>
                <a:cs typeface="+mn-cs"/>
              </a:rPr>
              <a:t>www.journeyed.com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CampusTech</a:t>
            </a:r>
            <a:r>
              <a:rPr lang="en-US" sz="1200" kern="1200" dirty="0" smtClean="0">
                <a:solidFill>
                  <a:schemeClr val="tx1"/>
                </a:solidFill>
                <a:effectLst/>
                <a:latin typeface="+mn-lt"/>
                <a:ea typeface="+mn-ea"/>
                <a:cs typeface="+mn-cs"/>
              </a:rPr>
              <a:t>, Inc. (</a:t>
            </a:r>
            <a:r>
              <a:rPr lang="en-US" sz="1200" b="0" i="0" u="none" strike="noStrike" kern="1200" dirty="0" smtClean="0">
                <a:solidFill>
                  <a:schemeClr val="tx1"/>
                </a:solidFill>
                <a:effectLst/>
                <a:latin typeface="+mn-lt"/>
                <a:ea typeface="+mn-ea"/>
                <a:cs typeface="+mn-cs"/>
              </a:rPr>
              <a:t>www.campustech.com</a:t>
            </a:r>
            <a:r>
              <a:rPr lang="en-US" sz="1200" kern="1200" dirty="0" smtClean="0">
                <a:solidFill>
                  <a:schemeClr val="tx1"/>
                </a:solidFill>
                <a:effectLst/>
                <a:latin typeface="+mn-lt"/>
                <a:ea typeface="+mn-ea"/>
                <a:cs typeface="+mn-cs"/>
              </a:rPr>
              <a:t>), and Academic Superstore (</a:t>
            </a:r>
            <a:r>
              <a:rPr lang="en-US" sz="1200" b="0" i="0" u="none" strike="noStrike" kern="1200" dirty="0" smtClean="0">
                <a:solidFill>
                  <a:schemeClr val="tx1"/>
                </a:solidFill>
                <a:effectLst/>
                <a:latin typeface="+mn-lt"/>
                <a:ea typeface="+mn-ea"/>
                <a:cs typeface="+mn-cs"/>
              </a:rPr>
              <a:t>www.academicsuperstore.com</a:t>
            </a:r>
            <a:r>
              <a:rPr lang="en-US" sz="1200" kern="1200" dirty="0" smtClean="0">
                <a:solidFill>
                  <a:schemeClr val="tx1"/>
                </a:solidFill>
                <a:effectLst/>
                <a:latin typeface="+mn-lt"/>
                <a:ea typeface="+mn-ea"/>
                <a:cs typeface="+mn-cs"/>
              </a:rPr>
              <a:t>) also offer popular software to students at reduced prices.</a:t>
            </a:r>
          </a:p>
          <a:p>
            <a:pPr marL="171450" indent="-171450">
              <a:buFont typeface="Arial" pitchFamily="34" charset="0"/>
              <a:buChar char="•"/>
            </a:pPr>
            <a:r>
              <a:rPr lang="en-US" sz="1200" b="0" kern="1200" dirty="0" smtClean="0">
                <a:solidFill>
                  <a:schemeClr val="tx1"/>
                </a:solidFill>
                <a:effectLst/>
                <a:latin typeface="+mn-lt"/>
                <a:ea typeface="+mn-ea"/>
                <a:cs typeface="+mn-cs"/>
              </a:rPr>
              <a:t>Often you can buy software through online auction sites such as eBay. If you do so, be sure that you are buying licensed (legal) copies. </a:t>
            </a:r>
          </a:p>
          <a:p>
            <a:pPr marL="171450" indent="-171450">
              <a:buFont typeface="Arial" pitchFamily="34" charset="0"/>
              <a:buChar char="•"/>
            </a:pPr>
            <a:r>
              <a:rPr lang="en-US" sz="1200" b="0" kern="1200" dirty="0" smtClean="0">
                <a:solidFill>
                  <a:schemeClr val="tx1"/>
                </a:solidFill>
                <a:effectLst/>
                <a:latin typeface="+mn-lt"/>
                <a:ea typeface="+mn-ea"/>
                <a:cs typeface="+mn-cs"/>
              </a:rPr>
              <a:t>Computer shows that display state-of-the-art computer equipment are generally good sources for software. However, here, too, you must exert a bit of caution to make sure you are buying licensed copies and not pirated versions.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39</a:t>
            </a:fld>
            <a:endParaRPr lang="en-US"/>
          </a:p>
        </p:txBody>
      </p:sp>
    </p:spTree>
    <p:extLst>
      <p:ext uri="{BB962C8B-B14F-4D97-AF65-F5344CB8AC3E}">
        <p14:creationId xmlns:p14="http://schemas.microsoft.com/office/powerpoint/2010/main" val="3653647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FD57E6EB-21E5-4ECC-8D9D-4574C586B0B1}" type="slidenum">
              <a:rPr lang="en-US" smtClean="0"/>
              <a:pPr/>
              <a:t>40</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i="0" dirty="0" smtClean="0">
                <a:latin typeface="Helvetica" pitchFamily="34" charset="0"/>
              </a:rPr>
              <a:t>Freeware</a:t>
            </a:r>
            <a:r>
              <a:rPr lang="en-US" dirty="0" smtClean="0">
                <a:latin typeface="Helvetica" pitchFamily="34" charset="0"/>
              </a:rPr>
              <a:t> is any copyrighted software you can use for free. </a:t>
            </a:r>
          </a:p>
          <a:p>
            <a:pPr marL="171450" indent="-171450" eaLnBrk="1" hangingPunct="1">
              <a:buFont typeface="Arial" pitchFamily="34" charset="0"/>
              <a:buChar char="•"/>
            </a:pPr>
            <a:r>
              <a:rPr lang="en-US" dirty="0" smtClean="0">
                <a:latin typeface="Helvetica" pitchFamily="34" charset="0"/>
              </a:rPr>
              <a:t>Some software developers offer </a:t>
            </a:r>
            <a:r>
              <a:rPr lang="en-US" i="0" dirty="0" smtClean="0">
                <a:latin typeface="Helvetica" pitchFamily="34" charset="0"/>
              </a:rPr>
              <a:t>beta versions</a:t>
            </a:r>
            <a:r>
              <a:rPr lang="en-US" dirty="0" smtClean="0">
                <a:latin typeface="Helvetica" pitchFamily="34" charset="0"/>
              </a:rPr>
              <a:t> of their software free of charge. Beta versions are still under development. By distributing free beta versions, developers hope to have users report errors or bugs they find in the program. This helps them correct any errors before they launch the software on the market at retail prices.</a:t>
            </a:r>
          </a:p>
          <a:p>
            <a:pPr marL="171450" indent="-171450" eaLnBrk="1" hangingPunct="1">
              <a:buFont typeface="Arial" pitchFamily="34" charset="0"/>
              <a:buChar char="•"/>
            </a:pPr>
            <a:r>
              <a:rPr lang="en-US" dirty="0" smtClean="0">
                <a:latin typeface="Helvetica" pitchFamily="34" charset="0"/>
              </a:rPr>
              <a:t>Software that allows users to test software (run it for a limited time free of charge) is referred to as </a:t>
            </a:r>
            <a:r>
              <a:rPr lang="en-US" i="0" dirty="0" smtClean="0">
                <a:latin typeface="Helvetica" pitchFamily="34" charset="0"/>
              </a:rPr>
              <a:t>shareware</a:t>
            </a:r>
            <a:r>
              <a:rPr lang="en-US" dirty="0" smtClean="0">
                <a:latin typeface="Helvetica" pitchFamily="34" charset="0"/>
              </a:rPr>
              <a:t>. Shareware is not freeware. If you use the software after the initial trial period is over, you will be breaking the software license agreement.</a:t>
            </a:r>
          </a:p>
        </p:txBody>
      </p:sp>
    </p:spTree>
    <p:extLst>
      <p:ext uri="{BB962C8B-B14F-4D97-AF65-F5344CB8AC3E}">
        <p14:creationId xmlns:p14="http://schemas.microsoft.com/office/powerpoint/2010/main" val="3135478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0DD0AC0-0A78-423D-B2E7-5B1587715DFF}" type="slidenum">
              <a:rPr lang="en-US" smtClean="0"/>
              <a:pPr/>
              <a:t>41</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Software companies change their programs to repair problems (or bugs) or add new or upgraded features. Generally, they keep the software program’s name but add a number to it to indicate that it is a different version.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Originally, developers used numbers only to indicate different software versions (major upgrades) and releases (minor upgrades). Today, however, they also use years (such as Microsoft Office 2010) and letters (such as WordPerfect Office X5) to represent version upgrades.</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Depending on the software, some upgrades may not be sufficiently different from the previous version to make it cost-effective for you to buy the newest version. Unless the upgrade adds features that are important to you, you may be better off waiting to upgrade every other release. You also should consider whether you use the software frequently enough to justify an upgrade and whether your current system can handle the new system requirements of the upgraded version.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Software vendors recognize that people work on different versions of the same software. Vendors, therefore, make new versions backward compatible, meaning that they can recognize (open) files created with older versions. However, some software programs are not forward compatible, so older versions cannot recognize files created on newer versions of the same software.</a:t>
            </a:r>
            <a:endParaRPr lang="en-US" sz="1200" b="1" kern="1200" dirty="0" smtClean="0">
              <a:solidFill>
                <a:schemeClr val="tx1"/>
              </a:solidFill>
              <a:latin typeface="+mn-lt"/>
              <a:ea typeface="+mn-ea"/>
              <a:cs typeface="+mn-cs"/>
            </a:endParaRPr>
          </a:p>
        </p:txBody>
      </p:sp>
    </p:spTree>
    <p:extLst>
      <p:ext uri="{BB962C8B-B14F-4D97-AF65-F5344CB8AC3E}">
        <p14:creationId xmlns:p14="http://schemas.microsoft.com/office/powerpoint/2010/main" val="644704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5688CFC0-7439-4E9D-9D3E-7B35809AADA8}" type="slidenum">
              <a:rPr lang="en-US" smtClean="0"/>
              <a:pPr/>
              <a:t>42</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Every software program has a set of </a:t>
            </a:r>
            <a:r>
              <a:rPr lang="en-US" sz="1200" b="0" i="0" u="none" strike="noStrike" kern="1200" dirty="0" smtClean="0">
                <a:solidFill>
                  <a:schemeClr val="tx1"/>
                </a:solidFill>
                <a:effectLst/>
                <a:latin typeface="+mn-lt"/>
                <a:ea typeface="+mn-ea"/>
                <a:cs typeface="+mn-cs"/>
              </a:rPr>
              <a:t>system requirements</a:t>
            </a:r>
            <a:r>
              <a:rPr lang="en-US" sz="1200" b="0" kern="1200" dirty="0" smtClean="0">
                <a:solidFill>
                  <a:schemeClr val="tx1"/>
                </a:solidFill>
                <a:effectLst/>
                <a:latin typeface="+mn-lt"/>
                <a:ea typeface="+mn-ea"/>
                <a:cs typeface="+mn-cs"/>
              </a:rPr>
              <a:t> that specify the minimum recommended standards for the operating system, processor, primary memory (RAM), and hard drive capacity.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Sometimes there are other specifications for the video card, monitor, CD drive, and other peripherals. These requirements generally are printed on the software packaging or are available at the manufacturer’s Website.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Before installing software on your computer, ensure that your system setup meets the minimum requirements by having sufficient storage, memory capacity, and processing capabilities.</a:t>
            </a:r>
            <a:endParaRPr lang="en-US"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69726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38C5B46A-3B61-4684-BDFE-3DF06598D08E}" type="slidenum">
              <a:rPr lang="en-US" smtClean="0"/>
              <a:pPr/>
              <a:t>43</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Before you use most software, you must permanently place it, or install it, on your system. The installation process will differ slightly depending on whether you’ve purchased the software from a retail outlet and have an installation CD or are downloading it from the Internet. Deleting or uninstalling software from your system requires that you take certain precautions to ensure you remove all associated programs as well.</a:t>
            </a:r>
            <a:endParaRPr lang="en-US" dirty="0" smtClean="0">
              <a:latin typeface="Helvetica" pitchFamily="34" charset="0"/>
            </a:endParaRPr>
          </a:p>
          <a:p>
            <a:pPr marL="228600" indent="-228600" eaLnBrk="1" hangingPunct="1">
              <a:buFontTx/>
              <a:buChar char="•"/>
            </a:pPr>
            <a:r>
              <a:rPr lang="en-US" dirty="0" smtClean="0">
                <a:latin typeface="Helvetica" pitchFamily="34" charset="0"/>
              </a:rPr>
              <a:t>When you buy software, you insert the CD or DVD that contains the program files, and for most programs being installed on a PC, an installation wizard automatically opens. By simply following the steps indicated by the wizard, you can install the software application on your system. </a:t>
            </a:r>
          </a:p>
          <a:p>
            <a:pPr marL="228600" indent="-228600" eaLnBrk="1" hangingPunct="1">
              <a:buFontTx/>
              <a:buChar char="•"/>
            </a:pPr>
            <a:r>
              <a:rPr lang="it-IT" dirty="0" smtClean="0">
                <a:solidFill>
                  <a:srgbClr val="FF00FF"/>
                </a:solidFill>
                <a:latin typeface="Courier"/>
              </a:rPr>
              <a:t>When you download software from the Internet, everything you need is contained in one zipped file. For the most part, these downloaded files </a:t>
            </a:r>
            <a:r>
              <a:rPr lang="it-IT" i="0" dirty="0" smtClean="0">
                <a:solidFill>
                  <a:srgbClr val="FF00FF"/>
                </a:solidFill>
                <a:latin typeface="Courier"/>
              </a:rPr>
              <a:t>unzip</a:t>
            </a:r>
            <a:r>
              <a:rPr lang="it-IT" i="1" dirty="0" smtClean="0">
                <a:solidFill>
                  <a:srgbClr val="FF00FF"/>
                </a:solidFill>
                <a:latin typeface="Courier"/>
              </a:rPr>
              <a:t> </a:t>
            </a:r>
            <a:r>
              <a:rPr lang="it-IT" dirty="0" smtClean="0">
                <a:solidFill>
                  <a:srgbClr val="FF00FF"/>
                </a:solidFill>
                <a:latin typeface="Courier"/>
              </a:rPr>
              <a:t>themselves and </a:t>
            </a:r>
            <a:r>
              <a:rPr lang="it-IT" i="0" dirty="0" smtClean="0">
                <a:solidFill>
                  <a:srgbClr val="FF00FF"/>
                </a:solidFill>
                <a:latin typeface="Courier"/>
              </a:rPr>
              <a:t>launch </a:t>
            </a:r>
            <a:r>
              <a:rPr lang="it-IT" dirty="0" smtClean="0">
                <a:solidFill>
                  <a:srgbClr val="FF00FF"/>
                </a:solidFill>
                <a:latin typeface="Courier"/>
              </a:rPr>
              <a:t>the setup program. </a:t>
            </a: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i="0" dirty="0" smtClean="0"/>
              <a:t>Uninstalling</a:t>
            </a:r>
            <a:r>
              <a:rPr lang="en-US" dirty="0" smtClean="0"/>
              <a:t> software in Windows requires using the uninstall utility. Most software programs load a series of files into different system locations to support their operation. When uninstalling, all of these files need to be removed, and the only good way to do this is through the uninstall utility.</a:t>
            </a:r>
            <a:r>
              <a:rPr lang="en-US" sz="1200" b="0" kern="120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latin typeface="+mn-lt"/>
                <a:ea typeface="+mn-ea"/>
                <a:cs typeface="+mn-cs"/>
              </a:rPr>
              <a:t>The simplest way to start an application is by clicking its icon in the All Programs list found on the Start menu. Every program that you install on your system is listed in All Programs on the Start menu. However, in Windows 7, if you find you use only a few programs often, you can place a shortcut to those programs on the taskbar or pin it to the Start menu. </a:t>
            </a:r>
            <a:endParaRPr lang="en-US" dirty="0" smtClean="0"/>
          </a:p>
        </p:txBody>
      </p:sp>
    </p:spTree>
    <p:extLst>
      <p:ext uri="{BB962C8B-B14F-4D97-AF65-F5344CB8AC3E}">
        <p14:creationId xmlns:p14="http://schemas.microsoft.com/office/powerpoint/2010/main" val="2252147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If you need help while you are working with software, you can access several different resources to find answers to your questions.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For general help or information about a product, many manufacturers’ Websites offer answers to frequently asked questions (FAQs).</a:t>
            </a:r>
            <a:endParaRPr lang="en-US" sz="1200" b="0"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Some programs offer online help and support. Online help may consist of documentation comparable to a user’s manual. However, many applications’ online help allows you to chat over the Internet with an online support team member. </a:t>
            </a:r>
          </a:p>
          <a:p>
            <a:pPr marL="171450" indent="-171450">
              <a:buFont typeface="Arial" pitchFamily="34" charset="0"/>
              <a:buChar char="•"/>
            </a:pPr>
            <a:r>
              <a:rPr lang="en-US" sz="1200" b="0" kern="1200" dirty="0" smtClean="0">
                <a:solidFill>
                  <a:schemeClr val="tx1"/>
                </a:solidFill>
                <a:effectLst/>
                <a:latin typeface="+mn-lt"/>
                <a:ea typeface="+mn-ea"/>
                <a:cs typeface="+mn-cs"/>
              </a:rPr>
              <a:t>Some applications are context sensitive and offer task-specific help or screen tips to explain where your cursor is resting.</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In Microsoft Office applications, you will see a question mark icon on the far top right of the program screen. This icon takes you to the main Help interface.</a:t>
            </a:r>
          </a:p>
          <a:p>
            <a:pPr marL="171450" indent="-171450">
              <a:buFont typeface="Arial" pitchFamily="34" charset="0"/>
              <a:buChar char="•"/>
            </a:pPr>
            <a:r>
              <a:rPr lang="en-US" sz="1200" b="0" i="1" u="none" strike="noStrike" kern="1200" dirty="0" smtClean="0">
                <a:solidFill>
                  <a:schemeClr val="tx1"/>
                </a:solidFill>
                <a:effectLst/>
                <a:latin typeface="+mn-lt"/>
                <a:ea typeface="+mn-ea"/>
                <a:cs typeface="+mn-cs"/>
              </a:rPr>
              <a:t>Integrated help</a:t>
            </a:r>
            <a:r>
              <a:rPr lang="en-US" sz="1200" kern="1200" dirty="0" smtClean="0">
                <a:solidFill>
                  <a:schemeClr val="tx1"/>
                </a:solidFill>
                <a:effectLst/>
                <a:latin typeface="+mn-lt"/>
                <a:ea typeface="+mn-ea"/>
                <a:cs typeface="+mn-cs"/>
              </a:rPr>
              <a:t> means that the documentation for the product is built directly into the software so you don’t need to keep track of bulky manuals. You can type your question, search for a term, or browse the Help topics. Like many software packages, Microsoft Office offers help documentation, which is installed locally on your machine, and online help resources, which are updated continually.</a:t>
            </a:r>
          </a:p>
          <a:p>
            <a:pPr marL="171450" indent="-171450">
              <a:buFont typeface="Arial" pitchFamily="34" charset="0"/>
              <a:buChar char="•"/>
            </a:pPr>
            <a:r>
              <a:rPr lang="en-US" sz="1200" kern="1200" dirty="0" smtClean="0">
                <a:solidFill>
                  <a:schemeClr val="tx1"/>
                </a:solidFill>
                <a:effectLst/>
                <a:latin typeface="+mn-lt"/>
                <a:ea typeface="+mn-ea"/>
                <a:cs typeface="+mn-cs"/>
              </a:rPr>
              <a:t>Finally, the Help menu, found in the File tab of most Microsoft applications, lets you choose to search an index or content outline to find out the nature of almost any Microsoft application feature.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44</a:t>
            </a:fld>
            <a:endParaRPr lang="en-US"/>
          </a:p>
        </p:txBody>
      </p:sp>
    </p:spTree>
    <p:extLst>
      <p:ext uri="{BB962C8B-B14F-4D97-AF65-F5344CB8AC3E}">
        <p14:creationId xmlns:p14="http://schemas.microsoft.com/office/powerpoint/2010/main" val="575253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68FB113-293A-46C1-B4C9-A2982432490A}" type="slidenum">
              <a:rPr lang="en-US" smtClean="0"/>
              <a:pPr/>
              <a:t>45</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761391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68FB113-293A-46C1-B4C9-A2982432490A}" type="slidenum">
              <a:rPr lang="en-US" smtClean="0"/>
              <a:pPr/>
              <a:t>46</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16363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68FB113-293A-46C1-B4C9-A2982432490A}" type="slidenum">
              <a:rPr lang="en-US" smtClean="0"/>
              <a:pPr/>
              <a:t>47</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24709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68FB113-293A-46C1-B4C9-A2982432490A}" type="slidenum">
              <a:rPr lang="en-US" smtClean="0"/>
              <a:pPr/>
              <a:t>49</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7522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System software</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includes software such as Windows and Mac OS X, which help run the computer and coordinate instructions between application software and the computer’s hardware devices.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System software includes the operating system and utility programs (programs in the operating system that help manage system resources). </a:t>
            </a:r>
            <a:endParaRPr lang="en-US" b="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a:p>
        </p:txBody>
      </p:sp>
    </p:spTree>
    <p:extLst>
      <p:ext uri="{BB962C8B-B14F-4D97-AF65-F5344CB8AC3E}">
        <p14:creationId xmlns:p14="http://schemas.microsoft.com/office/powerpoint/2010/main" val="382584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Application software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software you use to do tasks at home, school, and work. You can do a multitude of things with application software, such as writing letters, sending e-mail, paying taxes, creating presentations, editing photos, and taking an online course, to name a few.</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a:p>
        </p:txBody>
      </p:sp>
    </p:spTree>
    <p:extLst>
      <p:ext uri="{BB962C8B-B14F-4D97-AF65-F5344CB8AC3E}">
        <p14:creationId xmlns:p14="http://schemas.microsoft.com/office/powerpoint/2010/main" val="245718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Most application software you acquire must be installed on your computer before use. </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There is a relatively new trend toward a distribution model of on-demand software deployment, referred to as </a:t>
            </a:r>
            <a:r>
              <a:rPr lang="en-US" sz="1200" b="0" i="0" u="none" strike="noStrike" kern="1200" dirty="0" smtClean="0">
                <a:solidFill>
                  <a:schemeClr val="tx1"/>
                </a:solidFill>
                <a:effectLst/>
                <a:latin typeface="+mn-lt"/>
                <a:ea typeface="+mn-ea"/>
                <a:cs typeface="+mn-cs"/>
              </a:rPr>
              <a:t>Software as a Service (</a:t>
            </a:r>
            <a:r>
              <a:rPr lang="en-US" sz="1200" b="0" i="0" u="none" strike="noStrike" kern="1200" dirty="0" err="1" smtClean="0">
                <a:solidFill>
                  <a:schemeClr val="tx1"/>
                </a:solidFill>
                <a:effectLst/>
                <a:latin typeface="+mn-lt"/>
                <a:ea typeface="+mn-ea"/>
                <a:cs typeface="+mn-cs"/>
              </a:rPr>
              <a:t>SaaS</a:t>
            </a:r>
            <a:r>
              <a:rPr lang="en-US" sz="1200" b="0" i="0" u="none" strike="noStrike"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With the </a:t>
            </a:r>
            <a:r>
              <a:rPr lang="en-US" sz="1200" b="0" kern="1200" dirty="0" err="1" smtClean="0">
                <a:solidFill>
                  <a:schemeClr val="tx1"/>
                </a:solidFill>
                <a:effectLst/>
                <a:latin typeface="+mn-lt"/>
                <a:ea typeface="+mn-ea"/>
                <a:cs typeface="+mn-cs"/>
              </a:rPr>
              <a:t>SaaS</a:t>
            </a:r>
            <a:r>
              <a:rPr lang="en-US" sz="1200" b="0" kern="1200" dirty="0" smtClean="0">
                <a:solidFill>
                  <a:schemeClr val="tx1"/>
                </a:solidFill>
                <a:effectLst/>
                <a:latin typeface="+mn-lt"/>
                <a:ea typeface="+mn-ea"/>
                <a:cs typeface="+mn-cs"/>
              </a:rPr>
              <a:t> delivery model, the application is hosted online by the vendor and made available to the customer over the Internet. These applications are also referred to as </a:t>
            </a:r>
            <a:r>
              <a:rPr lang="en-US" sz="1200" b="0" i="0" u="none" strike="noStrike" kern="1200" dirty="0" smtClean="0">
                <a:solidFill>
                  <a:schemeClr val="tx1"/>
                </a:solidFill>
                <a:effectLst/>
                <a:latin typeface="+mn-lt"/>
                <a:ea typeface="+mn-ea"/>
                <a:cs typeface="+mn-cs"/>
              </a:rPr>
              <a:t>Web-based applications</a:t>
            </a:r>
            <a:r>
              <a:rPr lang="en-US" sz="1200" b="0" kern="1200" dirty="0" smtClean="0">
                <a:solidFill>
                  <a:schemeClr val="tx1"/>
                </a:solidFill>
                <a:effectLst/>
                <a:latin typeface="+mn-lt"/>
                <a:ea typeface="+mn-ea"/>
                <a:cs typeface="+mn-cs"/>
              </a:rPr>
              <a:t>. Web-based applications are run from software stored completely on a Web server. </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Along with its release of Office 2010, Microsoft made available Microsoft Office Web Apps. Office Web Apps are online versions of Word, Excel, PowerPoint, and OneNote, but with fewer tabs than the installed versions.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a:t>
            </a:fld>
            <a:endParaRPr lang="en-US"/>
          </a:p>
        </p:txBody>
      </p:sp>
    </p:spTree>
    <p:extLst>
      <p:ext uri="{BB962C8B-B14F-4D97-AF65-F5344CB8AC3E}">
        <p14:creationId xmlns:p14="http://schemas.microsoft.com/office/powerpoint/2010/main" val="257131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7</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Productivity software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includes programs that enable you to perform various tasks required at home, school, and business. This category includes word processing, spreadsheet, presentation, database, and personal information manager (PIM) programs.</a:t>
            </a:r>
          </a:p>
          <a:p>
            <a:pPr marL="171450" indent="-171450" eaLnBrk="1" hangingPunct="1">
              <a:buFont typeface="Arial" pitchFamily="34" charset="0"/>
              <a:buChar char="•"/>
            </a:pPr>
            <a:endParaRPr lang="en-US" i="0" dirty="0" smtClean="0">
              <a:latin typeface="Helvetica" pitchFamily="34" charset="0"/>
            </a:endParaRPr>
          </a:p>
        </p:txBody>
      </p:sp>
    </p:spTree>
    <p:extLst>
      <p:ext uri="{BB962C8B-B14F-4D97-AF65-F5344CB8AC3E}">
        <p14:creationId xmlns:p14="http://schemas.microsoft.com/office/powerpoint/2010/main" val="246135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FFEBBB8-D8E8-4A20-B55A-FDBE295FAD99}" type="slidenum">
              <a:rPr lang="en-US" smtClean="0"/>
              <a:pPr/>
              <a:t>8</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Most students use </a:t>
            </a:r>
            <a:r>
              <a:rPr lang="en-US" sz="1200" b="0" i="0" u="none" strike="noStrike" kern="1200" dirty="0" smtClean="0">
                <a:solidFill>
                  <a:schemeClr val="tx1"/>
                </a:solidFill>
                <a:effectLst/>
                <a:latin typeface="+mn-lt"/>
                <a:ea typeface="+mn-ea"/>
                <a:cs typeface="+mn-cs"/>
              </a:rPr>
              <a:t>word processing software</a:t>
            </a:r>
            <a:r>
              <a:rPr lang="en-US" sz="1200" b="0" kern="1200" dirty="0" smtClean="0">
                <a:solidFill>
                  <a:schemeClr val="tx1"/>
                </a:solidFill>
                <a:effectLst/>
                <a:latin typeface="+mn-lt"/>
                <a:ea typeface="+mn-ea"/>
                <a:cs typeface="+mn-cs"/>
              </a:rPr>
              <a:t> to create and edit documents such as research papers, letters, and résumés. </a:t>
            </a:r>
          </a:p>
          <a:p>
            <a:pPr marL="171450" indent="-171450">
              <a:buFont typeface="Arial" pitchFamily="34" charset="0"/>
              <a:buChar char="•"/>
            </a:pPr>
            <a:r>
              <a:rPr lang="en-US" sz="1200" b="0" kern="1200" dirty="0" smtClean="0">
                <a:solidFill>
                  <a:schemeClr val="tx1"/>
                </a:solidFill>
                <a:effectLst/>
                <a:latin typeface="+mn-lt"/>
                <a:ea typeface="+mn-ea"/>
                <a:cs typeface="+mn-cs"/>
              </a:rPr>
              <a:t>Word processing software is the most widely used application. You can quickly and easily insert, delete, and move pieces of text, as well as move and insert text from one document into another seamlessly. </a:t>
            </a:r>
          </a:p>
          <a:p>
            <a:pPr marL="171450" indent="-171450">
              <a:buFont typeface="Arial" pitchFamily="34" charset="0"/>
              <a:buChar char="•"/>
            </a:pPr>
            <a:r>
              <a:rPr lang="en-US" sz="1200" kern="1200" dirty="0" smtClean="0">
                <a:solidFill>
                  <a:schemeClr val="tx1"/>
                </a:solidFill>
                <a:effectLst/>
                <a:latin typeface="+mn-lt"/>
                <a:ea typeface="+mn-ea"/>
                <a:cs typeface="+mn-cs"/>
              </a:rPr>
              <a:t>An advantage of word processing software is that you can easily create professional-looking documents. With the extensive formatting options available, you can change fonts, font styles, and sizes; add colors to text; adjust margins; add borders to portions of text or entire pages; insert bulleted and numbered lists; and organize your text into columns. You also can insert pictures from your own files or from a gallery of images and graphics, such as clip art and SmartArt, which are included with the software.</a:t>
            </a:r>
            <a:endParaRPr lang="en-US" sz="12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0800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1AB747-3370-4C7B-B338-0FD117EAA610}" type="datetime1">
              <a:rPr lang="en-US" smtClean="0"/>
              <a:t>7/12/2015</a:t>
            </a:fld>
            <a:endParaRPr lang="en-US" dirty="0"/>
          </a:p>
        </p:txBody>
      </p:sp>
      <p:sp>
        <p:nvSpPr>
          <p:cNvPr id="5" name="Footer Placeholder 4"/>
          <p:cNvSpPr>
            <a:spLocks noGrp="1"/>
          </p:cNvSpPr>
          <p:nvPr>
            <p:ph type="ftr" sz="quarter" idx="11"/>
          </p:nvPr>
        </p:nvSpPr>
        <p:spPr/>
        <p:txBody>
          <a:bodyPr/>
          <a:lstStyle/>
          <a:p>
            <a:r>
              <a:rPr lang="en-US" smtClean="0"/>
              <a:t>Presented by Md. Mahbubul Alam, PhD</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a:t>
            </a:fld>
            <a:endParaRPr lang="en-US"/>
          </a:p>
        </p:txBody>
      </p:sp>
    </p:spTree>
    <p:extLst>
      <p:ext uri="{BB962C8B-B14F-4D97-AF65-F5344CB8AC3E}">
        <p14:creationId xmlns:p14="http://schemas.microsoft.com/office/powerpoint/2010/main" val="28186454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2DEB30-FB1A-47C3-A161-8E476A797D34}" type="datetime1">
              <a:rPr lang="en-US" smtClean="0"/>
              <a:t>7/12/2015</a:t>
            </a:fld>
            <a:endParaRPr lang="en-US" dirty="0"/>
          </a:p>
        </p:txBody>
      </p:sp>
      <p:sp>
        <p:nvSpPr>
          <p:cNvPr id="5" name="Footer Placeholder 4"/>
          <p:cNvSpPr>
            <a:spLocks noGrp="1"/>
          </p:cNvSpPr>
          <p:nvPr>
            <p:ph type="ftr" sz="quarter" idx="11"/>
          </p:nvPr>
        </p:nvSpPr>
        <p:spPr/>
        <p:txBody>
          <a:bodyPr/>
          <a:lstStyle/>
          <a:p>
            <a:r>
              <a:rPr lang="en-US" smtClean="0"/>
              <a:t>Presented by Md. Mahbubul Alam, PhD</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240682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B99FC-5C5F-4A17-9FF6-F3445EF193BD}" type="datetime1">
              <a:rPr lang="en-US" smtClean="0"/>
              <a:t>7/12/2015</a:t>
            </a:fld>
            <a:endParaRPr lang="en-US" dirty="0"/>
          </a:p>
        </p:txBody>
      </p:sp>
      <p:sp>
        <p:nvSpPr>
          <p:cNvPr id="5" name="Footer Placeholder 4"/>
          <p:cNvSpPr>
            <a:spLocks noGrp="1"/>
          </p:cNvSpPr>
          <p:nvPr>
            <p:ph type="ftr" sz="quarter" idx="11"/>
          </p:nvPr>
        </p:nvSpPr>
        <p:spPr/>
        <p:txBody>
          <a:bodyPr/>
          <a:lstStyle/>
          <a:p>
            <a:r>
              <a:rPr lang="en-US" smtClean="0"/>
              <a:t>Presented by Md. Mahbubul Alam, PhD</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58030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F16F19-D737-43C2-87A9-F9B2270F8F09}" type="datetime1">
              <a:rPr lang="en-US" smtClean="0"/>
              <a:t>7/12/2015</a:t>
            </a:fld>
            <a:endParaRPr lang="en-US" dirty="0"/>
          </a:p>
        </p:txBody>
      </p:sp>
      <p:sp>
        <p:nvSpPr>
          <p:cNvPr id="4" name="Footer Placeholder 3"/>
          <p:cNvSpPr>
            <a:spLocks noGrp="1"/>
          </p:cNvSpPr>
          <p:nvPr>
            <p:ph type="ftr" sz="quarter" idx="11"/>
          </p:nvPr>
        </p:nvSpPr>
        <p:spPr/>
        <p:txBody>
          <a:bodyPr/>
          <a:lstStyle/>
          <a:p>
            <a:r>
              <a:rPr lang="en-US" smtClean="0"/>
              <a:t>Presented by Md. Mahbubul Alam, PhD</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3534452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B1215-8F49-45DA-83F8-488F3BEFCB02}" type="datetime1">
              <a:rPr lang="en-US" smtClean="0"/>
              <a:t>7/12/2015</a:t>
            </a:fld>
            <a:endParaRPr lang="en-US" dirty="0"/>
          </a:p>
        </p:txBody>
      </p:sp>
      <p:sp>
        <p:nvSpPr>
          <p:cNvPr id="5" name="Footer Placeholder 4"/>
          <p:cNvSpPr>
            <a:spLocks noGrp="1"/>
          </p:cNvSpPr>
          <p:nvPr>
            <p:ph type="ftr" sz="quarter" idx="11"/>
          </p:nvPr>
        </p:nvSpPr>
        <p:spPr/>
        <p:txBody>
          <a:bodyPr/>
          <a:lstStyle/>
          <a:p>
            <a:r>
              <a:rPr lang="en-US" smtClean="0"/>
              <a:t>Presented by Md. Mahbubul Alam, PhD</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a:t>
            </a:fld>
            <a:endParaRPr lang="en-US"/>
          </a:p>
        </p:txBody>
      </p:sp>
    </p:spTree>
    <p:extLst>
      <p:ext uri="{BB962C8B-B14F-4D97-AF65-F5344CB8AC3E}">
        <p14:creationId xmlns:p14="http://schemas.microsoft.com/office/powerpoint/2010/main" val="18442041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9F201-5679-4E21-AEC9-07E988A47DA2}" type="datetime1">
              <a:rPr lang="en-US" smtClean="0"/>
              <a:t>7/12/2015</a:t>
            </a:fld>
            <a:endParaRPr lang="en-US" dirty="0"/>
          </a:p>
        </p:txBody>
      </p:sp>
      <p:sp>
        <p:nvSpPr>
          <p:cNvPr id="5" name="Footer Placeholder 4"/>
          <p:cNvSpPr>
            <a:spLocks noGrp="1"/>
          </p:cNvSpPr>
          <p:nvPr>
            <p:ph type="ftr" sz="quarter" idx="11"/>
          </p:nvPr>
        </p:nvSpPr>
        <p:spPr/>
        <p:txBody>
          <a:bodyPr/>
          <a:lstStyle/>
          <a:p>
            <a:r>
              <a:rPr lang="en-US" smtClean="0"/>
              <a:t>Presented by Md. Mahbubul Alam, PhD</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30048791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6CA791-9732-458E-850F-4D76DCE372ED}" type="datetime1">
              <a:rPr lang="en-US" smtClean="0"/>
              <a:t>7/12/2015</a:t>
            </a:fld>
            <a:endParaRPr lang="en-US" dirty="0"/>
          </a:p>
        </p:txBody>
      </p:sp>
      <p:sp>
        <p:nvSpPr>
          <p:cNvPr id="6" name="Footer Placeholder 5"/>
          <p:cNvSpPr>
            <a:spLocks noGrp="1"/>
          </p:cNvSpPr>
          <p:nvPr>
            <p:ph type="ftr" sz="quarter" idx="11"/>
          </p:nvPr>
        </p:nvSpPr>
        <p:spPr/>
        <p:txBody>
          <a:bodyPr/>
          <a:lstStyle/>
          <a:p>
            <a:r>
              <a:rPr lang="en-US" smtClean="0"/>
              <a:t>Presented by Md. Mahbubul Alam, PhD</a:t>
            </a:r>
            <a:endParaRPr lang="en-US" dirty="0"/>
          </a:p>
        </p:txBody>
      </p:sp>
      <p:sp>
        <p:nvSpPr>
          <p:cNvPr id="7" name="Slide Number Placeholder 6"/>
          <p:cNvSpPr>
            <a:spLocks noGrp="1"/>
          </p:cNvSpPr>
          <p:nvPr>
            <p:ph type="sldNum" sz="quarter" idx="12"/>
          </p:nvPr>
        </p:nvSpPr>
        <p:spPr/>
        <p:txBody>
          <a:bodyPr/>
          <a:lstStyle/>
          <a:p>
            <a:fld id="{3C5A0288-DE65-4327-81AA-3D0ED474C7D0}" type="slidenum">
              <a:rPr lang="en-US" smtClean="0"/>
              <a:pPr/>
              <a:t>‹#›</a:t>
            </a:fld>
            <a:endParaRPr lang="en-US"/>
          </a:p>
        </p:txBody>
      </p:sp>
    </p:spTree>
    <p:extLst>
      <p:ext uri="{BB962C8B-B14F-4D97-AF65-F5344CB8AC3E}">
        <p14:creationId xmlns:p14="http://schemas.microsoft.com/office/powerpoint/2010/main" val="29536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2229B2-8350-40BC-AE43-4A16FC9004F9}" type="datetime1">
              <a:rPr lang="en-US" smtClean="0"/>
              <a:t>7/12/2015</a:t>
            </a:fld>
            <a:endParaRPr lang="en-US" dirty="0"/>
          </a:p>
        </p:txBody>
      </p:sp>
      <p:sp>
        <p:nvSpPr>
          <p:cNvPr id="8" name="Footer Placeholder 7"/>
          <p:cNvSpPr>
            <a:spLocks noGrp="1"/>
          </p:cNvSpPr>
          <p:nvPr>
            <p:ph type="ftr" sz="quarter" idx="11"/>
          </p:nvPr>
        </p:nvSpPr>
        <p:spPr/>
        <p:txBody>
          <a:bodyPr/>
          <a:lstStyle/>
          <a:p>
            <a:r>
              <a:rPr lang="en-US" smtClean="0"/>
              <a:t>Presented by Md. Mahbubul Alam, PhD</a:t>
            </a:r>
            <a:endParaRPr lang="en-US" dirty="0"/>
          </a:p>
        </p:txBody>
      </p:sp>
      <p:sp>
        <p:nvSpPr>
          <p:cNvPr id="9" name="Slide Number Placeholder 8"/>
          <p:cNvSpPr>
            <a:spLocks noGrp="1"/>
          </p:cNvSpPr>
          <p:nvPr>
            <p:ph type="sldNum" sz="quarter" idx="12"/>
          </p:nvPr>
        </p:nvSpPr>
        <p:spPr/>
        <p:txBody>
          <a:bodyPr/>
          <a:lstStyle/>
          <a:p>
            <a:fld id="{3C5A0288-DE65-4327-81AA-3D0ED474C7D0}" type="slidenum">
              <a:rPr lang="en-US" smtClean="0"/>
              <a:pPr/>
              <a:t>‹#›</a:t>
            </a:fld>
            <a:endParaRPr lang="en-US"/>
          </a:p>
        </p:txBody>
      </p:sp>
    </p:spTree>
    <p:extLst>
      <p:ext uri="{BB962C8B-B14F-4D97-AF65-F5344CB8AC3E}">
        <p14:creationId xmlns:p14="http://schemas.microsoft.com/office/powerpoint/2010/main" val="304353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F09186-FDA1-44A6-9CF7-4D5B385E9E94}" type="datetime1">
              <a:rPr lang="en-US" smtClean="0"/>
              <a:t>7/12/2015</a:t>
            </a:fld>
            <a:endParaRPr lang="en-US" dirty="0"/>
          </a:p>
        </p:txBody>
      </p:sp>
      <p:sp>
        <p:nvSpPr>
          <p:cNvPr id="4" name="Footer Placeholder 3"/>
          <p:cNvSpPr>
            <a:spLocks noGrp="1"/>
          </p:cNvSpPr>
          <p:nvPr>
            <p:ph type="ftr" sz="quarter" idx="11"/>
          </p:nvPr>
        </p:nvSpPr>
        <p:spPr/>
        <p:txBody>
          <a:bodyPr/>
          <a:lstStyle/>
          <a:p>
            <a:r>
              <a:rPr lang="en-US" smtClean="0"/>
              <a:t>Presented by Md. Mahbubul Alam, PhD</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a:t>
            </a:fld>
            <a:endParaRPr lang="en-US"/>
          </a:p>
        </p:txBody>
      </p:sp>
    </p:spTree>
    <p:extLst>
      <p:ext uri="{BB962C8B-B14F-4D97-AF65-F5344CB8AC3E}">
        <p14:creationId xmlns:p14="http://schemas.microsoft.com/office/powerpoint/2010/main" val="167783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20E412-8F9D-4A6E-BE7F-A6EDC53EAAED}" type="datetime1">
              <a:rPr lang="en-US" smtClean="0"/>
              <a:t>7/12/2015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Presented by Md. Mahbubul Alam, PhD</a:t>
            </a:r>
            <a:endParaRPr lang="en-US" dirty="0"/>
          </a:p>
        </p:txBody>
      </p:sp>
      <p:sp>
        <p:nvSpPr>
          <p:cNvPr id="9" name="Slide Number Placeholder 8"/>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146620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64B0C40-E5EB-48B3-9B1A-7619FBC72351}" type="datetime1">
              <a:rPr lang="en-US" smtClean="0"/>
              <a:t>7/12/2015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Presented by Md. Mahbubul Alam, PhD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168391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3FA9B-030A-4BC6-8034-922402C7E155}" type="datetime1">
              <a:rPr lang="en-US" smtClean="0"/>
              <a:t>7/12/2015</a:t>
            </a:fld>
            <a:endParaRPr lang="en-US" dirty="0"/>
          </a:p>
        </p:txBody>
      </p:sp>
      <p:sp>
        <p:nvSpPr>
          <p:cNvPr id="6" name="Footer Placeholder 5"/>
          <p:cNvSpPr>
            <a:spLocks noGrp="1"/>
          </p:cNvSpPr>
          <p:nvPr>
            <p:ph type="ftr" sz="quarter" idx="11"/>
          </p:nvPr>
        </p:nvSpPr>
        <p:spPr/>
        <p:txBody>
          <a:bodyPr/>
          <a:lstStyle/>
          <a:p>
            <a:r>
              <a:rPr lang="en-US" smtClean="0"/>
              <a:t>Presented by Md. Mahbubul Alam, PhD</a:t>
            </a:r>
            <a:endParaRPr lang="en-US" dirty="0"/>
          </a:p>
        </p:txBody>
      </p:sp>
      <p:sp>
        <p:nvSpPr>
          <p:cNvPr id="7" name="Slide Number Placeholder 6"/>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224997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11C60CC-FFDA-4DC6-9262-C61211BD1061}" type="datetime1">
              <a:rPr lang="en-US" smtClean="0"/>
              <a:t>7/12/2015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Presented by Md. Mahbubul Alam, PhD</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278135151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990" y="1981200"/>
            <a:ext cx="7772400" cy="2003425"/>
          </a:xfrm>
        </p:spPr>
        <p:txBody>
          <a:bodyPr>
            <a:normAutofit/>
          </a:bodyPr>
          <a:lstStyle/>
          <a:p>
            <a:pPr algn="ctr"/>
            <a:r>
              <a:rPr lang="en-US" sz="4800" b="1" dirty="0" smtClean="0">
                <a:solidFill>
                  <a:schemeClr val="tx1"/>
                </a:solidFill>
                <a:effectLst>
                  <a:outerShdw blurRad="38100" dist="38100" dir="2700000" algn="tl">
                    <a:srgbClr val="000000">
                      <a:alpha val="43137"/>
                    </a:srgbClr>
                  </a:outerShdw>
                </a:effectLst>
                <a:latin typeface="Candara" panose="020E0502030303020204" pitchFamily="34" charset="0"/>
              </a:rPr>
              <a:t>Lecture 9 &amp; 10</a:t>
            </a:r>
            <a:br>
              <a:rPr lang="en-US" sz="4800" b="1" dirty="0" smtClean="0">
                <a:solidFill>
                  <a:schemeClr val="tx1"/>
                </a:solidFill>
                <a:effectLst>
                  <a:outerShdw blurRad="38100" dist="38100" dir="2700000" algn="tl">
                    <a:srgbClr val="000000">
                      <a:alpha val="43137"/>
                    </a:srgbClr>
                  </a:outerShdw>
                </a:effectLst>
                <a:latin typeface="Candara" panose="020E0502030303020204" pitchFamily="34" charset="0"/>
              </a:rPr>
            </a:br>
            <a:r>
              <a:rPr lang="en-US" sz="4800" b="1" dirty="0" smtClean="0">
                <a:solidFill>
                  <a:schemeClr val="tx1"/>
                </a:solidFill>
                <a:effectLst>
                  <a:outerShdw blurRad="38100" dist="38100" dir="2700000" algn="tl">
                    <a:srgbClr val="000000">
                      <a:alpha val="43137"/>
                    </a:srgbClr>
                  </a:outerShdw>
                </a:effectLst>
                <a:latin typeface="Candara" panose="020E0502030303020204" pitchFamily="34" charset="0"/>
              </a:rPr>
              <a:t/>
            </a:r>
            <a:br>
              <a:rPr lang="en-US" sz="4800" b="1" dirty="0" smtClean="0">
                <a:solidFill>
                  <a:schemeClr val="tx1"/>
                </a:solidFill>
                <a:effectLst>
                  <a:outerShdw blurRad="38100" dist="38100" dir="2700000" algn="tl">
                    <a:srgbClr val="000000">
                      <a:alpha val="43137"/>
                    </a:srgbClr>
                  </a:outerShdw>
                </a:effectLst>
                <a:latin typeface="Candara" panose="020E0502030303020204" pitchFamily="34" charset="0"/>
              </a:rPr>
            </a:br>
            <a:r>
              <a:rPr lang="en-US" sz="4400" b="1" dirty="0" smtClean="0">
                <a:solidFill>
                  <a:schemeClr val="tx1"/>
                </a:solidFill>
                <a:effectLst>
                  <a:outerShdw blurRad="38100" dist="38100" dir="2700000" algn="tl">
                    <a:srgbClr val="000000">
                      <a:alpha val="43137"/>
                    </a:srgbClr>
                  </a:outerShdw>
                </a:effectLst>
                <a:latin typeface="Candara" panose="020E0502030303020204" pitchFamily="34" charset="0"/>
              </a:rPr>
              <a:t>Application Software I &amp; II</a:t>
            </a:r>
            <a:endParaRPr lang="en-US" sz="4800" b="1"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5" name="Footer Placeholder 4"/>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dirty="0">
              <a:latin typeface="Candara" panose="020E0502030303020204" pitchFamily="34" charset="0"/>
            </a:endParaRPr>
          </a:p>
        </p:txBody>
      </p:sp>
    </p:spTree>
    <p:extLst>
      <p:ext uri="{BB962C8B-B14F-4D97-AF65-F5344CB8AC3E}">
        <p14:creationId xmlns:p14="http://schemas.microsoft.com/office/powerpoint/2010/main" val="4093345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59" y="551248"/>
            <a:ext cx="7543800" cy="701041"/>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Word Processing Software (cont.)</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7" name="Content Placeholder 6"/>
          <p:cNvSpPr>
            <a:spLocks noGrp="1"/>
          </p:cNvSpPr>
          <p:nvPr>
            <p:ph idx="1"/>
          </p:nvPr>
        </p:nvSpPr>
        <p:spPr>
          <a:xfrm>
            <a:off x="822959" y="1845734"/>
            <a:ext cx="8016241" cy="4023360"/>
          </a:xfrm>
        </p:spPr>
        <p:txBody>
          <a:bodyPr/>
          <a:lstStyle/>
          <a:p>
            <a:pPr marL="365760" indent="-365760">
              <a:lnSpc>
                <a:spcPct val="100000"/>
              </a:lnSpc>
              <a:spcBef>
                <a:spcPts val="600"/>
              </a:spcBef>
              <a:spcAft>
                <a:spcPts val="600"/>
              </a:spcAft>
              <a:buFont typeface="Wingdings" panose="05000000000000000000" pitchFamily="2" charset="2"/>
              <a:buChar char="§"/>
              <a:defRPr/>
            </a:pPr>
            <a:r>
              <a:rPr lang="en-US" b="1" i="1" dirty="0">
                <a:latin typeface="Candara" panose="020E0502030303020204" pitchFamily="34" charset="0"/>
              </a:rPr>
              <a:t>Microsoft Word is most </a:t>
            </a:r>
            <a:r>
              <a:rPr lang="en-US" b="1" i="1" dirty="0" smtClean="0">
                <a:latin typeface="Candara" panose="020E0502030303020204" pitchFamily="34" charset="0"/>
              </a:rPr>
              <a:t>popular</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Free options:</a:t>
            </a:r>
            <a:endParaRPr lang="en-US" dirty="0">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err="1" smtClean="0">
                <a:latin typeface="Candara" panose="020E0502030303020204" pitchFamily="34" charset="0"/>
              </a:rPr>
              <a:t>OpenOffice</a:t>
            </a:r>
            <a:r>
              <a:rPr lang="en-US" sz="1800" dirty="0" smtClean="0">
                <a:latin typeface="Candara" panose="020E0502030303020204" pitchFamily="34" charset="0"/>
              </a:rPr>
              <a:t> Writer</a:t>
            </a:r>
          </a:p>
          <a:p>
            <a:pPr marL="731520" lvl="3" indent="-365760">
              <a:lnSpc>
                <a:spcPct val="100000"/>
              </a:lnSpc>
              <a:spcBef>
                <a:spcPts val="600"/>
              </a:spcBef>
              <a:spcAft>
                <a:spcPts val="600"/>
              </a:spcAft>
              <a:buFont typeface="Wingdings" panose="05000000000000000000" pitchFamily="2" charset="2"/>
              <a:buChar char="ü"/>
              <a:defRPr/>
            </a:pPr>
            <a:r>
              <a:rPr lang="en-US" sz="1800" dirty="0" err="1" smtClean="0">
                <a:latin typeface="Candara" panose="020E0502030303020204" pitchFamily="34" charset="0"/>
              </a:rPr>
              <a:t>AbiWord</a:t>
            </a:r>
            <a:endParaRPr lang="en-US" sz="1800" dirty="0" smtClean="0">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Include many</a:t>
            </a:r>
            <a:br>
              <a:rPr lang="en-US" sz="1800" dirty="0" smtClean="0">
                <a:latin typeface="Candara" panose="020E0502030303020204" pitchFamily="34" charset="0"/>
              </a:rPr>
            </a:br>
            <a:r>
              <a:rPr lang="en-US" sz="1800" dirty="0" smtClean="0">
                <a:latin typeface="Candara" panose="020E0502030303020204" pitchFamily="34" charset="0"/>
              </a:rPr>
              <a:t>of the same </a:t>
            </a:r>
            <a:br>
              <a:rPr lang="en-US" sz="1800" dirty="0" smtClean="0">
                <a:latin typeface="Candara" panose="020E0502030303020204" pitchFamily="34" charset="0"/>
              </a:rPr>
            </a:br>
            <a:r>
              <a:rPr lang="en-US" sz="1800" dirty="0" smtClean="0">
                <a:latin typeface="Candara" panose="020E0502030303020204" pitchFamily="34" charset="0"/>
              </a:rPr>
              <a:t>features as Word</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Offer little support</a:t>
            </a:r>
            <a:endParaRPr lang="en-US" sz="1800" dirty="0">
              <a:latin typeface="Candara" panose="020E0502030303020204" pitchFamily="34" charset="0"/>
            </a:endParaRPr>
          </a:p>
          <a:p>
            <a:endParaRPr lang="en-US"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9</a:t>
            </a:fld>
            <a:endParaRPr lang="en-US">
              <a:latin typeface="Candara" panose="020E0502030303020204" pitchFamily="34" charset="0"/>
            </a:endParaRPr>
          </a:p>
        </p:txBody>
      </p:sp>
      <p:pic>
        <p:nvPicPr>
          <p:cNvPr id="9" name="Content Placeholder 8"/>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594476" y="2514600"/>
            <a:ext cx="4814887" cy="3200399"/>
          </a:xfrm>
          <a:prstGeom prst="rect">
            <a:avLst/>
          </a:prstGeom>
        </p:spPr>
      </p:pic>
      <p:sp>
        <p:nvSpPr>
          <p:cNvPr id="10" name="TextBox 9"/>
          <p:cNvSpPr txBox="1"/>
          <p:nvPr/>
        </p:nvSpPr>
        <p:spPr>
          <a:xfrm>
            <a:off x="5410200" y="5714999"/>
            <a:ext cx="2270173" cy="369332"/>
          </a:xfrm>
          <a:prstGeom prst="rect">
            <a:avLst/>
          </a:prstGeom>
          <a:noFill/>
        </p:spPr>
        <p:txBody>
          <a:bodyPr wrap="none" rtlCol="0">
            <a:spAutoFit/>
          </a:bodyPr>
          <a:lstStyle/>
          <a:p>
            <a:r>
              <a:rPr lang="en-US" dirty="0" smtClean="0">
                <a:latin typeface="Candara" panose="020E0502030303020204" pitchFamily="34" charset="0"/>
              </a:rPr>
              <a:t>Formatted document</a:t>
            </a:r>
            <a:endParaRPr lang="en-US" dirty="0">
              <a:latin typeface="Candara" panose="020E0502030303020204" pitchFamily="34" charset="0"/>
            </a:endParaRPr>
          </a:p>
        </p:txBody>
      </p:sp>
    </p:spTree>
    <p:extLst>
      <p:ext uri="{BB962C8B-B14F-4D97-AF65-F5344CB8AC3E}">
        <p14:creationId xmlns:p14="http://schemas.microsoft.com/office/powerpoint/2010/main" val="128371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7" name="Rectangle 11"/>
          <p:cNvSpPr>
            <a:spLocks noGrp="1" noChangeArrowheads="1"/>
          </p:cNvSpPr>
          <p:nvPr>
            <p:ph type="title"/>
          </p:nvPr>
        </p:nvSpPr>
        <p:spPr>
          <a:xfrm>
            <a:off x="762000" y="533400"/>
            <a:ext cx="7604760" cy="733177"/>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Spreadsheet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75788" name="Rectangle 12"/>
          <p:cNvSpPr>
            <a:spLocks noGrp="1" noChangeArrowheads="1"/>
          </p:cNvSpPr>
          <p:nvPr>
            <p:ph idx="1"/>
          </p:nvPr>
        </p:nvSpPr>
        <p:spPr>
          <a:xfrm>
            <a:off x="883920" y="1524000"/>
            <a:ext cx="7650480" cy="4602163"/>
          </a:xfrm>
        </p:spPr>
        <p:txBody>
          <a:bodyPr>
            <a:normAutofit/>
          </a:bodyPr>
          <a:lstStyle/>
          <a:p>
            <a:pPr marL="365760" indent="-365760" eaLnBrk="1" hangingPunct="1">
              <a:lnSpc>
                <a:spcPct val="120000"/>
              </a:lnSpc>
              <a:spcBef>
                <a:spcPts val="600"/>
              </a:spcBef>
              <a:spcAft>
                <a:spcPts val="600"/>
              </a:spcAft>
              <a:buFont typeface="Wingdings" panose="05000000000000000000" pitchFamily="2" charset="2"/>
              <a:buChar char="§"/>
              <a:defRPr/>
            </a:pPr>
            <a:r>
              <a:rPr lang="en-US" b="1" i="1" dirty="0" smtClean="0">
                <a:effectLst/>
                <a:latin typeface="Candara" panose="020E0502030303020204" pitchFamily="34" charset="0"/>
              </a:rPr>
              <a:t>Performs calculations and numerical analyses.</a:t>
            </a:r>
          </a:p>
          <a:p>
            <a:pPr marL="365760" indent="-365760" eaLnBrk="1" hangingPunct="1">
              <a:lnSpc>
                <a:spcPct val="11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Features include</a:t>
            </a:r>
            <a:r>
              <a:rPr lang="en-US" sz="2200" dirty="0" smtClean="0">
                <a:effectLst/>
                <a:latin typeface="Candara" panose="020E0502030303020204" pitchFamily="34" charset="0"/>
              </a:rPr>
              <a:t>:</a:t>
            </a:r>
          </a:p>
          <a:p>
            <a:pPr marL="731520" lvl="3" indent="-365760">
              <a:lnSpc>
                <a:spcPct val="110000"/>
              </a:lnSpc>
              <a:spcBef>
                <a:spcPts val="600"/>
              </a:spcBef>
              <a:spcAft>
                <a:spcPts val="600"/>
              </a:spcAft>
              <a:buFont typeface="Wingdings" panose="05000000000000000000" pitchFamily="2" charset="2"/>
              <a:buChar char="ü"/>
              <a:defRPr/>
            </a:pPr>
            <a:r>
              <a:rPr lang="en-US" sz="1900" dirty="0" smtClean="0">
                <a:effectLst/>
                <a:latin typeface="Candara" panose="020E0502030303020204" pitchFamily="34" charset="0"/>
              </a:rPr>
              <a:t>Worksheets, columns, rows, cells</a:t>
            </a:r>
          </a:p>
          <a:p>
            <a:pPr marL="731520" lvl="3" indent="-365760">
              <a:lnSpc>
                <a:spcPct val="110000"/>
              </a:lnSpc>
              <a:spcBef>
                <a:spcPts val="600"/>
              </a:spcBef>
              <a:spcAft>
                <a:spcPts val="600"/>
              </a:spcAft>
              <a:buFont typeface="Wingdings" panose="05000000000000000000" pitchFamily="2" charset="2"/>
              <a:buChar char="ü"/>
              <a:defRPr/>
            </a:pPr>
            <a:r>
              <a:rPr lang="en-US" sz="1900" dirty="0" smtClean="0">
                <a:effectLst/>
                <a:latin typeface="Candara" panose="020E0502030303020204" pitchFamily="34" charset="0"/>
              </a:rPr>
              <a:t>Text, values, formulas,</a:t>
            </a:r>
            <a:r>
              <a:rPr lang="en-US" sz="1900" dirty="0">
                <a:latin typeface="Candara" panose="020E0502030303020204" pitchFamily="34" charset="0"/>
              </a:rPr>
              <a:t> </a:t>
            </a:r>
            <a:r>
              <a:rPr lang="en-US" sz="1900" dirty="0" smtClean="0">
                <a:effectLst/>
                <a:latin typeface="Candara" panose="020E0502030303020204" pitchFamily="34" charset="0"/>
              </a:rPr>
              <a:t>and functions			</a:t>
            </a:r>
          </a:p>
          <a:p>
            <a:pPr marL="731520" lvl="3" indent="-365760">
              <a:lnSpc>
                <a:spcPct val="110000"/>
              </a:lnSpc>
              <a:spcBef>
                <a:spcPts val="600"/>
              </a:spcBef>
              <a:spcAft>
                <a:spcPts val="600"/>
              </a:spcAft>
              <a:buFont typeface="Wingdings" panose="05000000000000000000" pitchFamily="2" charset="2"/>
              <a:buChar char="ü"/>
              <a:defRPr/>
            </a:pPr>
            <a:r>
              <a:rPr lang="en-US" sz="1900" dirty="0" smtClean="0">
                <a:effectLst/>
                <a:latin typeface="Candara" panose="020E0502030303020204" pitchFamily="34" charset="0"/>
              </a:rPr>
              <a:t>Automatic recalculation	</a:t>
            </a:r>
          </a:p>
          <a:p>
            <a:pPr marL="731520" lvl="3" indent="-365760">
              <a:lnSpc>
                <a:spcPct val="110000"/>
              </a:lnSpc>
              <a:spcBef>
                <a:spcPts val="600"/>
              </a:spcBef>
              <a:spcAft>
                <a:spcPts val="600"/>
              </a:spcAft>
              <a:buFont typeface="Wingdings" panose="05000000000000000000" pitchFamily="2" charset="2"/>
              <a:buChar char="ü"/>
              <a:defRPr/>
            </a:pPr>
            <a:r>
              <a:rPr lang="en-US" sz="1900" dirty="0" smtClean="0">
                <a:effectLst/>
                <a:latin typeface="Candara" panose="020E0502030303020204" pitchFamily="34" charset="0"/>
              </a:rPr>
              <a:t>Variety of charts</a:t>
            </a:r>
          </a:p>
          <a:p>
            <a:pPr marL="365760" indent="-365760">
              <a:lnSpc>
                <a:spcPct val="110000"/>
              </a:lnSpc>
              <a:spcBef>
                <a:spcPts val="600"/>
              </a:spcBef>
              <a:spcAft>
                <a:spcPts val="600"/>
              </a:spcAft>
              <a:buFont typeface="Wingdings" panose="05000000000000000000" pitchFamily="2" charset="2"/>
              <a:buChar char="§"/>
              <a:defRPr/>
            </a:pPr>
            <a:r>
              <a:rPr lang="en-US" b="1" dirty="0" smtClean="0">
                <a:latin typeface="Candara" panose="020E0502030303020204" pitchFamily="34" charset="0"/>
              </a:rPr>
              <a:t>Examples</a:t>
            </a:r>
          </a:p>
          <a:p>
            <a:pPr marL="731520" lvl="3" indent="-365760">
              <a:lnSpc>
                <a:spcPct val="110000"/>
              </a:lnSpc>
              <a:spcBef>
                <a:spcPts val="600"/>
              </a:spcBef>
              <a:spcAft>
                <a:spcPts val="600"/>
              </a:spcAft>
              <a:buFont typeface="Wingdings" panose="05000000000000000000" pitchFamily="2" charset="2"/>
              <a:buChar char="ü"/>
              <a:defRPr/>
            </a:pPr>
            <a:r>
              <a:rPr lang="en-US" sz="1900" dirty="0" smtClean="0">
                <a:latin typeface="Candara" panose="020E0502030303020204" pitchFamily="34" charset="0"/>
              </a:rPr>
              <a:t>Microsoft Excel</a:t>
            </a:r>
          </a:p>
          <a:p>
            <a:pPr marL="731520" lvl="3" indent="-365760">
              <a:lnSpc>
                <a:spcPct val="110000"/>
              </a:lnSpc>
              <a:spcBef>
                <a:spcPts val="600"/>
              </a:spcBef>
              <a:spcAft>
                <a:spcPts val="600"/>
              </a:spcAft>
              <a:buFont typeface="Wingdings" panose="05000000000000000000" pitchFamily="2" charset="2"/>
              <a:buChar char="ü"/>
              <a:defRPr/>
            </a:pPr>
            <a:r>
              <a:rPr lang="en-US" sz="1900" dirty="0" err="1" smtClean="0">
                <a:latin typeface="Candara" panose="020E0502030303020204" pitchFamily="34" charset="0"/>
              </a:rPr>
              <a:t>OpenOffice</a:t>
            </a:r>
            <a:r>
              <a:rPr lang="en-US" sz="1900" dirty="0" smtClean="0">
                <a:latin typeface="Candara" panose="020E0502030303020204" pitchFamily="34" charset="0"/>
              </a:rPr>
              <a:t> Calc</a:t>
            </a: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44033" name="Slide Number Placeholder 5"/>
          <p:cNvSpPr>
            <a:spLocks noGrp="1"/>
          </p:cNvSpPr>
          <p:nvPr>
            <p:ph type="sldNum" sz="quarter" idx="12"/>
          </p:nvPr>
        </p:nvSpPr>
        <p:spPr>
          <a:noFill/>
        </p:spPr>
        <p:txBody>
          <a:bodyPr/>
          <a:lstStyle/>
          <a:p>
            <a:fld id="{37FC7F63-2CAE-4362-85A9-1C7FD7EE39FE}" type="slidenum">
              <a:rPr lang="en-US" smtClean="0">
                <a:latin typeface="Candara" panose="020E0502030303020204" pitchFamily="34" charset="0"/>
              </a:rPr>
              <a:pPr/>
              <a:t>10</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a:xfrm>
            <a:off x="685800" y="533400"/>
            <a:ext cx="7680960" cy="669587"/>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Presentation Software</a:t>
            </a:r>
          </a:p>
        </p:txBody>
      </p:sp>
      <p:sp>
        <p:nvSpPr>
          <p:cNvPr id="77830" name="Rectangle 6"/>
          <p:cNvSpPr>
            <a:spLocks noGrp="1" noChangeArrowheads="1"/>
          </p:cNvSpPr>
          <p:nvPr>
            <p:ph idx="1"/>
          </p:nvPr>
        </p:nvSpPr>
        <p:spPr>
          <a:xfrm>
            <a:off x="457198" y="1600200"/>
            <a:ext cx="4457701" cy="4664413"/>
          </a:xfrm>
        </p:spPr>
        <p:txBody>
          <a:bodyPr>
            <a:normAutofit fontScale="25000" lnSpcReduction="20000"/>
          </a:bodyPr>
          <a:lstStyle/>
          <a:p>
            <a:pPr marL="365760" indent="-365760" eaLnBrk="1" hangingPunct="1">
              <a:lnSpc>
                <a:spcPct val="120000"/>
              </a:lnSpc>
              <a:spcBef>
                <a:spcPts val="600"/>
              </a:spcBef>
              <a:spcAft>
                <a:spcPts val="600"/>
              </a:spcAft>
              <a:buFont typeface="Wingdings" panose="05000000000000000000" pitchFamily="2" charset="2"/>
              <a:buChar char="§"/>
              <a:defRPr/>
            </a:pPr>
            <a:r>
              <a:rPr lang="en-US" sz="8000" dirty="0" smtClean="0">
                <a:effectLst/>
                <a:latin typeface="Candara" panose="020E0502030303020204" pitchFamily="34" charset="0"/>
              </a:rPr>
              <a:t>Used to create dynamic slide shows.</a:t>
            </a:r>
          </a:p>
          <a:p>
            <a:pPr marL="365760" indent="-365760" eaLnBrk="1" hangingPunct="1">
              <a:lnSpc>
                <a:spcPct val="120000"/>
              </a:lnSpc>
              <a:spcBef>
                <a:spcPts val="600"/>
              </a:spcBef>
              <a:spcAft>
                <a:spcPts val="600"/>
              </a:spcAft>
              <a:buFont typeface="Wingdings" panose="05000000000000000000" pitchFamily="2" charset="2"/>
              <a:buChar char="§"/>
              <a:defRPr/>
            </a:pPr>
            <a:r>
              <a:rPr lang="en-US" sz="8000" dirty="0" smtClean="0">
                <a:effectLst/>
                <a:latin typeface="Candara" panose="020E0502030303020204" pitchFamily="34" charset="0"/>
              </a:rPr>
              <a:t>Features include:</a:t>
            </a:r>
          </a:p>
          <a:p>
            <a:pPr marL="731520" lvl="3" indent="-365760">
              <a:lnSpc>
                <a:spcPct val="120000"/>
              </a:lnSpc>
              <a:spcBef>
                <a:spcPts val="600"/>
              </a:spcBef>
              <a:spcAft>
                <a:spcPts val="600"/>
              </a:spcAft>
              <a:buFont typeface="Wingdings" panose="05000000000000000000" pitchFamily="2" charset="2"/>
              <a:buChar char="ü"/>
              <a:defRPr/>
            </a:pPr>
            <a:r>
              <a:rPr lang="en-US" sz="7200" dirty="0" smtClean="0">
                <a:effectLst/>
                <a:latin typeface="Candara" panose="020E0502030303020204" pitchFamily="34" charset="0"/>
              </a:rPr>
              <a:t>Slide layouts</a:t>
            </a:r>
          </a:p>
          <a:p>
            <a:pPr marL="731520" lvl="3" indent="-365760">
              <a:lnSpc>
                <a:spcPct val="120000"/>
              </a:lnSpc>
              <a:spcBef>
                <a:spcPts val="600"/>
              </a:spcBef>
              <a:spcAft>
                <a:spcPts val="600"/>
              </a:spcAft>
              <a:buFont typeface="Wingdings" panose="05000000000000000000" pitchFamily="2" charset="2"/>
              <a:buChar char="ü"/>
              <a:defRPr/>
            </a:pPr>
            <a:r>
              <a:rPr lang="en-US" sz="7200" dirty="0" smtClean="0">
                <a:latin typeface="Candara" panose="020E0502030303020204" pitchFamily="34" charset="0"/>
              </a:rPr>
              <a:t>Design templates</a:t>
            </a:r>
          </a:p>
          <a:p>
            <a:pPr marL="731520" lvl="3" indent="-365760">
              <a:lnSpc>
                <a:spcPct val="120000"/>
              </a:lnSpc>
              <a:spcBef>
                <a:spcPts val="600"/>
              </a:spcBef>
              <a:spcAft>
                <a:spcPts val="600"/>
              </a:spcAft>
              <a:buFont typeface="Wingdings" panose="05000000000000000000" pitchFamily="2" charset="2"/>
              <a:buChar char="ü"/>
              <a:defRPr/>
            </a:pPr>
            <a:r>
              <a:rPr lang="en-US" sz="7200" dirty="0" smtClean="0">
                <a:effectLst/>
                <a:latin typeface="Candara" panose="020E0502030303020204" pitchFamily="34" charset="0"/>
              </a:rPr>
              <a:t>Animation effects</a:t>
            </a:r>
          </a:p>
          <a:p>
            <a:pPr marL="731520" lvl="3" indent="-365760">
              <a:lnSpc>
                <a:spcPct val="120000"/>
              </a:lnSpc>
              <a:spcBef>
                <a:spcPts val="600"/>
              </a:spcBef>
              <a:spcAft>
                <a:spcPts val="600"/>
              </a:spcAft>
              <a:buFont typeface="Wingdings" panose="05000000000000000000" pitchFamily="2" charset="2"/>
              <a:buChar char="ü"/>
              <a:defRPr/>
            </a:pPr>
            <a:r>
              <a:rPr lang="en-US" sz="7200" dirty="0" smtClean="0">
                <a:effectLst/>
                <a:latin typeface="Candara" panose="020E0502030303020204" pitchFamily="34" charset="0"/>
              </a:rPr>
              <a:t>Transitions</a:t>
            </a:r>
          </a:p>
          <a:p>
            <a:pPr marL="365760" indent="-365760">
              <a:lnSpc>
                <a:spcPct val="120000"/>
              </a:lnSpc>
              <a:spcBef>
                <a:spcPts val="600"/>
              </a:spcBef>
              <a:spcAft>
                <a:spcPts val="600"/>
              </a:spcAft>
              <a:buFont typeface="Wingdings" panose="05000000000000000000" pitchFamily="2" charset="2"/>
              <a:buChar char="§"/>
              <a:defRPr/>
            </a:pPr>
            <a:r>
              <a:rPr lang="en-US" sz="8000" b="1" dirty="0" smtClean="0">
                <a:latin typeface="Candara" panose="020E0502030303020204" pitchFamily="34" charset="0"/>
              </a:rPr>
              <a:t>Examples</a:t>
            </a:r>
          </a:p>
          <a:p>
            <a:pPr marL="731520" lvl="3" indent="-365760">
              <a:lnSpc>
                <a:spcPct val="120000"/>
              </a:lnSpc>
              <a:spcBef>
                <a:spcPts val="600"/>
              </a:spcBef>
              <a:spcAft>
                <a:spcPts val="600"/>
              </a:spcAft>
              <a:buFont typeface="Wingdings" panose="05000000000000000000" pitchFamily="2" charset="2"/>
              <a:buChar char="ü"/>
              <a:defRPr/>
            </a:pPr>
            <a:r>
              <a:rPr lang="en-US" sz="7200" dirty="0" smtClean="0">
                <a:latin typeface="Candara" panose="020E0502030303020204" pitchFamily="34" charset="0"/>
              </a:rPr>
              <a:t>Microsoft PowerPoint</a:t>
            </a:r>
          </a:p>
          <a:p>
            <a:pPr marL="731520" lvl="3" indent="-365760">
              <a:lnSpc>
                <a:spcPct val="120000"/>
              </a:lnSpc>
              <a:spcBef>
                <a:spcPts val="600"/>
              </a:spcBef>
              <a:spcAft>
                <a:spcPts val="600"/>
              </a:spcAft>
              <a:buFont typeface="Wingdings" panose="05000000000000000000" pitchFamily="2" charset="2"/>
              <a:buChar char="ü"/>
              <a:defRPr/>
            </a:pPr>
            <a:r>
              <a:rPr lang="en-US" sz="7200" dirty="0" err="1" smtClean="0">
                <a:latin typeface="Candara" panose="020E0502030303020204" pitchFamily="34" charset="0"/>
              </a:rPr>
              <a:t>OpenOffice</a:t>
            </a:r>
            <a:r>
              <a:rPr lang="en-US" sz="7200" dirty="0" smtClean="0">
                <a:latin typeface="Candara" panose="020E0502030303020204" pitchFamily="34" charset="0"/>
              </a:rPr>
              <a:t> Impress</a:t>
            </a:r>
          </a:p>
          <a:p>
            <a:pPr marL="731520" lvl="3" indent="-365760">
              <a:lnSpc>
                <a:spcPct val="120000"/>
              </a:lnSpc>
              <a:spcBef>
                <a:spcPts val="600"/>
              </a:spcBef>
              <a:spcAft>
                <a:spcPts val="600"/>
              </a:spcAft>
              <a:buFont typeface="Wingdings" panose="05000000000000000000" pitchFamily="2" charset="2"/>
              <a:buChar char="ü"/>
              <a:defRPr/>
            </a:pPr>
            <a:r>
              <a:rPr lang="en-US" sz="7200" dirty="0" err="1" smtClean="0">
                <a:latin typeface="Candara" panose="020E0502030303020204" pitchFamily="34" charset="0"/>
              </a:rPr>
              <a:t>Zoho</a:t>
            </a:r>
            <a:r>
              <a:rPr lang="en-US" sz="7200" dirty="0" smtClean="0">
                <a:latin typeface="Candara" panose="020E0502030303020204" pitchFamily="34" charset="0"/>
              </a:rPr>
              <a:t> Show</a:t>
            </a:r>
          </a:p>
          <a:p>
            <a:pPr>
              <a:defRPr/>
            </a:pPr>
            <a:endParaRPr lang="en-US" dirty="0" smtClean="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46081" name="Slide Number Placeholder 5"/>
          <p:cNvSpPr>
            <a:spLocks noGrp="1"/>
          </p:cNvSpPr>
          <p:nvPr>
            <p:ph type="sldNum" sz="quarter" idx="12"/>
          </p:nvPr>
        </p:nvSpPr>
        <p:spPr>
          <a:noFill/>
        </p:spPr>
        <p:txBody>
          <a:bodyPr/>
          <a:lstStyle/>
          <a:p>
            <a:fld id="{EB549BFC-0E39-4537-A767-F9DA159CE989}" type="slidenum">
              <a:rPr lang="en-US" smtClean="0">
                <a:latin typeface="Candara" panose="020E0502030303020204" pitchFamily="34" charset="0"/>
              </a:rPr>
              <a:pPr/>
              <a:t>11</a:t>
            </a:fld>
            <a:endParaRPr lang="en-US" b="1" smtClean="0">
              <a:latin typeface="Candara" panose="020E0502030303020204" pitchFamily="34" charset="0"/>
            </a:endParaRPr>
          </a:p>
        </p:txBody>
      </p:sp>
      <p:sp>
        <p:nvSpPr>
          <p:cNvPr id="4" name="TextBox 3"/>
          <p:cNvSpPr txBox="1"/>
          <p:nvPr/>
        </p:nvSpPr>
        <p:spPr>
          <a:xfrm>
            <a:off x="4582065" y="5161870"/>
            <a:ext cx="4267200" cy="1200329"/>
          </a:xfrm>
          <a:prstGeom prst="rect">
            <a:avLst/>
          </a:prstGeom>
          <a:noFill/>
        </p:spPr>
        <p:txBody>
          <a:bodyPr wrap="square" rtlCol="0">
            <a:spAutoFit/>
          </a:bodyPr>
          <a:lstStyle/>
          <a:p>
            <a:pPr marL="274320" indent="-274320">
              <a:buFont typeface="+mj-lt"/>
              <a:buAutoNum type="alphaLcParenR"/>
            </a:pPr>
            <a:r>
              <a:rPr lang="en-US" dirty="0" smtClean="0">
                <a:latin typeface="Candara" panose="020E0502030303020204" pitchFamily="34" charset="0"/>
              </a:rPr>
              <a:t>Microsoft </a:t>
            </a:r>
            <a:r>
              <a:rPr lang="en-US" dirty="0">
                <a:latin typeface="Candara" panose="020E0502030303020204" pitchFamily="34" charset="0"/>
              </a:rPr>
              <a:t>Office PowerPoint </a:t>
            </a:r>
            <a:r>
              <a:rPr lang="en-US" dirty="0" smtClean="0">
                <a:latin typeface="Candara" panose="020E0502030303020204" pitchFamily="34" charset="0"/>
              </a:rPr>
              <a:t>2010</a:t>
            </a:r>
          </a:p>
          <a:p>
            <a:pPr marL="274320" indent="-274320">
              <a:buFont typeface="+mj-lt"/>
              <a:buAutoNum type="alphaLcParenR"/>
            </a:pPr>
            <a:r>
              <a:rPr lang="en-US" dirty="0" smtClean="0">
                <a:latin typeface="Candara" panose="020E0502030303020204" pitchFamily="34" charset="0"/>
              </a:rPr>
              <a:t>OpenOffice.org Impress </a:t>
            </a:r>
          </a:p>
          <a:p>
            <a:pPr marL="274320" indent="-274320">
              <a:buFont typeface="+mj-lt"/>
              <a:buAutoNum type="alphaLcParenR"/>
            </a:pPr>
            <a:r>
              <a:rPr lang="en-US" dirty="0" err="1" smtClean="0">
                <a:latin typeface="Candara" panose="020E0502030303020204" pitchFamily="34" charset="0"/>
              </a:rPr>
              <a:t>Zoho</a:t>
            </a:r>
            <a:r>
              <a:rPr lang="en-US" dirty="0" smtClean="0">
                <a:latin typeface="Candara" panose="020E0502030303020204" pitchFamily="34" charset="0"/>
              </a:rPr>
              <a:t> </a:t>
            </a:r>
            <a:r>
              <a:rPr lang="en-US" dirty="0">
                <a:latin typeface="Candara" panose="020E0502030303020204" pitchFamily="34" charset="0"/>
              </a:rPr>
              <a:t>Show. </a:t>
            </a:r>
            <a:endParaRPr lang="en-US" sz="1100" dirty="0">
              <a:latin typeface="Candara" panose="020E0502030303020204" pitchFamily="34" charset="0"/>
            </a:endParaRPr>
          </a:p>
          <a:p>
            <a:endParaRPr lang="en-US" dirty="0">
              <a:latin typeface="Candara" panose="020E0502030303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053" y="1981200"/>
            <a:ext cx="4269378" cy="29673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68" y="3464490"/>
            <a:ext cx="5437632" cy="2540070"/>
          </a:xfrm>
          <a:prstGeom prst="rect">
            <a:avLst/>
          </a:prstGeom>
        </p:spPr>
      </p:pic>
      <p:sp>
        <p:nvSpPr>
          <p:cNvPr id="79874" name="Rectangle 2"/>
          <p:cNvSpPr>
            <a:spLocks noGrp="1" noChangeArrowheads="1"/>
          </p:cNvSpPr>
          <p:nvPr>
            <p:ph type="title"/>
          </p:nvPr>
        </p:nvSpPr>
        <p:spPr>
          <a:xfrm>
            <a:off x="822959" y="457200"/>
            <a:ext cx="7543800" cy="703996"/>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Database Software</a:t>
            </a:r>
          </a:p>
        </p:txBody>
      </p:sp>
      <p:sp>
        <p:nvSpPr>
          <p:cNvPr id="79875" name="Rectangle 3"/>
          <p:cNvSpPr>
            <a:spLocks noGrp="1" noChangeArrowheads="1"/>
          </p:cNvSpPr>
          <p:nvPr>
            <p:ph idx="1"/>
          </p:nvPr>
        </p:nvSpPr>
        <p:spPr>
          <a:xfrm>
            <a:off x="865562" y="1569720"/>
            <a:ext cx="7821238" cy="4373880"/>
          </a:xfrm>
        </p:spPr>
        <p:txBody>
          <a:bodyPr>
            <a:no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Used to store and organize data</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Features include:</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Fields</a:t>
            </a:r>
            <a:r>
              <a:rPr lang="en-US" sz="1800" dirty="0">
                <a:latin typeface="Candara" panose="020E0502030303020204" pitchFamily="34" charset="0"/>
              </a:rPr>
              <a:t>, records, and tables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Ability to group, sort, and filter data</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Generate reports</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Examples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Microsoft Access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Oracle</a:t>
            </a:r>
          </a:p>
          <a:p>
            <a:pPr marL="731520" lvl="3" indent="-365760">
              <a:lnSpc>
                <a:spcPct val="100000"/>
              </a:lnSpc>
              <a:spcBef>
                <a:spcPts val="600"/>
              </a:spcBef>
              <a:spcAft>
                <a:spcPts val="600"/>
              </a:spcAft>
              <a:buFont typeface="Wingdings" panose="05000000000000000000" pitchFamily="2" charset="2"/>
              <a:buChar char="ü"/>
              <a:defRPr/>
            </a:pPr>
            <a:r>
              <a:rPr lang="en-US" sz="1800" dirty="0" err="1" smtClean="0">
                <a:latin typeface="Candara" panose="020E0502030303020204" pitchFamily="34" charset="0"/>
              </a:rPr>
              <a:t>MySQL</a:t>
            </a:r>
            <a:endParaRPr lang="en-US" sz="1800" dirty="0" smtClean="0">
              <a:effectLst/>
              <a:latin typeface="Candara" panose="020E0502030303020204" pitchFamily="34" charset="0"/>
            </a:endParaRPr>
          </a:p>
        </p:txBody>
      </p:sp>
      <p:sp>
        <p:nvSpPr>
          <p:cNvPr id="2" name="Footer Placeholder 1"/>
          <p:cNvSpPr>
            <a:spLocks noGrp="1"/>
          </p:cNvSpPr>
          <p:nvPr>
            <p:ph type="ftr" sz="quarter" idx="11"/>
          </p:nvPr>
        </p:nvSpPr>
        <p:spPr/>
        <p:txBody>
          <a:bodyPr/>
          <a:lstStyle/>
          <a:p>
            <a:pPr>
              <a:defRPr/>
            </a:pPr>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48129" name="Slide Number Placeholder 6"/>
          <p:cNvSpPr>
            <a:spLocks noGrp="1"/>
          </p:cNvSpPr>
          <p:nvPr>
            <p:ph type="sldNum" sz="quarter" idx="12"/>
          </p:nvPr>
        </p:nvSpPr>
        <p:spPr>
          <a:noFill/>
        </p:spPr>
        <p:txBody>
          <a:bodyPr/>
          <a:lstStyle/>
          <a:p>
            <a:fld id="{4987D68F-FC32-4C8E-834E-10742B1E0011}" type="slidenum">
              <a:rPr lang="en-US" smtClean="0">
                <a:latin typeface="Candara" panose="020E0502030303020204" pitchFamily="34" charset="0"/>
              </a:rPr>
              <a:pPr/>
              <a:t>12</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57160" cy="733177"/>
          </a:xfrm>
        </p:spPr>
        <p:txBody>
          <a:bodyPr>
            <a:normAutofit/>
          </a:bodyPr>
          <a:lstStyle/>
          <a:p>
            <a:r>
              <a:rPr lang="en-US" sz="3600" b="1" dirty="0">
                <a:effectLst>
                  <a:outerShdw blurRad="38100" dist="38100" dir="2700000" algn="tl">
                    <a:srgbClr val="000000">
                      <a:alpha val="43137"/>
                    </a:srgbClr>
                  </a:outerShdw>
                </a:effectLst>
                <a:latin typeface="Candara" panose="020E0502030303020204" pitchFamily="34" charset="0"/>
              </a:rPr>
              <a:t>Note Taking Software</a:t>
            </a:r>
          </a:p>
        </p:txBody>
      </p:sp>
      <p:sp>
        <p:nvSpPr>
          <p:cNvPr id="3" name="Content Placeholder 2"/>
          <p:cNvSpPr>
            <a:spLocks noGrp="1"/>
          </p:cNvSpPr>
          <p:nvPr>
            <p:ph sz="half" idx="1"/>
          </p:nvPr>
        </p:nvSpPr>
        <p:spPr>
          <a:xfrm>
            <a:off x="762000" y="1600200"/>
            <a:ext cx="7848600" cy="4525963"/>
          </a:xfrm>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en-US" b="1" i="1" dirty="0" smtClean="0">
                <a:latin typeface="Candara" panose="020E0502030303020204" pitchFamily="34" charset="0"/>
              </a:rPr>
              <a:t>Microsoft OneNote </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Organize and maintain lecture notes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Write directly on tablet</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Convert handwritten notes to digital text</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Integrated Web links </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Audio or video can be added</a:t>
            </a:r>
            <a:endParaRPr lang="en-US" sz="1800" dirty="0">
              <a:latin typeface="Candara" panose="020E0502030303020204" pitchFamily="34" charset="0"/>
            </a:endParaRPr>
          </a:p>
        </p:txBody>
      </p:sp>
      <p:sp>
        <p:nvSpPr>
          <p:cNvPr id="5" name="Footer Placeholder 4"/>
          <p:cNvSpPr>
            <a:spLocks noGrp="1"/>
          </p:cNvSpPr>
          <p:nvPr>
            <p:ph type="ftr" sz="quarter" idx="11"/>
          </p:nvPr>
        </p:nvSpPr>
        <p:spPr>
          <a:xfrm>
            <a:off x="2735411" y="6459786"/>
            <a:ext cx="3646332" cy="365125"/>
          </a:xfrm>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 name="Slide Number Placeholder 5"/>
          <p:cNvSpPr>
            <a:spLocks noGrp="1"/>
          </p:cNvSpPr>
          <p:nvPr>
            <p:ph type="sldNum" sz="quarter" idx="12"/>
          </p:nvPr>
        </p:nvSpPr>
        <p:spPr>
          <a:xfrm>
            <a:off x="7417392" y="6459786"/>
            <a:ext cx="991971" cy="365125"/>
          </a:xfrm>
        </p:spPr>
        <p:txBody>
          <a:bodyPr/>
          <a:lstStyle/>
          <a:p>
            <a:fld id="{3C5A0288-DE65-4327-81AA-3D0ED474C7D0}" type="slidenum">
              <a:rPr lang="en-US" smtClean="0">
                <a:latin typeface="Candara" panose="020E0502030303020204" pitchFamily="34" charset="0"/>
              </a:rPr>
              <a:pPr/>
              <a:t>13</a:t>
            </a:fld>
            <a:endParaRPr lang="en-US">
              <a:latin typeface="Candara" panose="020E0502030303020204" pitchFamily="34" charset="0"/>
            </a:endParaRPr>
          </a:p>
        </p:txBody>
      </p:sp>
    </p:spTree>
    <p:extLst>
      <p:ext uri="{BB962C8B-B14F-4D97-AF65-F5344CB8AC3E}">
        <p14:creationId xmlns:p14="http://schemas.microsoft.com/office/powerpoint/2010/main" val="4137115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57200"/>
            <a:ext cx="7723563" cy="1243237"/>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Personal Information </a:t>
            </a:r>
            <a:r>
              <a:rPr lang="en-US" sz="3600" b="1" dirty="0" smtClean="0">
                <a:effectLst>
                  <a:outerShdw blurRad="38100" dist="38100" dir="2700000" algn="tl">
                    <a:srgbClr val="000000">
                      <a:alpha val="43137"/>
                    </a:srgbClr>
                  </a:outerShdw>
                </a:effectLst>
                <a:latin typeface="Candara" panose="020E0502030303020204" pitchFamily="34" charset="0"/>
              </a:rPr>
              <a:t>Manager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81923" name="Rectangle 3"/>
          <p:cNvSpPr>
            <a:spLocks noGrp="1" noChangeArrowheads="1"/>
          </p:cNvSpPr>
          <p:nvPr>
            <p:ph idx="1"/>
          </p:nvPr>
        </p:nvSpPr>
        <p:spPr>
          <a:xfrm>
            <a:off x="822959" y="1845734"/>
            <a:ext cx="7863841" cy="4023360"/>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Used to replace the management tools found on a traditional desk</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Features include: Calendar, address book, notepad, to-do list, </a:t>
            </a:r>
            <a:r>
              <a:rPr lang="en-US" dirty="0" smtClean="0">
                <a:latin typeface="Candara" panose="020E0502030303020204" pitchFamily="34" charset="0"/>
              </a:rPr>
              <a:t>e</a:t>
            </a:r>
            <a:r>
              <a:rPr lang="en-US" dirty="0" smtClean="0">
                <a:effectLst/>
                <a:latin typeface="Candara" panose="020E0502030303020204" pitchFamily="34" charset="0"/>
              </a:rPr>
              <a:t>-mail</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Examples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Microsoft Outlook</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Lotus Organizer</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Chandler (free PIM)</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Web-based PIMs</a:t>
            </a:r>
            <a:r>
              <a:rPr lang="en-US" dirty="0" smtClean="0">
                <a:effectLst/>
                <a:latin typeface="Candara" panose="020E0502030303020204" pitchFamily="34" charset="0"/>
              </a:rPr>
              <a:t> </a:t>
            </a:r>
          </a:p>
        </p:txBody>
      </p:sp>
      <p:sp>
        <p:nvSpPr>
          <p:cNvPr id="2" name="Footer Placeholder 1"/>
          <p:cNvSpPr>
            <a:spLocks noGrp="1"/>
          </p:cNvSpPr>
          <p:nvPr>
            <p:ph type="ftr" sz="quarter" idx="11"/>
          </p:nvPr>
        </p:nvSpPr>
        <p:spPr/>
        <p:txBody>
          <a:bodyPr/>
          <a:lstStyle/>
          <a:p>
            <a:pPr>
              <a:defRPr/>
            </a:pPr>
            <a:r>
              <a:rPr lang="en-US" smtClean="0">
                <a:latin typeface="Candara" panose="020E0502030303020204" pitchFamily="34" charset="0"/>
              </a:rPr>
              <a:t>Presented by Md. Mahbubul Alam, PhD</a:t>
            </a:r>
            <a:endParaRPr lang="en-US" dirty="0">
              <a:latin typeface="Candara" panose="020E0502030303020204" pitchFamily="34" charset="0"/>
            </a:endParaRPr>
          </a:p>
        </p:txBody>
      </p:sp>
      <p:sp>
        <p:nvSpPr>
          <p:cNvPr id="50177" name="Slide Number Placeholder 6"/>
          <p:cNvSpPr>
            <a:spLocks noGrp="1"/>
          </p:cNvSpPr>
          <p:nvPr>
            <p:ph type="sldNum" sz="quarter" idx="12"/>
          </p:nvPr>
        </p:nvSpPr>
        <p:spPr>
          <a:noFill/>
        </p:spPr>
        <p:txBody>
          <a:bodyPr/>
          <a:lstStyle/>
          <a:p>
            <a:fld id="{7D8DA034-9834-4801-A457-162815E0827B}" type="slidenum">
              <a:rPr lang="en-US" smtClean="0">
                <a:latin typeface="Candara" panose="020E0502030303020204" pitchFamily="34" charset="0"/>
              </a:rPr>
              <a:pPr/>
              <a:t>14</a:t>
            </a:fld>
            <a:endParaRPr lang="en-US" b="1" dirty="0" smtClean="0">
              <a:latin typeface="Candara" panose="020E0502030303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391" y="3418461"/>
            <a:ext cx="5026587" cy="2677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01357" y="484124"/>
            <a:ext cx="7680960" cy="780196"/>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Productivity Software </a:t>
            </a:r>
            <a:r>
              <a:rPr lang="en-US" sz="3600" b="1" dirty="0" smtClean="0">
                <a:effectLst>
                  <a:outerShdw blurRad="38100" dist="38100" dir="2700000" algn="tl">
                    <a:srgbClr val="000000">
                      <a:alpha val="43137"/>
                    </a:srgbClr>
                  </a:outerShdw>
                </a:effectLst>
                <a:latin typeface="Candara" panose="020E0502030303020204" pitchFamily="34" charset="0"/>
              </a:rPr>
              <a:t>Features</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83982" name="Rectangle 14"/>
          <p:cNvSpPr>
            <a:spLocks noGrp="1" noChangeArrowheads="1"/>
          </p:cNvSpPr>
          <p:nvPr>
            <p:ph idx="1"/>
          </p:nvPr>
        </p:nvSpPr>
        <p:spPr>
          <a:xfrm>
            <a:off x="701357" y="1570038"/>
            <a:ext cx="7833043" cy="4449762"/>
          </a:xfrm>
        </p:spPr>
        <p:txBody>
          <a:bodyPr/>
          <a:lstStyle/>
          <a:p>
            <a:pPr marL="365760" indent="-365760">
              <a:lnSpc>
                <a:spcPct val="100000"/>
              </a:lnSpc>
              <a:spcBef>
                <a:spcPts val="600"/>
              </a:spcBef>
              <a:spcAft>
                <a:spcPts val="600"/>
              </a:spcAft>
              <a:buFont typeface="Wingdings" panose="05000000000000000000" pitchFamily="2" charset="2"/>
              <a:buChar char="§"/>
              <a:defRPr/>
            </a:pPr>
            <a:r>
              <a:rPr lang="en-US" b="1" dirty="0" smtClean="0">
                <a:effectLst/>
                <a:latin typeface="Candara" panose="020E0502030303020204" pitchFamily="34" charset="0"/>
              </a:rPr>
              <a:t>Tools to increase efficiency</a:t>
            </a:r>
            <a:r>
              <a:rPr lang="en-US" dirty="0" smtClean="0">
                <a:effectLst/>
                <a:latin typeface="Candara" panose="020E0502030303020204" pitchFamily="34" charset="0"/>
              </a:rPr>
              <a:t>:</a:t>
            </a:r>
          </a:p>
          <a:p>
            <a:pPr marL="548640" lvl="2" indent="-365760">
              <a:lnSpc>
                <a:spcPct val="100000"/>
              </a:lnSpc>
              <a:spcBef>
                <a:spcPts val="600"/>
              </a:spcBef>
              <a:spcAft>
                <a:spcPts val="600"/>
              </a:spcAft>
              <a:buFont typeface="Wingdings" panose="05000000000000000000" pitchFamily="2" charset="2"/>
              <a:buChar char="v"/>
              <a:defRPr/>
            </a:pPr>
            <a:r>
              <a:rPr lang="en-US" sz="1800" b="1" dirty="0" smtClean="0">
                <a:effectLst/>
                <a:latin typeface="Candara" panose="020E0502030303020204" pitchFamily="34" charset="0"/>
              </a:rPr>
              <a:t>Wizards</a:t>
            </a:r>
          </a:p>
          <a:p>
            <a:pPr marL="990272" lvl="5" indent="-457200">
              <a:lnSpc>
                <a:spcPct val="100000"/>
              </a:lnSpc>
              <a:spcBef>
                <a:spcPts val="600"/>
              </a:spcBef>
              <a:spcAft>
                <a:spcPts val="600"/>
              </a:spcAft>
              <a:buFont typeface="Courier New" panose="02070309020205020404" pitchFamily="49" charset="0"/>
              <a:buChar char="o"/>
              <a:defRPr/>
            </a:pPr>
            <a:r>
              <a:rPr lang="en-US" sz="1800" b="1" i="1" dirty="0" smtClean="0">
                <a:effectLst/>
                <a:latin typeface="Candara" panose="020E0502030303020204" pitchFamily="34" charset="0"/>
              </a:rPr>
              <a:t>Step-by-step guides </a:t>
            </a:r>
            <a:r>
              <a:rPr lang="en-US" sz="1800" dirty="0" smtClean="0">
                <a:effectLst/>
                <a:latin typeface="Candara" panose="020E0502030303020204" pitchFamily="34" charset="0"/>
              </a:rPr>
              <a:t>to complete a task.</a:t>
            </a:r>
            <a:endParaRPr lang="en-US" sz="2600" dirty="0" smtClean="0">
              <a:effectLst/>
              <a:latin typeface="Candara" panose="020E0502030303020204" pitchFamily="34" charset="0"/>
            </a:endParaRPr>
          </a:p>
          <a:p>
            <a:pPr marL="548640" lvl="2" indent="-365760">
              <a:lnSpc>
                <a:spcPct val="100000"/>
              </a:lnSpc>
              <a:spcBef>
                <a:spcPts val="600"/>
              </a:spcBef>
              <a:spcAft>
                <a:spcPts val="600"/>
              </a:spcAft>
              <a:buFont typeface="Wingdings" panose="05000000000000000000" pitchFamily="2" charset="2"/>
              <a:buChar char="v"/>
              <a:defRPr/>
            </a:pPr>
            <a:r>
              <a:rPr lang="en-US" sz="1800" b="1" dirty="0" smtClean="0">
                <a:effectLst/>
                <a:latin typeface="Candara" panose="020E0502030303020204" pitchFamily="34" charset="0"/>
              </a:rPr>
              <a:t>Templates</a:t>
            </a:r>
          </a:p>
          <a:p>
            <a:pPr marL="990272" lvl="5" indent="-457200">
              <a:lnSpc>
                <a:spcPct val="100000"/>
              </a:lnSpc>
              <a:spcBef>
                <a:spcPts val="600"/>
              </a:spcBef>
              <a:spcAft>
                <a:spcPts val="600"/>
              </a:spcAft>
              <a:buFont typeface="Courier New" panose="02070309020205020404" pitchFamily="49" charset="0"/>
              <a:buChar char="o"/>
              <a:defRPr/>
            </a:pPr>
            <a:r>
              <a:rPr lang="en-US" sz="1800" b="1" i="1" dirty="0">
                <a:latin typeface="Candara" panose="020E0502030303020204" pitchFamily="34" charset="0"/>
              </a:rPr>
              <a:t>Predesigned forms</a:t>
            </a:r>
            <a:r>
              <a:rPr lang="en-US" sz="1800" dirty="0">
                <a:latin typeface="Candara" panose="020E0502030303020204" pitchFamily="34" charset="0"/>
              </a:rPr>
              <a:t> included with </a:t>
            </a:r>
            <a:r>
              <a:rPr lang="en-US" sz="1800" dirty="0" smtClean="0">
                <a:latin typeface="Candara" panose="020E0502030303020204" pitchFamily="34" charset="0"/>
              </a:rPr>
              <a:t>software.</a:t>
            </a:r>
            <a:endParaRPr lang="en-US" sz="1800" dirty="0">
              <a:latin typeface="Candara" panose="020E0502030303020204" pitchFamily="34" charset="0"/>
            </a:endParaRPr>
          </a:p>
          <a:p>
            <a:pPr marL="548640" lvl="2" indent="-365760">
              <a:lnSpc>
                <a:spcPct val="100000"/>
              </a:lnSpc>
              <a:spcBef>
                <a:spcPts val="600"/>
              </a:spcBef>
              <a:spcAft>
                <a:spcPts val="600"/>
              </a:spcAft>
              <a:buFont typeface="Wingdings" panose="05000000000000000000" pitchFamily="2" charset="2"/>
              <a:buChar char="v"/>
              <a:defRPr/>
            </a:pPr>
            <a:r>
              <a:rPr lang="en-US" sz="1800" b="1" dirty="0" smtClean="0">
                <a:effectLst/>
                <a:latin typeface="Candara" panose="020E0502030303020204" pitchFamily="34" charset="0"/>
              </a:rPr>
              <a:t>Macros</a:t>
            </a:r>
          </a:p>
          <a:p>
            <a:pPr marL="990272" lvl="5" indent="-457200">
              <a:lnSpc>
                <a:spcPct val="100000"/>
              </a:lnSpc>
              <a:spcBef>
                <a:spcPts val="600"/>
              </a:spcBef>
              <a:spcAft>
                <a:spcPts val="600"/>
              </a:spcAft>
              <a:buFont typeface="Courier New" panose="02070309020205020404" pitchFamily="49" charset="0"/>
              <a:buChar char="o"/>
              <a:defRPr/>
            </a:pPr>
            <a:r>
              <a:rPr lang="en-US" sz="1800" b="1" i="1" dirty="0">
                <a:latin typeface="Candara" panose="020E0502030303020204" pitchFamily="34" charset="0"/>
              </a:rPr>
              <a:t>Small </a:t>
            </a:r>
            <a:r>
              <a:rPr lang="en-US" sz="1800" b="1" i="1" dirty="0" smtClean="0">
                <a:latin typeface="Candara" panose="020E0502030303020204" pitchFamily="34" charset="0"/>
              </a:rPr>
              <a:t>programs </a:t>
            </a:r>
            <a:r>
              <a:rPr lang="en-US" sz="1800" b="1" i="1" dirty="0">
                <a:latin typeface="Candara" panose="020E0502030303020204" pitchFamily="34" charset="0"/>
              </a:rPr>
              <a:t>that </a:t>
            </a:r>
            <a:r>
              <a:rPr lang="en-US" sz="1800" b="1" i="1" dirty="0" smtClean="0">
                <a:latin typeface="Candara" panose="020E0502030303020204" pitchFamily="34" charset="0"/>
              </a:rPr>
              <a:t>group </a:t>
            </a:r>
            <a:r>
              <a:rPr lang="en-US" sz="1800" b="1" i="1" dirty="0">
                <a:latin typeface="Candara" panose="020E0502030303020204" pitchFamily="34" charset="0"/>
              </a:rPr>
              <a:t>a series of commands</a:t>
            </a:r>
            <a:r>
              <a:rPr lang="en-US" sz="1800" dirty="0">
                <a:latin typeface="Candara" panose="020E0502030303020204" pitchFamily="34" charset="0"/>
              </a:rPr>
              <a:t> to run as a single </a:t>
            </a:r>
            <a:r>
              <a:rPr lang="en-US" sz="1800" dirty="0" smtClean="0">
                <a:latin typeface="Candara" panose="020E0502030303020204" pitchFamily="34" charset="0"/>
              </a:rPr>
              <a:t>command.</a:t>
            </a:r>
          </a:p>
          <a:p>
            <a:pPr marL="990272" lvl="5" indent="-457200">
              <a:lnSpc>
                <a:spcPct val="100000"/>
              </a:lnSpc>
              <a:spcBef>
                <a:spcPts val="600"/>
              </a:spcBef>
              <a:spcAft>
                <a:spcPts val="600"/>
              </a:spcAft>
              <a:buFont typeface="Courier New" panose="02070309020205020404" pitchFamily="49" charset="0"/>
              <a:buChar char="o"/>
              <a:defRPr/>
            </a:pPr>
            <a:r>
              <a:rPr lang="en-US" sz="1800" dirty="0" smtClean="0">
                <a:latin typeface="Candara" panose="020E0502030303020204" pitchFamily="34" charset="0"/>
              </a:rPr>
              <a:t>Used to automate a routine task or a complex series of commands that must be run frequently. </a:t>
            </a:r>
            <a:endParaRPr lang="en-US" sz="1800" dirty="0">
              <a:latin typeface="Candara" panose="020E0502030303020204" pitchFamily="34" charset="0"/>
            </a:endParaRPr>
          </a:p>
          <a:p>
            <a:pPr lvl="1">
              <a:defRPr/>
            </a:pPr>
            <a:endParaRPr lang="en-US" dirty="0" smtClean="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2225" name="Slide Number Placeholder 5"/>
          <p:cNvSpPr>
            <a:spLocks noGrp="1"/>
          </p:cNvSpPr>
          <p:nvPr>
            <p:ph type="sldNum" sz="quarter" idx="12"/>
          </p:nvPr>
        </p:nvSpPr>
        <p:spPr>
          <a:noFill/>
        </p:spPr>
        <p:txBody>
          <a:bodyPr/>
          <a:lstStyle/>
          <a:p>
            <a:fld id="{56C672DB-522F-426A-ADF4-5788F403903A}" type="slidenum">
              <a:rPr lang="en-US" smtClean="0">
                <a:latin typeface="Candara" panose="020E0502030303020204" pitchFamily="34" charset="0"/>
              </a:rPr>
              <a:pPr/>
              <a:t>15</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22960" y="533399"/>
            <a:ext cx="7543800" cy="721643"/>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Software </a:t>
            </a:r>
            <a:r>
              <a:rPr lang="en-US" sz="3600" b="1" dirty="0">
                <a:effectLst>
                  <a:outerShdw blurRad="38100" dist="38100" dir="2700000" algn="tl">
                    <a:srgbClr val="000000">
                      <a:alpha val="43137"/>
                    </a:srgbClr>
                  </a:outerShdw>
                </a:effectLst>
                <a:latin typeface="Candara" panose="020E0502030303020204" pitchFamily="34" charset="0"/>
              </a:rPr>
              <a:t>Suites</a:t>
            </a:r>
            <a:endParaRPr lang="en-US" sz="4400" b="1" dirty="0">
              <a:effectLst>
                <a:outerShdw blurRad="38100" dist="38100" dir="2700000" algn="tl">
                  <a:srgbClr val="000000">
                    <a:alpha val="43137"/>
                  </a:srgbClr>
                </a:outerShdw>
              </a:effectLst>
              <a:latin typeface="Candara" panose="020E0502030303020204" pitchFamily="34" charset="0"/>
            </a:endParaRPr>
          </a:p>
        </p:txBody>
      </p:sp>
      <p:sp>
        <p:nvSpPr>
          <p:cNvPr id="86019" name="Rectangle 3"/>
          <p:cNvSpPr>
            <a:spLocks noGrp="1" noChangeArrowheads="1"/>
          </p:cNvSpPr>
          <p:nvPr>
            <p:ph idx="1"/>
          </p:nvPr>
        </p:nvSpPr>
        <p:spPr>
          <a:xfrm>
            <a:off x="822959" y="1676400"/>
            <a:ext cx="7586404" cy="4419600"/>
          </a:xfrm>
        </p:spPr>
        <p:txBody>
          <a:bodyPr>
            <a:normAutofit/>
          </a:bodyPr>
          <a:lstStyle/>
          <a:p>
            <a:pPr marL="365760" indent="-365760">
              <a:lnSpc>
                <a:spcPct val="100000"/>
              </a:lnSpc>
              <a:spcBef>
                <a:spcPts val="600"/>
              </a:spcBef>
              <a:spcAft>
                <a:spcPts val="600"/>
              </a:spcAft>
              <a:buFont typeface="Wingdings" panose="05000000000000000000" pitchFamily="2" charset="2"/>
              <a:buChar char="§"/>
              <a:defRPr/>
            </a:pPr>
            <a:r>
              <a:rPr lang="en-US" b="1" i="1" dirty="0" smtClean="0">
                <a:latin typeface="Candara" panose="020E0502030303020204" pitchFamily="34" charset="0"/>
              </a:rPr>
              <a:t>Group of software </a:t>
            </a:r>
            <a:r>
              <a:rPr lang="en-US" b="1" i="1" dirty="0">
                <a:latin typeface="Candara" panose="020E0502030303020204" pitchFamily="34" charset="0"/>
              </a:rPr>
              <a:t>programs </a:t>
            </a:r>
            <a:r>
              <a:rPr lang="en-US" dirty="0" smtClean="0">
                <a:latin typeface="Candara" panose="020E0502030303020204" pitchFamily="34" charset="0"/>
              </a:rPr>
              <a:t>bundled as a package.</a:t>
            </a:r>
            <a:endParaRPr lang="en-US" dirty="0">
              <a:latin typeface="Candara" panose="020E0502030303020204" pitchFamily="34" charset="0"/>
            </a:endParaRPr>
          </a:p>
          <a:p>
            <a:pPr marL="365760" indent="-365760">
              <a:lnSpc>
                <a:spcPct val="100000"/>
              </a:lnSpc>
              <a:spcBef>
                <a:spcPts val="600"/>
              </a:spcBef>
              <a:spcAft>
                <a:spcPts val="600"/>
              </a:spcAft>
              <a:buFont typeface="Wingdings" panose="05000000000000000000" pitchFamily="2" charset="2"/>
              <a:buChar char="§"/>
              <a:defRPr/>
            </a:pPr>
            <a:r>
              <a:rPr lang="en-US" b="1" i="1" dirty="0" smtClean="0">
                <a:latin typeface="Candara" panose="020E0502030303020204" pitchFamily="34" charset="0"/>
              </a:rPr>
              <a:t>Cheaper</a:t>
            </a:r>
            <a:r>
              <a:rPr lang="en-US" dirty="0" smtClean="0">
                <a:latin typeface="Candara" panose="020E0502030303020204" pitchFamily="34" charset="0"/>
              </a:rPr>
              <a:t> than buying individual programs.</a:t>
            </a:r>
          </a:p>
          <a:p>
            <a:pPr marL="365760" indent="-365760">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Compatibility between programs.</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Share common features, toolbars, menus.</a:t>
            </a:r>
          </a:p>
          <a:p>
            <a:pPr marL="365760" indent="-365760">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Microsoft Office is standard for proprietary software suites.</a:t>
            </a:r>
            <a:endParaRPr lang="en-US" dirty="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8369" name="Slide Number Placeholder 6"/>
          <p:cNvSpPr>
            <a:spLocks noGrp="1"/>
          </p:cNvSpPr>
          <p:nvPr>
            <p:ph type="sldNum" sz="quarter" idx="12"/>
          </p:nvPr>
        </p:nvSpPr>
        <p:spPr>
          <a:noFill/>
        </p:spPr>
        <p:txBody>
          <a:bodyPr/>
          <a:lstStyle/>
          <a:p>
            <a:fld id="{C4D9B3E4-4CD4-4111-A065-397AB038E09F}" type="slidenum">
              <a:rPr lang="en-US" smtClean="0">
                <a:latin typeface="Candara" panose="020E0502030303020204" pitchFamily="34" charset="0"/>
              </a:rPr>
              <a:pPr/>
              <a:t>16</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65563" y="609600"/>
            <a:ext cx="7543800" cy="7467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Personal Financial Software</a:t>
            </a:r>
          </a:p>
        </p:txBody>
      </p:sp>
      <p:sp>
        <p:nvSpPr>
          <p:cNvPr id="90115" name="Rectangle 3"/>
          <p:cNvSpPr>
            <a:spLocks noGrp="1" noChangeArrowheads="1"/>
          </p:cNvSpPr>
          <p:nvPr>
            <p:ph sz="half" idx="1"/>
          </p:nvPr>
        </p:nvSpPr>
        <p:spPr>
          <a:xfrm>
            <a:off x="865563" y="1676400"/>
            <a:ext cx="7543799" cy="4449763"/>
          </a:xfrm>
        </p:spPr>
        <p:txBody>
          <a:bodyPr>
            <a:normAutofit lnSpcReduction="10000"/>
          </a:bodyPr>
          <a:lstStyle/>
          <a:p>
            <a:pPr marL="365760" indent="-365760">
              <a:lnSpc>
                <a:spcPct val="100000"/>
              </a:lnSpc>
              <a:spcBef>
                <a:spcPts val="600"/>
              </a:spcBef>
              <a:spcAft>
                <a:spcPts val="600"/>
              </a:spcAft>
              <a:buFont typeface="Wingdings" panose="05000000000000000000" pitchFamily="2" charset="2"/>
              <a:buChar char="§"/>
              <a:defRPr/>
            </a:pPr>
            <a:r>
              <a:rPr lang="en-US" b="1" dirty="0" smtClean="0">
                <a:effectLst/>
                <a:latin typeface="Candara" panose="020E0502030303020204" pitchFamily="34" charset="0"/>
              </a:rPr>
              <a:t>Tax preparation</a:t>
            </a:r>
            <a:r>
              <a:rPr lang="en-US" b="1" dirty="0" smtClean="0">
                <a:effectLst/>
                <a:latin typeface="Candara" panose="020E0502030303020204" pitchFamily="34" charset="0"/>
                <a:sym typeface="Wingdings" panose="05000000000000000000" pitchFamily="2" charset="2"/>
              </a:rPr>
              <a:t> </a:t>
            </a:r>
            <a:r>
              <a:rPr lang="en-US" dirty="0" smtClean="0">
                <a:effectLst/>
                <a:latin typeface="Candara" panose="020E0502030303020204" pitchFamily="34" charset="0"/>
                <a:sym typeface="Wingdings" panose="05000000000000000000" pitchFamily="2" charset="2"/>
              </a:rPr>
              <a:t>prepare taxes. Offers a complete set of tax forms &amp; instructions. </a:t>
            </a:r>
            <a:endParaRPr lang="en-US" dirty="0" smtClean="0">
              <a:effectLst/>
              <a:latin typeface="Candara" panose="020E0502030303020204" pitchFamily="34" charset="0"/>
            </a:endParaRPr>
          </a:p>
          <a:p>
            <a:pPr marL="731520" lvl="4" indent="-365760">
              <a:lnSpc>
                <a:spcPct val="100000"/>
              </a:lnSpc>
              <a:spcBef>
                <a:spcPts val="600"/>
              </a:spcBef>
              <a:spcAft>
                <a:spcPts val="600"/>
              </a:spcAft>
              <a:buFont typeface="Courier New" panose="02070309020205020404" pitchFamily="49" charset="0"/>
              <a:buChar char="o"/>
              <a:defRPr/>
            </a:pPr>
            <a:r>
              <a:rPr lang="en-US" sz="1800" dirty="0" smtClean="0">
                <a:effectLst/>
                <a:latin typeface="Candara" panose="020E0502030303020204" pitchFamily="34" charset="0"/>
              </a:rPr>
              <a:t>Intuit TurboTax</a:t>
            </a:r>
          </a:p>
          <a:p>
            <a:pPr marL="731520" lvl="4" indent="-365760">
              <a:lnSpc>
                <a:spcPct val="100000"/>
              </a:lnSpc>
              <a:spcBef>
                <a:spcPts val="600"/>
              </a:spcBef>
              <a:spcAft>
                <a:spcPts val="600"/>
              </a:spcAft>
              <a:buFont typeface="Courier New" panose="02070309020205020404" pitchFamily="49" charset="0"/>
              <a:buChar char="o"/>
              <a:defRPr/>
            </a:pPr>
            <a:r>
              <a:rPr lang="en-US" sz="1800" dirty="0" smtClean="0">
                <a:effectLst/>
                <a:latin typeface="Candara" panose="020E0502030303020204" pitchFamily="34" charset="0"/>
              </a:rPr>
              <a:t>H&amp;R Block At Home </a:t>
            </a:r>
          </a:p>
          <a:p>
            <a:pPr marL="365760" indent="-365760">
              <a:lnSpc>
                <a:spcPct val="100000"/>
              </a:lnSpc>
              <a:spcBef>
                <a:spcPts val="600"/>
              </a:spcBef>
              <a:spcAft>
                <a:spcPts val="600"/>
              </a:spcAft>
              <a:buFont typeface="Wingdings" panose="05000000000000000000" pitchFamily="2" charset="2"/>
              <a:buChar char="§"/>
              <a:defRPr/>
            </a:pPr>
            <a:r>
              <a:rPr lang="en-US" b="1" dirty="0" smtClean="0">
                <a:effectLst/>
                <a:latin typeface="Candara" panose="020E0502030303020204" pitchFamily="34" charset="0"/>
              </a:rPr>
              <a:t>Financial planning</a:t>
            </a:r>
            <a:r>
              <a:rPr lang="en-US" dirty="0" smtClean="0">
                <a:effectLst/>
                <a:latin typeface="Candara" panose="020E0502030303020204" pitchFamily="34" charset="0"/>
                <a:sym typeface="Wingdings" panose="05000000000000000000" pitchFamily="2" charset="2"/>
              </a:rPr>
              <a:t> helps to manage daily finances. Include programs like </a:t>
            </a:r>
            <a:r>
              <a:rPr lang="en-US" b="1" dirty="0" smtClean="0">
                <a:effectLst/>
                <a:latin typeface="Candara" panose="020E0502030303020204" pitchFamily="34" charset="0"/>
                <a:sym typeface="Wingdings" panose="05000000000000000000" pitchFamily="2" charset="2"/>
              </a:rPr>
              <a:t>electronic checkbook registers, automatic bill payment tools. </a:t>
            </a:r>
            <a:endParaRPr lang="en-US" b="1" dirty="0" smtClean="0">
              <a:effectLst/>
              <a:latin typeface="Candara" panose="020E0502030303020204" pitchFamily="34" charset="0"/>
            </a:endParaRPr>
          </a:p>
          <a:p>
            <a:pPr marL="731520" lvl="4" indent="-365760">
              <a:lnSpc>
                <a:spcPct val="100000"/>
              </a:lnSpc>
              <a:spcBef>
                <a:spcPts val="600"/>
              </a:spcBef>
              <a:spcAft>
                <a:spcPts val="600"/>
              </a:spcAft>
              <a:buFont typeface="Courier New" panose="02070309020205020404" pitchFamily="49" charset="0"/>
              <a:buChar char="o"/>
              <a:defRPr/>
            </a:pPr>
            <a:r>
              <a:rPr lang="en-US" sz="1800" dirty="0" smtClean="0">
                <a:effectLst/>
                <a:latin typeface="Candara" panose="020E0502030303020204" pitchFamily="34" charset="0"/>
              </a:rPr>
              <a:t>Intuit Quicken </a:t>
            </a:r>
          </a:p>
          <a:p>
            <a:pPr marL="731520" lvl="4" indent="-365760">
              <a:lnSpc>
                <a:spcPct val="100000"/>
              </a:lnSpc>
              <a:spcBef>
                <a:spcPts val="600"/>
              </a:spcBef>
              <a:spcAft>
                <a:spcPts val="600"/>
              </a:spcAft>
              <a:buFont typeface="Courier New" panose="02070309020205020404" pitchFamily="49" charset="0"/>
              <a:buChar char="o"/>
              <a:defRPr/>
            </a:pPr>
            <a:r>
              <a:rPr lang="en-US" sz="1800" dirty="0" smtClean="0">
                <a:effectLst/>
                <a:latin typeface="Candara" panose="020E0502030303020204" pitchFamily="34" charset="0"/>
              </a:rPr>
              <a:t>Microsoft Money</a:t>
            </a:r>
          </a:p>
          <a:p>
            <a:pPr marL="365760" indent="-365760">
              <a:lnSpc>
                <a:spcPct val="100000"/>
              </a:lnSpc>
              <a:spcBef>
                <a:spcPts val="600"/>
              </a:spcBef>
              <a:spcAft>
                <a:spcPts val="600"/>
              </a:spcAft>
              <a:buFont typeface="Wingdings" panose="05000000000000000000" pitchFamily="2" charset="2"/>
              <a:buChar char="§"/>
              <a:defRPr/>
            </a:pPr>
            <a:r>
              <a:rPr lang="en-US" b="1" dirty="0" smtClean="0">
                <a:effectLst/>
                <a:latin typeface="Candara" panose="020E0502030303020204" pitchFamily="34" charset="0"/>
              </a:rPr>
              <a:t>Web-based programs</a:t>
            </a:r>
          </a:p>
          <a:p>
            <a:pPr marL="731520" lvl="4" indent="-365760">
              <a:lnSpc>
                <a:spcPct val="100000"/>
              </a:lnSpc>
              <a:spcBef>
                <a:spcPts val="600"/>
              </a:spcBef>
              <a:spcAft>
                <a:spcPts val="600"/>
              </a:spcAft>
              <a:buFont typeface="Courier New" panose="02070309020205020404" pitchFamily="49" charset="0"/>
              <a:buChar char="o"/>
              <a:defRPr/>
            </a:pPr>
            <a:r>
              <a:rPr lang="en-US" sz="1800" dirty="0" smtClean="0">
                <a:effectLst/>
                <a:latin typeface="Candara" panose="020E0502030303020204" pitchFamily="34" charset="0"/>
              </a:rPr>
              <a:t>Mint.com</a:t>
            </a:r>
          </a:p>
          <a:p>
            <a:pPr marL="731520" lvl="4" indent="-365760">
              <a:lnSpc>
                <a:spcPct val="100000"/>
              </a:lnSpc>
              <a:spcBef>
                <a:spcPts val="600"/>
              </a:spcBef>
              <a:spcAft>
                <a:spcPts val="600"/>
              </a:spcAft>
              <a:buFont typeface="Courier New" panose="02070309020205020404" pitchFamily="49" charset="0"/>
              <a:buChar char="o"/>
              <a:defRPr/>
            </a:pPr>
            <a:r>
              <a:rPr lang="en-US" sz="1800" dirty="0" err="1" smtClean="0">
                <a:effectLst/>
                <a:latin typeface="Candara" panose="020E0502030303020204" pitchFamily="34" charset="0"/>
              </a:rPr>
              <a:t>Yodlee</a:t>
            </a:r>
            <a:r>
              <a:rPr lang="en-US" sz="1800" dirty="0" smtClean="0">
                <a:effectLst/>
                <a:latin typeface="Candara" panose="020E0502030303020204" pitchFamily="34" charset="0"/>
              </a:rPr>
              <a:t> MoneyCenter.com</a:t>
            </a: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0417" name="Slide Number Placeholder 5"/>
          <p:cNvSpPr>
            <a:spLocks noGrp="1"/>
          </p:cNvSpPr>
          <p:nvPr>
            <p:ph type="sldNum" sz="quarter" idx="12"/>
          </p:nvPr>
        </p:nvSpPr>
        <p:spPr>
          <a:noFill/>
        </p:spPr>
        <p:txBody>
          <a:bodyPr/>
          <a:lstStyle/>
          <a:p>
            <a:fld id="{8B8C507F-245A-48EF-8310-31F2FBAC5326}" type="slidenum">
              <a:rPr lang="en-US" smtClean="0">
                <a:latin typeface="Candara" panose="020E0502030303020204" pitchFamily="34" charset="0"/>
              </a:rPr>
              <a:pPr/>
              <a:t>17</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a:xfrm>
            <a:off x="822959" y="609600"/>
            <a:ext cx="7543800" cy="746761"/>
          </a:xfrm>
        </p:spPr>
        <p:txBody>
          <a:bodyPr>
            <a:normAutofit/>
          </a:bodyPr>
          <a:lstStyle/>
          <a:p>
            <a:pPr>
              <a:defRPr/>
            </a:pPr>
            <a:r>
              <a:rPr lang="en-US" sz="3600" b="1" dirty="0" smtClean="0">
                <a:effectLst>
                  <a:outerShdw blurRad="38100" dist="38100" dir="2700000" algn="tl">
                    <a:srgbClr val="000000">
                      <a:alpha val="43137"/>
                    </a:srgbClr>
                  </a:outerShdw>
                </a:effectLst>
                <a:latin typeface="Candara" panose="020E0502030303020204" pitchFamily="34" charset="0"/>
              </a:rPr>
              <a:t>Home Business Software</a:t>
            </a:r>
            <a:endParaRPr lang="en-US" sz="2800" b="1" dirty="0">
              <a:effectLst>
                <a:outerShdw blurRad="38100" dist="38100" dir="2700000" algn="tl">
                  <a:srgbClr val="000000">
                    <a:alpha val="43137"/>
                  </a:srgbClr>
                </a:outerShdw>
              </a:effectLst>
              <a:latin typeface="Candara" panose="020E0502030303020204" pitchFamily="34" charset="0"/>
            </a:endParaRPr>
          </a:p>
        </p:txBody>
      </p:sp>
      <p:sp>
        <p:nvSpPr>
          <p:cNvPr id="88068" name="Rectangle 4"/>
          <p:cNvSpPr>
            <a:spLocks noGrp="1" noChangeArrowheads="1"/>
          </p:cNvSpPr>
          <p:nvPr>
            <p:ph idx="1"/>
          </p:nvPr>
        </p:nvSpPr>
        <p:spPr>
          <a:xfrm>
            <a:off x="822959" y="1896393"/>
            <a:ext cx="7543801" cy="4023360"/>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it-IT" dirty="0" smtClean="0">
                <a:effectLst/>
                <a:latin typeface="Candara" panose="020E0502030303020204" pitchFamily="34" charset="0"/>
              </a:rPr>
              <a:t>Programs helpful for a home business</a:t>
            </a:r>
          </a:p>
          <a:p>
            <a:pPr marL="731520" lvl="3" indent="-365760">
              <a:lnSpc>
                <a:spcPct val="100000"/>
              </a:lnSpc>
              <a:spcBef>
                <a:spcPts val="600"/>
              </a:spcBef>
              <a:spcAft>
                <a:spcPts val="600"/>
              </a:spcAft>
              <a:buFont typeface="Wingdings" panose="05000000000000000000" pitchFamily="2" charset="2"/>
              <a:buChar char="ü"/>
              <a:defRPr/>
            </a:pPr>
            <a:r>
              <a:rPr lang="it-IT" sz="1800" dirty="0" smtClean="0">
                <a:effectLst/>
                <a:latin typeface="Candara" panose="020E0502030303020204" pitchFamily="34" charset="0"/>
              </a:rPr>
              <a:t>Accounting software</a:t>
            </a:r>
          </a:p>
          <a:p>
            <a:pPr marL="731520" lvl="3" indent="-365760">
              <a:lnSpc>
                <a:spcPct val="100000"/>
              </a:lnSpc>
              <a:spcBef>
                <a:spcPts val="600"/>
              </a:spcBef>
              <a:spcAft>
                <a:spcPts val="600"/>
              </a:spcAft>
              <a:buFont typeface="Wingdings" panose="05000000000000000000" pitchFamily="2" charset="2"/>
              <a:buChar char="ü"/>
              <a:defRPr/>
            </a:pPr>
            <a:r>
              <a:rPr lang="it-IT" sz="1800" dirty="0" smtClean="0">
                <a:effectLst/>
                <a:latin typeface="Candara" panose="020E0502030303020204" pitchFamily="34" charset="0"/>
              </a:rPr>
              <a:t>Desktop publishing software</a:t>
            </a:r>
          </a:p>
          <a:p>
            <a:pPr marL="731520" lvl="3" indent="-365760">
              <a:lnSpc>
                <a:spcPct val="100000"/>
              </a:lnSpc>
              <a:spcBef>
                <a:spcPts val="600"/>
              </a:spcBef>
              <a:spcAft>
                <a:spcPts val="600"/>
              </a:spcAft>
              <a:buFont typeface="Wingdings" panose="05000000000000000000" pitchFamily="2" charset="2"/>
              <a:buChar char="ü"/>
              <a:defRPr/>
            </a:pPr>
            <a:r>
              <a:rPr lang="it-IT" sz="1800" dirty="0" smtClean="0">
                <a:effectLst/>
                <a:latin typeface="Candara" panose="020E0502030303020204" pitchFamily="34" charset="0"/>
              </a:rPr>
              <a:t>Web page creation tools</a:t>
            </a: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81921" name="Slide Number Placeholder 5"/>
          <p:cNvSpPr>
            <a:spLocks noGrp="1"/>
          </p:cNvSpPr>
          <p:nvPr>
            <p:ph type="sldNum" sz="quarter" idx="12"/>
          </p:nvPr>
        </p:nvSpPr>
        <p:spPr>
          <a:noFill/>
        </p:spPr>
        <p:txBody>
          <a:bodyPr/>
          <a:lstStyle/>
          <a:p>
            <a:fld id="{6DA6F3E9-04F5-4B2A-BD46-4B543F4A784F}" type="slidenum">
              <a:rPr lang="en-US" smtClean="0">
                <a:latin typeface="Candara" panose="020E0502030303020204" pitchFamily="34" charset="0"/>
              </a:rPr>
              <a:pPr/>
              <a:t>18</a:t>
            </a:fld>
            <a:endParaRPr lang="en-US" b="1" smtClean="0">
              <a:latin typeface="Candara" panose="020E0502030303020204" pitchFamily="34" charset="0"/>
            </a:endParaRPr>
          </a:p>
        </p:txBody>
      </p:sp>
      <p:sp>
        <p:nvSpPr>
          <p:cNvPr id="81922" name="AutoShape 2"/>
          <p:cNvSpPr>
            <a:spLocks noChangeArrowheads="1"/>
          </p:cNvSpPr>
          <p:nvPr/>
        </p:nvSpPr>
        <p:spPr bwMode="auto">
          <a:xfrm>
            <a:off x="4968875" y="3032125"/>
            <a:ext cx="3535363" cy="2698750"/>
          </a:xfrm>
          <a:prstGeom prst="bevel">
            <a:avLst>
              <a:gd name="adj" fmla="val 12500"/>
            </a:avLst>
          </a:prstGeom>
          <a:noFill/>
          <a:ln w="9525">
            <a:noFill/>
            <a:miter lim="800000"/>
            <a:headEnd/>
            <a:tailEnd/>
          </a:ln>
        </p:spPr>
        <p:txBody>
          <a:bodyPr wrap="none" anchor="ctr"/>
          <a:lstStyle/>
          <a:p>
            <a:pPr algn="ctr"/>
            <a:endParaRPr lang="en-US">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876800" y="1416268"/>
            <a:ext cx="4038600" cy="4447371"/>
          </a:xfrm>
          <a:prstGeom prst="rect">
            <a:avLst/>
          </a:prstGeom>
          <a:noFill/>
          <a:ln w="9525" algn="ctr">
            <a:noFill/>
            <a:miter lim="800000"/>
            <a:headEnd/>
            <a:tailEnd/>
          </a:ln>
        </p:spPr>
        <p:txBody>
          <a:bodyPr wrap="square">
            <a:spAutoFit/>
          </a:bodyPr>
          <a:lstStyle/>
          <a:p>
            <a:pPr algn="ctr">
              <a:spcBef>
                <a:spcPct val="50000"/>
              </a:spcBef>
              <a:spcAft>
                <a:spcPts val="3600"/>
              </a:spcAft>
            </a:pPr>
            <a:r>
              <a:rPr lang="en-US" sz="3200" b="1" i="1" dirty="0" smtClean="0">
                <a:solidFill>
                  <a:srgbClr val="C00000"/>
                </a:solidFill>
                <a:effectLst>
                  <a:outerShdw blurRad="38100" dist="38100" dir="2700000" algn="tl">
                    <a:srgbClr val="000000">
                      <a:alpha val="43137"/>
                    </a:srgbClr>
                  </a:outerShdw>
                </a:effectLst>
                <a:latin typeface="Candara" panose="020E0502030303020204" pitchFamily="34" charset="0"/>
              </a:rPr>
              <a:t>Courtesy:</a:t>
            </a:r>
            <a:r>
              <a:rPr lang="en-US" sz="4400" b="1" i="1" dirty="0" smtClean="0">
                <a:solidFill>
                  <a:srgbClr val="003B78"/>
                </a:solidFill>
                <a:effectLst>
                  <a:outerShdw blurRad="38100" dist="38100" dir="2700000" algn="tl">
                    <a:srgbClr val="000000">
                      <a:alpha val="43137"/>
                    </a:srgbClr>
                  </a:outerShdw>
                </a:effectLst>
                <a:latin typeface="Candara" panose="020E0502030303020204" pitchFamily="34" charset="0"/>
              </a:rPr>
              <a:t/>
            </a:r>
            <a:br>
              <a:rPr lang="en-US" sz="4400" b="1" i="1" dirty="0" smtClean="0">
                <a:solidFill>
                  <a:srgbClr val="003B78"/>
                </a:solidFill>
                <a:effectLst>
                  <a:outerShdw blurRad="38100" dist="38100" dir="2700000" algn="tl">
                    <a:srgbClr val="000000">
                      <a:alpha val="43137"/>
                    </a:srgbClr>
                  </a:outerShdw>
                </a:effectLst>
                <a:latin typeface="Candara" panose="020E0502030303020204" pitchFamily="34" charset="0"/>
              </a:rPr>
            </a:br>
            <a:r>
              <a:rPr lang="en-US" sz="4400" b="1" i="1" dirty="0" smtClean="0">
                <a:solidFill>
                  <a:srgbClr val="003B78"/>
                </a:solidFill>
                <a:effectLst>
                  <a:outerShdw blurRad="38100" dist="38100" dir="2700000" algn="tl">
                    <a:srgbClr val="000000">
                      <a:alpha val="43137"/>
                    </a:srgbClr>
                  </a:outerShdw>
                </a:effectLst>
                <a:latin typeface="Candara" panose="020E0502030303020204" pitchFamily="34" charset="0"/>
              </a:rPr>
              <a:t>Technology</a:t>
            </a:r>
            <a:r>
              <a:rPr lang="en-US" sz="4400" b="1" i="1" dirty="0">
                <a:solidFill>
                  <a:srgbClr val="003B78"/>
                </a:solidFill>
                <a:effectLst>
                  <a:outerShdw blurRad="38100" dist="38100" dir="2700000" algn="tl">
                    <a:srgbClr val="000000">
                      <a:alpha val="43137"/>
                    </a:srgbClr>
                  </a:outerShdw>
                </a:effectLst>
                <a:latin typeface="Candara" panose="020E0502030303020204" pitchFamily="34" charset="0"/>
              </a:rPr>
              <a:t/>
            </a:r>
            <a:br>
              <a:rPr lang="en-US" sz="4400" b="1" i="1" dirty="0">
                <a:solidFill>
                  <a:srgbClr val="003B78"/>
                </a:solidFill>
                <a:effectLst>
                  <a:outerShdw blurRad="38100" dist="38100" dir="2700000" algn="tl">
                    <a:srgbClr val="000000">
                      <a:alpha val="43137"/>
                    </a:srgbClr>
                  </a:outerShdw>
                </a:effectLst>
                <a:latin typeface="Candara" panose="020E0502030303020204" pitchFamily="34" charset="0"/>
              </a:rPr>
            </a:br>
            <a:r>
              <a:rPr lang="en-US" sz="4400" b="1" i="1" dirty="0">
                <a:solidFill>
                  <a:srgbClr val="003B78"/>
                </a:solidFill>
                <a:effectLst>
                  <a:outerShdw blurRad="38100" dist="38100" dir="2700000" algn="tl">
                    <a:srgbClr val="000000">
                      <a:alpha val="43137"/>
                    </a:srgbClr>
                  </a:outerShdw>
                </a:effectLst>
                <a:latin typeface="Candara" panose="020E0502030303020204" pitchFamily="34" charset="0"/>
              </a:rPr>
              <a:t>in Action</a:t>
            </a:r>
          </a:p>
          <a:p>
            <a:pPr algn="ctr">
              <a:spcBef>
                <a:spcPct val="50000"/>
              </a:spcBef>
            </a:pPr>
            <a:r>
              <a:rPr lang="en-US" sz="2400" spc="-150" dirty="0">
                <a:solidFill>
                  <a:prstClr val="black"/>
                </a:solidFill>
                <a:latin typeface="Candara" panose="020E0502030303020204" pitchFamily="34" charset="0"/>
              </a:rPr>
              <a:t>Alan Evans  </a:t>
            </a:r>
            <a:r>
              <a:rPr lang="en-US" sz="2400" b="1" spc="-150" dirty="0">
                <a:solidFill>
                  <a:srgbClr val="F5834D"/>
                </a:solidFill>
                <a:latin typeface="Candara" panose="020E0502030303020204" pitchFamily="34" charset="0"/>
              </a:rPr>
              <a:t>•</a:t>
            </a:r>
            <a:r>
              <a:rPr lang="en-US" sz="2400" spc="-150" dirty="0">
                <a:solidFill>
                  <a:srgbClr val="0070C0"/>
                </a:solidFill>
                <a:latin typeface="Candara" panose="020E0502030303020204" pitchFamily="34" charset="0"/>
              </a:rPr>
              <a:t> </a:t>
            </a:r>
            <a:r>
              <a:rPr lang="en-US" sz="2400" spc="-150" dirty="0">
                <a:solidFill>
                  <a:prstClr val="black"/>
                </a:solidFill>
                <a:latin typeface="Candara" panose="020E0502030303020204" pitchFamily="34" charset="0"/>
              </a:rPr>
              <a:t> Kendall Martin</a:t>
            </a:r>
          </a:p>
          <a:p>
            <a:pPr algn="ctr">
              <a:spcBef>
                <a:spcPct val="50000"/>
              </a:spcBef>
              <a:spcAft>
                <a:spcPts val="3000"/>
              </a:spcAft>
            </a:pPr>
            <a:r>
              <a:rPr lang="en-US" sz="2400" spc="-150" dirty="0">
                <a:solidFill>
                  <a:prstClr val="black"/>
                </a:solidFill>
                <a:latin typeface="Candara" panose="020E0502030303020204" pitchFamily="34" charset="0"/>
              </a:rPr>
              <a:t>Mary Anne Poatsy</a:t>
            </a:r>
          </a:p>
          <a:p>
            <a:pPr algn="ctr">
              <a:spcBef>
                <a:spcPct val="50000"/>
              </a:spcBef>
            </a:pPr>
            <a:r>
              <a:rPr lang="en-US" sz="2400" spc="-150" dirty="0">
                <a:solidFill>
                  <a:prstClr val="black"/>
                </a:solidFill>
                <a:latin typeface="Candara" panose="020E0502030303020204" pitchFamily="34" charset="0"/>
              </a:rPr>
              <a:t>Ninth Edition</a:t>
            </a:r>
            <a:endParaRPr lang="en-US" sz="3200" spc="-150" dirty="0">
              <a:solidFill>
                <a:prstClr val="black"/>
              </a:solidFill>
              <a:latin typeface="Candara" panose="020E0502030303020204" pitchFamily="34" charset="0"/>
            </a:endParaRPr>
          </a:p>
        </p:txBody>
      </p:sp>
      <p:pic>
        <p:nvPicPr>
          <p:cNvPr id="6" name="Picture 5" descr="0132838737.jpg"/>
          <p:cNvPicPr>
            <a:picLocks noChangeAspect="1"/>
          </p:cNvPicPr>
          <p:nvPr/>
        </p:nvPicPr>
        <p:blipFill>
          <a:blip r:embed="rId3" cstate="print"/>
          <a:stretch>
            <a:fillRect/>
          </a:stretch>
        </p:blipFill>
        <p:spPr>
          <a:xfrm>
            <a:off x="914400" y="960119"/>
            <a:ext cx="3840480" cy="4907281"/>
          </a:xfrm>
          <a:prstGeom prst="rect">
            <a:avLst/>
          </a:prstGeom>
        </p:spPr>
      </p:pic>
      <p:sp>
        <p:nvSpPr>
          <p:cNvPr id="2" name="Footer Placeholder 1"/>
          <p:cNvSpPr>
            <a:spLocks noGrp="1"/>
          </p:cNvSpPr>
          <p:nvPr>
            <p:ph type="ftr" sz="quarter" idx="11"/>
          </p:nvPr>
        </p:nvSpPr>
        <p:spPr/>
        <p:txBody>
          <a:bodyPr/>
          <a:lstStyle/>
          <a:p>
            <a:r>
              <a:rPr lang="en-US" dirty="0" smtClean="0">
                <a:latin typeface="Candara" panose="020E0502030303020204" pitchFamily="34" charset="0"/>
              </a:rPr>
              <a:t>Presented by Md. </a:t>
            </a:r>
            <a:r>
              <a:rPr lang="en-US" dirty="0" err="1" smtClean="0">
                <a:latin typeface="Candara" panose="020E0502030303020204" pitchFamily="34" charset="0"/>
              </a:rPr>
              <a:t>Mahbubul</a:t>
            </a:r>
            <a:r>
              <a:rPr lang="en-US" dirty="0" smtClean="0">
                <a:latin typeface="Candara" panose="020E0502030303020204" pitchFamily="34" charset="0"/>
              </a:rPr>
              <a:t> </a:t>
            </a:r>
            <a:r>
              <a:rPr lang="en-US" dirty="0" err="1" smtClean="0">
                <a:latin typeface="Candara" panose="020E0502030303020204" pitchFamily="34" charset="0"/>
              </a:rPr>
              <a:t>Alam</a:t>
            </a:r>
            <a:r>
              <a:rPr lang="en-US" dirty="0" smtClean="0">
                <a:latin typeface="Candara" panose="020E0502030303020204" pitchFamily="34" charset="0"/>
              </a:rPr>
              <a:t>, PhD</a:t>
            </a:r>
            <a:endParaRPr lang="en-US"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1</a:t>
            </a:fld>
            <a:endParaRPr lang="en-US"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a:xfrm>
            <a:off x="685800" y="602966"/>
            <a:ext cx="7543800" cy="594361"/>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Accounting Software</a:t>
            </a:r>
            <a:endParaRPr lang="en-US" sz="2800" b="1" dirty="0">
              <a:effectLst>
                <a:outerShdw blurRad="38100" dist="38100" dir="2700000" algn="tl">
                  <a:srgbClr val="000000">
                    <a:alpha val="43137"/>
                  </a:srgbClr>
                </a:outerShdw>
              </a:effectLst>
              <a:latin typeface="Candara" panose="020E0502030303020204" pitchFamily="34" charset="0"/>
            </a:endParaRPr>
          </a:p>
        </p:txBody>
      </p:sp>
      <p:sp>
        <p:nvSpPr>
          <p:cNvPr id="88068" name="Rectangle 4"/>
          <p:cNvSpPr>
            <a:spLocks noGrp="1" noChangeArrowheads="1"/>
          </p:cNvSpPr>
          <p:nvPr>
            <p:ph idx="1"/>
          </p:nvPr>
        </p:nvSpPr>
        <p:spPr>
          <a:xfrm>
            <a:off x="685800" y="1524000"/>
            <a:ext cx="7924800" cy="4724400"/>
          </a:xfrm>
        </p:spPr>
        <p:txBody>
          <a:bodyPr>
            <a:no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it-IT" b="1" i="1" dirty="0" smtClean="0">
                <a:effectLst/>
                <a:latin typeface="Candara" panose="020E0502030303020204" pitchFamily="34" charset="0"/>
              </a:rPr>
              <a:t>Helps small-business owners </a:t>
            </a:r>
            <a:r>
              <a:rPr lang="it-IT" dirty="0" smtClean="0">
                <a:effectLst/>
                <a:latin typeface="Candara" panose="020E0502030303020204" pitchFamily="34" charset="0"/>
              </a:rPr>
              <a:t>manage their finances.</a:t>
            </a:r>
          </a:p>
          <a:p>
            <a:pPr marL="731520" lvl="3" indent="-365760">
              <a:lnSpc>
                <a:spcPct val="100000"/>
              </a:lnSpc>
              <a:spcBef>
                <a:spcPts val="600"/>
              </a:spcBef>
              <a:spcAft>
                <a:spcPts val="600"/>
              </a:spcAft>
              <a:buFont typeface="Wingdings" panose="05000000000000000000" pitchFamily="2" charset="2"/>
              <a:buChar char="ü"/>
              <a:defRPr/>
            </a:pPr>
            <a:r>
              <a:rPr lang="it-IT" sz="1800" b="1" i="1" dirty="0" smtClean="0">
                <a:effectLst/>
                <a:latin typeface="Candara" panose="020E0502030303020204" pitchFamily="34" charset="0"/>
              </a:rPr>
              <a:t>Tracking accounts receivable and payable</a:t>
            </a:r>
          </a:p>
          <a:p>
            <a:pPr marL="731520" lvl="3" indent="-365760">
              <a:lnSpc>
                <a:spcPct val="100000"/>
              </a:lnSpc>
              <a:spcBef>
                <a:spcPts val="600"/>
              </a:spcBef>
              <a:spcAft>
                <a:spcPts val="600"/>
              </a:spcAft>
              <a:buFont typeface="Wingdings" panose="05000000000000000000" pitchFamily="2" charset="2"/>
              <a:buChar char="ü"/>
              <a:defRPr/>
            </a:pPr>
            <a:r>
              <a:rPr lang="it-IT" sz="1800" b="1" i="1" dirty="0" smtClean="0">
                <a:effectLst/>
                <a:latin typeface="Candara" panose="020E0502030303020204" pitchFamily="34" charset="0"/>
              </a:rPr>
              <a:t>Inventory management, payroll, billing tools</a:t>
            </a:r>
          </a:p>
          <a:p>
            <a:pPr marL="731520" lvl="3" indent="-365760">
              <a:lnSpc>
                <a:spcPct val="100000"/>
              </a:lnSpc>
              <a:spcBef>
                <a:spcPts val="600"/>
              </a:spcBef>
              <a:spcAft>
                <a:spcPts val="600"/>
              </a:spcAft>
              <a:buFont typeface="Wingdings" panose="05000000000000000000" pitchFamily="2" charset="2"/>
              <a:buChar char="ü"/>
              <a:defRPr/>
            </a:pPr>
            <a:r>
              <a:rPr lang="it-IT" sz="1800" b="1" i="1" dirty="0" smtClean="0">
                <a:effectLst/>
                <a:latin typeface="Candara" panose="020E0502030303020204" pitchFamily="34" charset="0"/>
              </a:rPr>
              <a:t>Templates for invoices, statements, and financial reports</a:t>
            </a:r>
          </a:p>
          <a:p>
            <a:pPr marL="0" lvl="1" indent="0">
              <a:lnSpc>
                <a:spcPct val="100000"/>
              </a:lnSpc>
              <a:spcBef>
                <a:spcPts val="600"/>
              </a:spcBef>
              <a:spcAft>
                <a:spcPts val="600"/>
              </a:spcAft>
              <a:buNone/>
              <a:defRPr/>
            </a:pPr>
            <a:endParaRPr lang="it-IT" sz="2000" dirty="0" smtClean="0">
              <a:effectLst/>
              <a:latin typeface="Candara" panose="020E0502030303020204" pitchFamily="34" charset="0"/>
            </a:endParaRPr>
          </a:p>
          <a:p>
            <a:pPr marL="365760" indent="-365760">
              <a:lnSpc>
                <a:spcPct val="100000"/>
              </a:lnSpc>
              <a:spcBef>
                <a:spcPts val="600"/>
              </a:spcBef>
              <a:spcAft>
                <a:spcPts val="600"/>
              </a:spcAft>
              <a:buFont typeface="Wingdings" panose="05000000000000000000" pitchFamily="2" charset="2"/>
              <a:buChar char="§"/>
              <a:defRPr/>
            </a:pPr>
            <a:r>
              <a:rPr lang="en-US" b="1" dirty="0">
                <a:latin typeface="Candara" panose="020E0502030303020204" pitchFamily="34" charset="0"/>
              </a:rPr>
              <a:t>Examples</a:t>
            </a:r>
          </a:p>
          <a:p>
            <a:pPr marL="731520" lvl="3" indent="-365760">
              <a:lnSpc>
                <a:spcPct val="100000"/>
              </a:lnSpc>
              <a:spcBef>
                <a:spcPts val="600"/>
              </a:spcBef>
              <a:spcAft>
                <a:spcPts val="600"/>
              </a:spcAft>
              <a:buFont typeface="Wingdings" panose="05000000000000000000" pitchFamily="2" charset="2"/>
              <a:buChar char="ü"/>
              <a:defRPr/>
            </a:pPr>
            <a:r>
              <a:rPr lang="it-IT" sz="1800" dirty="0">
                <a:latin typeface="Candara" panose="020E0502030303020204" pitchFamily="34" charset="0"/>
              </a:rPr>
              <a:t>Intuit QuickBooks</a:t>
            </a:r>
          </a:p>
          <a:p>
            <a:pPr marL="731520" lvl="3" indent="-365760">
              <a:lnSpc>
                <a:spcPct val="100000"/>
              </a:lnSpc>
              <a:spcBef>
                <a:spcPts val="600"/>
              </a:spcBef>
              <a:spcAft>
                <a:spcPts val="600"/>
              </a:spcAft>
              <a:buFont typeface="Wingdings" panose="05000000000000000000" pitchFamily="2" charset="2"/>
              <a:buChar char="ü"/>
              <a:defRPr/>
            </a:pPr>
            <a:r>
              <a:rPr lang="it-IT" sz="1800" dirty="0">
                <a:latin typeface="Candara" panose="020E0502030303020204" pitchFamily="34" charset="0"/>
              </a:rPr>
              <a:t>Peachtree by Sage</a:t>
            </a:r>
            <a:endParaRPr lang="en-US" sz="1800"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81921" name="Slide Number Placeholder 5"/>
          <p:cNvSpPr>
            <a:spLocks noGrp="1"/>
          </p:cNvSpPr>
          <p:nvPr>
            <p:ph type="sldNum" sz="quarter" idx="12"/>
          </p:nvPr>
        </p:nvSpPr>
        <p:spPr>
          <a:noFill/>
        </p:spPr>
        <p:txBody>
          <a:bodyPr/>
          <a:lstStyle/>
          <a:p>
            <a:fld id="{6DA6F3E9-04F5-4B2A-BD46-4B543F4A784F}" type="slidenum">
              <a:rPr lang="en-US" smtClean="0">
                <a:latin typeface="Candara" panose="020E0502030303020204" pitchFamily="34" charset="0"/>
              </a:rPr>
              <a:pPr/>
              <a:t>19</a:t>
            </a:fld>
            <a:endParaRPr lang="en-US" b="1" smtClean="0">
              <a:latin typeface="Candara" panose="020E0502030303020204" pitchFamily="34" charset="0"/>
            </a:endParaRPr>
          </a:p>
        </p:txBody>
      </p:sp>
      <p:sp>
        <p:nvSpPr>
          <p:cNvPr id="81922" name="AutoShape 2"/>
          <p:cNvSpPr>
            <a:spLocks noChangeArrowheads="1"/>
          </p:cNvSpPr>
          <p:nvPr/>
        </p:nvSpPr>
        <p:spPr bwMode="auto">
          <a:xfrm>
            <a:off x="4968875" y="3032125"/>
            <a:ext cx="3535363" cy="2698750"/>
          </a:xfrm>
          <a:prstGeom prst="bevel">
            <a:avLst>
              <a:gd name="adj" fmla="val 12500"/>
            </a:avLst>
          </a:prstGeom>
          <a:noFill/>
          <a:ln w="9525">
            <a:noFill/>
            <a:miter lim="800000"/>
            <a:headEnd/>
            <a:tailEnd/>
          </a:ln>
        </p:spPr>
        <p:txBody>
          <a:bodyPr wrap="none" anchor="ctr"/>
          <a:lstStyle/>
          <a:p>
            <a:pPr algn="ctr"/>
            <a:endParaRPr lang="en-US">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611256"/>
            <a:ext cx="7543800" cy="6705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Desktop Publishing Software</a:t>
            </a:r>
            <a:endParaRPr lang="en-US" sz="2800" b="1" dirty="0">
              <a:effectLst>
                <a:outerShdw blurRad="38100" dist="38100" dir="2700000" algn="tl">
                  <a:srgbClr val="000000">
                    <a:alpha val="43137"/>
                  </a:srgbClr>
                </a:outerShdw>
              </a:effectLst>
              <a:latin typeface="Candara" panose="020E0502030303020204" pitchFamily="34" charset="0"/>
            </a:endParaRPr>
          </a:p>
        </p:txBody>
      </p:sp>
      <p:sp>
        <p:nvSpPr>
          <p:cNvPr id="195587" name="Rectangle 3"/>
          <p:cNvSpPr>
            <a:spLocks noGrp="1" noChangeArrowheads="1"/>
          </p:cNvSpPr>
          <p:nvPr>
            <p:ph idx="1"/>
          </p:nvPr>
        </p:nvSpPr>
        <p:spPr>
          <a:xfrm>
            <a:off x="762000" y="1600200"/>
            <a:ext cx="7772400" cy="4525963"/>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b="1" dirty="0" smtClean="0">
                <a:latin typeface="Candara" panose="020E0502030303020204" pitchFamily="34" charset="0"/>
              </a:rPr>
              <a:t>Create newsletters and other publications with complex layouts</a:t>
            </a:r>
          </a:p>
          <a:p>
            <a:pPr marL="731520" lvl="3" indent="-365760">
              <a:lnSpc>
                <a:spcPct val="100000"/>
              </a:lnSpc>
              <a:spcBef>
                <a:spcPts val="600"/>
              </a:spcBef>
              <a:spcAft>
                <a:spcPts val="600"/>
              </a:spcAft>
              <a:buFont typeface="Wingdings" panose="05000000000000000000" pitchFamily="2" charset="2"/>
              <a:buChar char="ü"/>
              <a:defRPr/>
            </a:pPr>
            <a:r>
              <a:rPr lang="en-US" sz="1800" b="1" i="1" dirty="0" smtClean="0">
                <a:effectLst/>
                <a:latin typeface="Candara" panose="020E0502030303020204" pitchFamily="34" charset="0"/>
              </a:rPr>
              <a:t>Incorporate and arrange graphics and text</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Change font, size, and style of text</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Format text in </a:t>
            </a:r>
            <a:r>
              <a:rPr lang="en-US" sz="1800" dirty="0" smtClean="0">
                <a:latin typeface="Candara" panose="020E0502030303020204" pitchFamily="34" charset="0"/>
              </a:rPr>
              <a:t>columns, shapes, and patterns</a:t>
            </a:r>
            <a:endParaRPr lang="en-US" sz="1800" dirty="0" smtClean="0">
              <a:effectLst/>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Import files from other sources</a:t>
            </a:r>
          </a:p>
          <a:p>
            <a:pPr marL="731520" lvl="3" indent="-365760">
              <a:lnSpc>
                <a:spcPct val="100000"/>
              </a:lnSpc>
              <a:spcBef>
                <a:spcPts val="600"/>
              </a:spcBef>
              <a:spcAft>
                <a:spcPts val="600"/>
              </a:spcAft>
              <a:buFont typeface="Wingdings" panose="05000000000000000000" pitchFamily="2" charset="2"/>
              <a:buChar char="ü"/>
              <a:defRPr/>
            </a:pPr>
            <a:r>
              <a:rPr lang="en-US" sz="1800" b="1" dirty="0" smtClean="0">
                <a:effectLst/>
                <a:latin typeface="Candara" panose="020E0502030303020204" pitchFamily="34" charset="0"/>
              </a:rPr>
              <a:t>Manipulate graphics</a:t>
            </a:r>
            <a:r>
              <a:rPr lang="en-US" sz="1800" dirty="0" smtClean="0">
                <a:effectLst/>
                <a:latin typeface="Candara" panose="020E0502030303020204" pitchFamily="34" charset="0"/>
              </a:rPr>
              <a:t>: crop, flip,  and rotate images</a:t>
            </a:r>
          </a:p>
          <a:p>
            <a:pPr marL="365760" indent="-365760" eaLnBrk="1" hangingPunct="1">
              <a:lnSpc>
                <a:spcPct val="100000"/>
              </a:lnSpc>
              <a:spcBef>
                <a:spcPts val="600"/>
              </a:spcBef>
              <a:spcAft>
                <a:spcPts val="600"/>
              </a:spcAft>
              <a:buFont typeface="Wingdings" panose="05000000000000000000" pitchFamily="2" charset="2"/>
              <a:buChar char="§"/>
              <a:defRPr/>
            </a:pPr>
            <a:r>
              <a:rPr lang="en-US" b="1" dirty="0" smtClean="0">
                <a:effectLst/>
                <a:latin typeface="Candara" panose="020E0502030303020204" pitchFamily="34" charset="0"/>
              </a:rPr>
              <a:t>Examples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Microsoft Publisher</a:t>
            </a:r>
            <a:r>
              <a:rPr lang="en-US" sz="1800" dirty="0" smtClean="0">
                <a:effectLst/>
                <a:latin typeface="Candara" panose="020E0502030303020204" pitchFamily="34" charset="0"/>
              </a:rPr>
              <a:t> </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QuarkXPress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Adobe </a:t>
            </a:r>
            <a:r>
              <a:rPr lang="en-US" sz="1800" dirty="0" err="1" smtClean="0">
                <a:effectLst/>
                <a:latin typeface="Candara" panose="020E0502030303020204" pitchFamily="34" charset="0"/>
              </a:rPr>
              <a:t>InDesign</a:t>
            </a:r>
            <a:endParaRPr lang="en-US" sz="1800" dirty="0" smtClean="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83969" name="Slide Number Placeholder 5"/>
          <p:cNvSpPr>
            <a:spLocks noGrp="1"/>
          </p:cNvSpPr>
          <p:nvPr>
            <p:ph type="sldNum" sz="quarter" idx="12"/>
          </p:nvPr>
        </p:nvSpPr>
        <p:spPr>
          <a:noFill/>
        </p:spPr>
        <p:txBody>
          <a:bodyPr/>
          <a:lstStyle/>
          <a:p>
            <a:fld id="{F2E911BD-F95D-40E0-A655-F469CBFD58AF}" type="slidenum">
              <a:rPr lang="en-US" smtClean="0">
                <a:latin typeface="Candara" panose="020E0502030303020204" pitchFamily="34" charset="0"/>
              </a:rPr>
              <a:pPr/>
              <a:t>20</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9721"/>
            <a:ext cx="7543800" cy="670561"/>
          </a:xfrm>
        </p:spPr>
        <p:txBody>
          <a:bodyPr>
            <a:normAutofit/>
          </a:bodyPr>
          <a:lstStyle/>
          <a:p>
            <a:r>
              <a:rPr lang="en-US" sz="3600" b="1" dirty="0">
                <a:effectLst>
                  <a:outerShdw blurRad="38100" dist="38100" dir="2700000" algn="tl">
                    <a:srgbClr val="000000">
                      <a:alpha val="43137"/>
                    </a:srgbClr>
                  </a:outerShdw>
                </a:effectLst>
                <a:latin typeface="Candara" panose="020E0502030303020204" pitchFamily="34" charset="0"/>
              </a:rPr>
              <a:t>Web Page Authoring Software</a:t>
            </a:r>
          </a:p>
        </p:txBody>
      </p:sp>
      <p:sp>
        <p:nvSpPr>
          <p:cNvPr id="3" name="Content Placeholder 2"/>
          <p:cNvSpPr>
            <a:spLocks noGrp="1"/>
          </p:cNvSpPr>
          <p:nvPr>
            <p:ph idx="1"/>
          </p:nvPr>
        </p:nvSpPr>
        <p:spPr>
          <a:xfrm>
            <a:off x="822959" y="1676400"/>
            <a:ext cx="7543801" cy="4192694"/>
          </a:xfrm>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en-US" b="1" i="1" dirty="0" smtClean="0">
                <a:latin typeface="Candara" panose="020E0502030303020204" pitchFamily="34" charset="0"/>
              </a:rPr>
              <a:t>Design interesting, interactive Web pages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Wizards and templates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Reference materials</a:t>
            </a: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Examples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Microsoft Expression Web</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Adobe Dreamweaver</a:t>
            </a: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Some Office applications will convert a file to Web-compatible format.</a:t>
            </a:r>
          </a:p>
          <a:p>
            <a:pPr marL="365760" lvl="1" indent="-365760">
              <a:lnSpc>
                <a:spcPct val="100000"/>
              </a:lnSpc>
              <a:spcBef>
                <a:spcPts val="600"/>
              </a:spcBef>
              <a:spcAft>
                <a:spcPts val="600"/>
              </a:spcAft>
              <a:buFont typeface="Wingdings" panose="05000000000000000000" pitchFamily="2" charset="2"/>
              <a:buChar char="§"/>
            </a:pPr>
            <a:endParaRPr lang="en-US" sz="20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dirty="0">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21</a:t>
            </a:fld>
            <a:endParaRPr lang="en-US">
              <a:latin typeface="Candara" panose="020E0502030303020204" pitchFamily="34" charset="0"/>
            </a:endParaRPr>
          </a:p>
        </p:txBody>
      </p:sp>
    </p:spTree>
    <p:extLst>
      <p:ext uri="{BB962C8B-B14F-4D97-AF65-F5344CB8AC3E}">
        <p14:creationId xmlns:p14="http://schemas.microsoft.com/office/powerpoint/2010/main" val="447320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96016"/>
            <a:ext cx="7543800" cy="670561"/>
          </a:xfrm>
        </p:spPr>
        <p:txBody>
          <a:bodyPr>
            <a:normAutofit/>
          </a:bodyPr>
          <a:lstStyle/>
          <a:p>
            <a:r>
              <a:rPr lang="en-US" sz="3600" b="1" dirty="0">
                <a:effectLst>
                  <a:outerShdw blurRad="38100" dist="38100" dir="2700000" algn="tl">
                    <a:srgbClr val="000000">
                      <a:alpha val="43137"/>
                    </a:srgbClr>
                  </a:outerShdw>
                </a:effectLst>
                <a:latin typeface="Candara" panose="020E0502030303020204" pitchFamily="34" charset="0"/>
              </a:rPr>
              <a:t>Large Business Software</a:t>
            </a:r>
          </a:p>
        </p:txBody>
      </p:sp>
      <p:sp>
        <p:nvSpPr>
          <p:cNvPr id="6" name="Content Placeholder 5"/>
          <p:cNvSpPr>
            <a:spLocks noGrp="1"/>
          </p:cNvSpPr>
          <p:nvPr>
            <p:ph sz="half" idx="1"/>
          </p:nvPr>
        </p:nvSpPr>
        <p:spPr>
          <a:xfrm>
            <a:off x="800100" y="2667000"/>
            <a:ext cx="3429000" cy="3459163"/>
          </a:xfrm>
        </p:spPr>
        <p:txBody>
          <a:bodyPr>
            <a:normAutofit/>
          </a:bodyPr>
          <a:lstStyle/>
          <a:p>
            <a:pPr marL="365760" lvl="1" indent="-365760">
              <a:lnSpc>
                <a:spcPct val="100000"/>
              </a:lnSpc>
              <a:spcBef>
                <a:spcPts val="600"/>
              </a:spcBef>
              <a:spcAft>
                <a:spcPts val="600"/>
              </a:spcAft>
              <a:defRPr/>
            </a:pPr>
            <a:r>
              <a:rPr lang="en-US" sz="2000" dirty="0" smtClean="0">
                <a:latin typeface="Candara" panose="020E0502030303020204" pitchFamily="34" charset="0"/>
              </a:rPr>
              <a:t>Marketing and sales</a:t>
            </a:r>
          </a:p>
          <a:p>
            <a:pPr marL="365760" lvl="1" indent="-365760">
              <a:lnSpc>
                <a:spcPct val="100000"/>
              </a:lnSpc>
              <a:spcBef>
                <a:spcPts val="600"/>
              </a:spcBef>
              <a:spcAft>
                <a:spcPts val="600"/>
              </a:spcAft>
              <a:defRPr/>
            </a:pPr>
            <a:r>
              <a:rPr lang="en-US" sz="2000" dirty="0" smtClean="0">
                <a:latin typeface="Candara" panose="020E0502030303020204" pitchFamily="34" charset="0"/>
              </a:rPr>
              <a:t>Finance</a:t>
            </a:r>
          </a:p>
          <a:p>
            <a:pPr marL="365760" lvl="1" indent="-365760">
              <a:lnSpc>
                <a:spcPct val="100000"/>
              </a:lnSpc>
              <a:spcBef>
                <a:spcPts val="600"/>
              </a:spcBef>
              <a:spcAft>
                <a:spcPts val="600"/>
              </a:spcAft>
              <a:defRPr/>
            </a:pPr>
            <a:r>
              <a:rPr lang="en-US" sz="2000" dirty="0" smtClean="0">
                <a:latin typeface="Candara" panose="020E0502030303020204" pitchFamily="34" charset="0"/>
              </a:rPr>
              <a:t>Point of Sale</a:t>
            </a:r>
          </a:p>
          <a:p>
            <a:pPr marL="365760" lvl="1" indent="-365760">
              <a:lnSpc>
                <a:spcPct val="100000"/>
              </a:lnSpc>
              <a:spcBef>
                <a:spcPts val="600"/>
              </a:spcBef>
              <a:spcAft>
                <a:spcPts val="600"/>
              </a:spcAft>
              <a:defRPr/>
            </a:pPr>
            <a:r>
              <a:rPr lang="en-US" sz="2000" dirty="0" smtClean="0">
                <a:latin typeface="Candara" panose="020E0502030303020204" pitchFamily="34" charset="0"/>
              </a:rPr>
              <a:t>General productivity</a:t>
            </a:r>
          </a:p>
          <a:p>
            <a:pPr marL="365760" lvl="1" indent="-365760">
              <a:lnSpc>
                <a:spcPct val="100000"/>
              </a:lnSpc>
              <a:spcBef>
                <a:spcPts val="600"/>
              </a:spcBef>
              <a:spcAft>
                <a:spcPts val="600"/>
              </a:spcAft>
              <a:defRPr/>
            </a:pPr>
            <a:r>
              <a:rPr lang="en-US" sz="2000" dirty="0" smtClean="0">
                <a:latin typeface="Candara" panose="020E0502030303020204" pitchFamily="34" charset="0"/>
              </a:rPr>
              <a:t>Project management</a:t>
            </a:r>
          </a:p>
          <a:p>
            <a:pPr>
              <a:lnSpc>
                <a:spcPct val="90000"/>
              </a:lnSpc>
              <a:defRPr/>
            </a:pPr>
            <a:endParaRPr lang="en-US" dirty="0" smtClean="0">
              <a:latin typeface="Candara" panose="020E0502030303020204" pitchFamily="34" charset="0"/>
            </a:endParaRPr>
          </a:p>
          <a:p>
            <a:endParaRPr lang="en-US" dirty="0">
              <a:latin typeface="Candara" panose="020E0502030303020204" pitchFamily="34" charset="0"/>
            </a:endParaRPr>
          </a:p>
        </p:txBody>
      </p:sp>
      <p:sp>
        <p:nvSpPr>
          <p:cNvPr id="7" name="Content Placeholder 6"/>
          <p:cNvSpPr>
            <a:spLocks noGrp="1"/>
          </p:cNvSpPr>
          <p:nvPr>
            <p:ph sz="half" idx="2"/>
          </p:nvPr>
        </p:nvSpPr>
        <p:spPr>
          <a:xfrm>
            <a:off x="5257800" y="2667000"/>
            <a:ext cx="3429000" cy="3459163"/>
          </a:xfrm>
        </p:spPr>
        <p:txBody>
          <a:bodyPr>
            <a:normAutofit/>
          </a:bodyPr>
          <a:lstStyle/>
          <a:p>
            <a:pPr marL="365760" lvl="1" indent="-365760">
              <a:lnSpc>
                <a:spcPct val="100000"/>
              </a:lnSpc>
              <a:spcBef>
                <a:spcPts val="600"/>
              </a:spcBef>
              <a:spcAft>
                <a:spcPts val="600"/>
              </a:spcAft>
              <a:defRPr/>
            </a:pPr>
            <a:r>
              <a:rPr lang="en-US" sz="2000" dirty="0">
                <a:latin typeface="Candara" panose="020E0502030303020204" pitchFamily="34" charset="0"/>
              </a:rPr>
              <a:t>Security</a:t>
            </a:r>
          </a:p>
          <a:p>
            <a:pPr marL="365760" lvl="1" indent="-365760">
              <a:lnSpc>
                <a:spcPct val="100000"/>
              </a:lnSpc>
              <a:spcBef>
                <a:spcPts val="600"/>
              </a:spcBef>
              <a:spcAft>
                <a:spcPts val="600"/>
              </a:spcAft>
              <a:defRPr/>
            </a:pPr>
            <a:r>
              <a:rPr lang="en-US" sz="2000" dirty="0">
                <a:latin typeface="Candara" panose="020E0502030303020204" pitchFamily="34" charset="0"/>
              </a:rPr>
              <a:t>Networking</a:t>
            </a:r>
          </a:p>
          <a:p>
            <a:pPr marL="365760" lvl="1" indent="-365760">
              <a:lnSpc>
                <a:spcPct val="100000"/>
              </a:lnSpc>
              <a:spcBef>
                <a:spcPts val="600"/>
              </a:spcBef>
              <a:spcAft>
                <a:spcPts val="600"/>
              </a:spcAft>
              <a:defRPr/>
            </a:pPr>
            <a:r>
              <a:rPr lang="en-US" sz="2000" dirty="0" smtClean="0">
                <a:latin typeface="Candara" panose="020E0502030303020204" pitchFamily="34" charset="0"/>
              </a:rPr>
              <a:t>Data management</a:t>
            </a:r>
          </a:p>
          <a:p>
            <a:pPr marL="365760" lvl="1" indent="-365760">
              <a:lnSpc>
                <a:spcPct val="100000"/>
              </a:lnSpc>
              <a:spcBef>
                <a:spcPts val="600"/>
              </a:spcBef>
              <a:spcAft>
                <a:spcPts val="600"/>
              </a:spcAft>
              <a:defRPr/>
            </a:pPr>
            <a:r>
              <a:rPr lang="en-US" sz="2000" dirty="0" smtClean="0">
                <a:latin typeface="Candara" panose="020E0502030303020204" pitchFamily="34" charset="0"/>
              </a:rPr>
              <a:t>E-commerce </a:t>
            </a:r>
          </a:p>
          <a:p>
            <a:pPr marL="365760" lvl="1" indent="-365760">
              <a:lnSpc>
                <a:spcPct val="100000"/>
              </a:lnSpc>
              <a:spcBef>
                <a:spcPts val="600"/>
              </a:spcBef>
              <a:spcAft>
                <a:spcPts val="600"/>
              </a:spcAft>
              <a:defRPr/>
            </a:pPr>
            <a:r>
              <a:rPr lang="en-US" sz="2000" dirty="0" smtClean="0">
                <a:latin typeface="Candara" panose="020E0502030303020204" pitchFamily="34" charset="0"/>
              </a:rPr>
              <a:t>Human Resources</a:t>
            </a:r>
            <a:endParaRPr lang="en-US" sz="20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22</a:t>
            </a:fld>
            <a:endParaRPr lang="en-US">
              <a:latin typeface="Candara" panose="020E0502030303020204" pitchFamily="34" charset="0"/>
            </a:endParaRPr>
          </a:p>
        </p:txBody>
      </p:sp>
      <p:sp>
        <p:nvSpPr>
          <p:cNvPr id="8" name="Rectangle 3"/>
          <p:cNvSpPr txBox="1">
            <a:spLocks noChangeArrowheads="1"/>
          </p:cNvSpPr>
          <p:nvPr/>
        </p:nvSpPr>
        <p:spPr>
          <a:xfrm>
            <a:off x="457200" y="1600200"/>
            <a:ext cx="8229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defRPr/>
            </a:pPr>
            <a:r>
              <a:rPr lang="en-US" sz="2400" dirty="0" smtClean="0">
                <a:latin typeface="Candara" panose="020E0502030303020204" pitchFamily="34" charset="0"/>
              </a:rPr>
              <a:t>Specialized programs exist for almost every aspect of business</a:t>
            </a:r>
            <a:endParaRPr lang="en-US" sz="2400" dirty="0">
              <a:latin typeface="Candara" panose="020E0502030303020204" pitchFamily="34" charset="0"/>
            </a:endParaRPr>
          </a:p>
        </p:txBody>
      </p:sp>
    </p:spTree>
    <p:extLst>
      <p:ext uri="{BB962C8B-B14F-4D97-AF65-F5344CB8AC3E}">
        <p14:creationId xmlns:p14="http://schemas.microsoft.com/office/powerpoint/2010/main" val="2708007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0" y="457199"/>
            <a:ext cx="7543800" cy="685801"/>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Other Business Programs</a:t>
            </a:r>
            <a:endParaRPr lang="en-US" b="1" dirty="0">
              <a:effectLst>
                <a:outerShdw blurRad="38100" dist="38100" dir="2700000" algn="tl">
                  <a:srgbClr val="000000">
                    <a:alpha val="43137"/>
                  </a:srgbClr>
                </a:outerShdw>
              </a:effectLst>
              <a:latin typeface="Candara" panose="020E0502030303020204" pitchFamily="34" charset="0"/>
            </a:endParaRPr>
          </a:p>
        </p:txBody>
      </p:sp>
      <p:sp>
        <p:nvSpPr>
          <p:cNvPr id="8" name="Content Placeholder 7"/>
          <p:cNvSpPr>
            <a:spLocks noGrp="1"/>
          </p:cNvSpPr>
          <p:nvPr>
            <p:ph idx="1"/>
          </p:nvPr>
        </p:nvSpPr>
        <p:spPr>
          <a:xfrm>
            <a:off x="914400" y="1447800"/>
            <a:ext cx="7620000" cy="4678363"/>
          </a:xfrm>
        </p:spPr>
        <p:txBody>
          <a:bodyPr/>
          <a:lstStyle/>
          <a:p>
            <a:pPr marL="365760" indent="-365760">
              <a:spcBef>
                <a:spcPts val="600"/>
              </a:spcBef>
              <a:spcAft>
                <a:spcPts val="600"/>
              </a:spcAft>
              <a:buFont typeface="Wingdings" panose="05000000000000000000" pitchFamily="2" charset="2"/>
              <a:buChar char="§"/>
            </a:pPr>
            <a:r>
              <a:rPr lang="en-US" dirty="0" smtClean="0">
                <a:latin typeface="Candara" panose="020E0502030303020204" pitchFamily="34" charset="0"/>
              </a:rPr>
              <a:t>Planning and management</a:t>
            </a:r>
          </a:p>
          <a:p>
            <a:pPr marL="731520" lvl="3" indent="-365760">
              <a:spcBef>
                <a:spcPts val="600"/>
              </a:spcBef>
              <a:spcAft>
                <a:spcPts val="600"/>
              </a:spcAft>
              <a:buFont typeface="Wingdings" panose="05000000000000000000" pitchFamily="2" charset="2"/>
              <a:buChar char="§"/>
            </a:pPr>
            <a:r>
              <a:rPr lang="en-US" sz="1800" dirty="0" smtClean="0">
                <a:latin typeface="Candara" panose="020E0502030303020204" pitchFamily="34" charset="0"/>
              </a:rPr>
              <a:t>Project management</a:t>
            </a:r>
          </a:p>
          <a:p>
            <a:pPr marL="731520" lvl="3" indent="-365760">
              <a:spcBef>
                <a:spcPts val="600"/>
              </a:spcBef>
              <a:spcAft>
                <a:spcPts val="600"/>
              </a:spcAft>
              <a:buFont typeface="Wingdings" panose="05000000000000000000" pitchFamily="2" charset="2"/>
              <a:buChar char="§"/>
            </a:pPr>
            <a:r>
              <a:rPr lang="en-US" sz="1800" dirty="0" smtClean="0">
                <a:latin typeface="Candara" panose="020E0502030303020204" pitchFamily="34" charset="0"/>
              </a:rPr>
              <a:t>Customer relationship Management (CRM)</a:t>
            </a:r>
          </a:p>
          <a:p>
            <a:pPr marL="731520" lvl="3" indent="-365760">
              <a:spcBef>
                <a:spcPts val="600"/>
              </a:spcBef>
              <a:spcAft>
                <a:spcPts val="600"/>
              </a:spcAft>
              <a:buFont typeface="Wingdings" panose="05000000000000000000" pitchFamily="2" charset="2"/>
              <a:buChar char="§"/>
            </a:pPr>
            <a:r>
              <a:rPr lang="en-US" sz="1800" dirty="0" smtClean="0">
                <a:latin typeface="Candara" panose="020E0502030303020204" pitchFamily="34" charset="0"/>
              </a:rPr>
              <a:t>Enterprise resource planning (ERP) system</a:t>
            </a:r>
          </a:p>
          <a:p>
            <a:pPr marL="731520" lvl="3" indent="-365760">
              <a:spcBef>
                <a:spcPts val="600"/>
              </a:spcBef>
              <a:spcAft>
                <a:spcPts val="600"/>
              </a:spcAft>
              <a:buFont typeface="Wingdings" panose="05000000000000000000" pitchFamily="2" charset="2"/>
              <a:buChar char="§"/>
            </a:pPr>
            <a:r>
              <a:rPr lang="en-US" sz="1800" dirty="0" smtClean="0">
                <a:latin typeface="Candara" panose="020E0502030303020204" pitchFamily="34" charset="0"/>
              </a:rPr>
              <a:t>Mapping programs</a:t>
            </a:r>
          </a:p>
          <a:p>
            <a:pPr marL="731520" lvl="3" indent="-365760">
              <a:spcBef>
                <a:spcPts val="600"/>
              </a:spcBef>
              <a:spcAft>
                <a:spcPts val="600"/>
              </a:spcAft>
              <a:buFont typeface="Wingdings" panose="05000000000000000000" pitchFamily="2" charset="2"/>
              <a:buChar char="§"/>
            </a:pPr>
            <a:r>
              <a:rPr lang="en-US" sz="1800" dirty="0" smtClean="0">
                <a:latin typeface="Candara" panose="020E0502030303020204" pitchFamily="34" charset="0"/>
              </a:rPr>
              <a:t>E-commerce software </a:t>
            </a:r>
          </a:p>
          <a:p>
            <a:pPr lvl="1"/>
            <a:endParaRPr lang="en-US" dirty="0">
              <a:latin typeface="Candara" panose="020E0502030303020204" pitchFamily="34" charset="0"/>
            </a:endParaRPr>
          </a:p>
        </p:txBody>
      </p:sp>
      <p:sp>
        <p:nvSpPr>
          <p:cNvPr id="5" name="Footer Placeholder 4"/>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23</a:t>
            </a:fld>
            <a:endParaRPr lang="en-US">
              <a:latin typeface="Candara" panose="020E0502030303020204" pitchFamily="34" charset="0"/>
            </a:endParaRPr>
          </a:p>
        </p:txBody>
      </p:sp>
    </p:spTree>
    <p:extLst>
      <p:ext uri="{BB962C8B-B14F-4D97-AF65-F5344CB8AC3E}">
        <p14:creationId xmlns:p14="http://schemas.microsoft.com/office/powerpoint/2010/main" val="2784163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18" y="553684"/>
            <a:ext cx="7586405" cy="731838"/>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Computer-Aided Design Software </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3" name="Content Placeholder 2"/>
          <p:cNvSpPr>
            <a:spLocks noGrp="1"/>
          </p:cNvSpPr>
          <p:nvPr>
            <p:ph idx="1"/>
          </p:nvPr>
        </p:nvSpPr>
        <p:spPr/>
        <p:txBody>
          <a:bodyPr/>
          <a:lstStyle/>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CAD programs create automated designs, technical drawings, and 3D </a:t>
            </a:r>
            <a:r>
              <a:rPr lang="en-US" dirty="0" smtClean="0">
                <a:latin typeface="Candara" panose="020E0502030303020204" pitchFamily="34" charset="0"/>
              </a:rPr>
              <a:t>models</a:t>
            </a:r>
          </a:p>
          <a:p>
            <a:pPr marL="658368" lvl="1" indent="-365760">
              <a:lnSpc>
                <a:spcPct val="100000"/>
              </a:lnSpc>
              <a:spcBef>
                <a:spcPts val="600"/>
              </a:spcBef>
              <a:spcAft>
                <a:spcPts val="600"/>
              </a:spcAft>
              <a:buFont typeface="Wingdings" panose="05000000000000000000" pitchFamily="2" charset="2"/>
              <a:buChar char="ü"/>
            </a:pPr>
            <a:r>
              <a:rPr lang="en-US" dirty="0" smtClean="0">
                <a:latin typeface="Candara" panose="020E0502030303020204" pitchFamily="34" charset="0"/>
              </a:rPr>
              <a:t>e.g., </a:t>
            </a:r>
            <a:r>
              <a:rPr lang="en-US" dirty="0" err="1" smtClean="0">
                <a:latin typeface="Candara" panose="020E0502030303020204" pitchFamily="34" charset="0"/>
              </a:rPr>
              <a:t>AutoDesk’s</a:t>
            </a:r>
            <a:r>
              <a:rPr lang="en-US" dirty="0" smtClean="0">
                <a:latin typeface="Candara" panose="020E0502030303020204" pitchFamily="34" charset="0"/>
              </a:rPr>
              <a:t> AutoCAD</a:t>
            </a:r>
            <a:endParaRPr lang="en-US" dirty="0" smtClean="0">
              <a:latin typeface="Candara" panose="020E0502030303020204" pitchFamily="34" charset="0"/>
            </a:endParaRP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Build virtual models before construction</a:t>
            </a: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Used in:</a:t>
            </a:r>
          </a:p>
          <a:p>
            <a:pPr marL="915952" lvl="6"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Architecture</a:t>
            </a:r>
          </a:p>
          <a:p>
            <a:pPr marL="915952" lvl="6"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Automotive industry</a:t>
            </a:r>
          </a:p>
          <a:p>
            <a:pPr marL="915952" lvl="6"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Aerospace</a:t>
            </a:r>
          </a:p>
          <a:p>
            <a:pPr marL="915952" lvl="6"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Medical engineering</a:t>
            </a:r>
            <a:endParaRPr lang="en-US" sz="18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24</a:t>
            </a:fld>
            <a:endParaRPr lang="en-US">
              <a:latin typeface="Candara" panose="020E0502030303020204" pitchFamily="34" charset="0"/>
            </a:endParaRPr>
          </a:p>
        </p:txBody>
      </p:sp>
    </p:spTree>
    <p:extLst>
      <p:ext uri="{BB962C8B-B14F-4D97-AF65-F5344CB8AC3E}">
        <p14:creationId xmlns:p14="http://schemas.microsoft.com/office/powerpoint/2010/main" val="2454304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40080" y="424564"/>
            <a:ext cx="7543800" cy="7467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Specialized Business Software</a:t>
            </a:r>
          </a:p>
        </p:txBody>
      </p:sp>
      <p:sp>
        <p:nvSpPr>
          <p:cNvPr id="183299" name="Rectangle 3"/>
          <p:cNvSpPr>
            <a:spLocks noGrp="1" noChangeArrowheads="1"/>
          </p:cNvSpPr>
          <p:nvPr>
            <p:ph idx="1"/>
          </p:nvPr>
        </p:nvSpPr>
        <p:spPr>
          <a:xfrm>
            <a:off x="609600" y="1420812"/>
            <a:ext cx="7924800" cy="4789487"/>
          </a:xfrm>
        </p:spPr>
        <p:txBody>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Vertical </a:t>
            </a:r>
            <a:r>
              <a:rPr lang="en-US" dirty="0">
                <a:effectLst/>
                <a:latin typeface="Candara" panose="020E0502030303020204" pitchFamily="34" charset="0"/>
              </a:rPr>
              <a:t>market </a:t>
            </a:r>
            <a:r>
              <a:rPr lang="en-US" dirty="0" smtClean="0">
                <a:effectLst/>
                <a:latin typeface="Candara" panose="020E0502030303020204" pitchFamily="34" charset="0"/>
              </a:rPr>
              <a:t>software is tailored to the needs of a particular company or industry</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Estimating  tools for bids on construction </a:t>
            </a:r>
            <a:r>
              <a:rPr lang="en-US" sz="1800" dirty="0" smtClean="0">
                <a:effectLst/>
                <a:latin typeface="Candara" panose="020E0502030303020204" pitchFamily="34" charset="0"/>
              </a:rPr>
              <a:t>jobs (e.g., Sage Master Builder)</a:t>
            </a:r>
            <a:endParaRPr lang="en-US" sz="1800" dirty="0" smtClean="0">
              <a:effectLst/>
              <a:latin typeface="Candara" panose="020E0502030303020204" pitchFamily="34" charset="0"/>
            </a:endParaRP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Property management for real estate</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Scheduling and dispatching software</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Library automation software</a:t>
            </a:r>
            <a:endParaRPr lang="en-US" sz="1800" dirty="0">
              <a:effectLst/>
              <a:latin typeface="Candara" panose="020E0502030303020204" pitchFamily="34" charset="0"/>
            </a:endParaRP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Other programs can be custom developed to address </a:t>
            </a:r>
            <a:r>
              <a:rPr lang="en-US" dirty="0" smtClean="0">
                <a:latin typeface="Candara" panose="020E0502030303020204" pitchFamily="34" charset="0"/>
              </a:rPr>
              <a:t>company’s specific needs</a:t>
            </a:r>
            <a:r>
              <a:rPr lang="en-US" dirty="0" smtClean="0">
                <a:effectLst/>
                <a:latin typeface="Candara" panose="020E0502030303020204" pitchFamily="34" charset="0"/>
              </a:rPr>
              <a:t> </a:t>
            </a:r>
            <a:endParaRPr lang="en-US" dirty="0">
              <a:effectLst/>
              <a:latin typeface="Candara" panose="020E0502030303020204" pitchFamily="34" charset="0"/>
            </a:endParaRPr>
          </a:p>
          <a:p>
            <a:pPr lvl="1" eaLnBrk="1" hangingPunct="1">
              <a:defRPr/>
            </a:pPr>
            <a:endParaRPr lang="en-US" sz="2400" dirty="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92161" name="Slide Number Placeholder 5"/>
          <p:cNvSpPr>
            <a:spLocks noGrp="1"/>
          </p:cNvSpPr>
          <p:nvPr>
            <p:ph type="sldNum" sz="quarter" idx="12"/>
          </p:nvPr>
        </p:nvSpPr>
        <p:spPr>
          <a:noFill/>
        </p:spPr>
        <p:txBody>
          <a:bodyPr/>
          <a:lstStyle/>
          <a:p>
            <a:fld id="{98346B47-7448-4F67-8FFA-3C7E296DC66C}" type="slidenum">
              <a:rPr lang="en-US" smtClean="0">
                <a:latin typeface="Candara" panose="020E0502030303020204" pitchFamily="34" charset="0"/>
              </a:rPr>
              <a:pPr/>
              <a:t>25</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65563" y="457200"/>
            <a:ext cx="7543800" cy="685800"/>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Media Software for Home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3" name="Footer Placeholder 2"/>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37889" name="Slide Number Placeholder 5"/>
          <p:cNvSpPr>
            <a:spLocks noGrp="1"/>
          </p:cNvSpPr>
          <p:nvPr>
            <p:ph type="sldNum" sz="quarter" idx="12"/>
          </p:nvPr>
        </p:nvSpPr>
        <p:spPr>
          <a:noFill/>
        </p:spPr>
        <p:txBody>
          <a:bodyPr/>
          <a:lstStyle/>
          <a:p>
            <a:fld id="{1E7D3CF9-D3A7-44C2-AEBD-9C7C1C33A4ED}" type="slidenum">
              <a:rPr lang="en-US" smtClean="0">
                <a:latin typeface="Candara" panose="020E0502030303020204" pitchFamily="34" charset="0"/>
              </a:rPr>
              <a:pPr/>
              <a:t>26</a:t>
            </a:fld>
            <a:endParaRPr lang="en-US" b="1" smtClean="0">
              <a:latin typeface="Candara" panose="020E0502030303020204" pitchFamily="34" charset="0"/>
            </a:endParaRPr>
          </a:p>
        </p:txBody>
      </p:sp>
      <p:pic>
        <p:nvPicPr>
          <p:cNvPr id="2" name="Picture 1"/>
          <p:cNvPicPr>
            <a:picLocks noChangeAspect="1"/>
          </p:cNvPicPr>
          <p:nvPr/>
        </p:nvPicPr>
        <p:blipFill>
          <a:blip r:embed="rId3" cstate="print">
            <a:extLst/>
          </a:blip>
          <a:stretch>
            <a:fillRect/>
          </a:stretch>
        </p:blipFill>
        <p:spPr>
          <a:xfrm>
            <a:off x="767445" y="1608572"/>
            <a:ext cx="7735603" cy="4559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31520" y="636587"/>
            <a:ext cx="7543800" cy="6705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Digital </a:t>
            </a:r>
            <a:r>
              <a:rPr lang="en-US" sz="3600" b="1" dirty="0" smtClean="0">
                <a:effectLst>
                  <a:outerShdw blurRad="38100" dist="38100" dir="2700000" algn="tl">
                    <a:srgbClr val="000000">
                      <a:alpha val="43137"/>
                    </a:srgbClr>
                  </a:outerShdw>
                </a:effectLst>
                <a:latin typeface="Candara" panose="020E0502030303020204" pitchFamily="34" charset="0"/>
              </a:rPr>
              <a:t>Image Editing </a:t>
            </a:r>
            <a:r>
              <a:rPr lang="en-US" sz="3600" b="1" dirty="0">
                <a:effectLst>
                  <a:outerShdw blurRad="38100" dist="38100" dir="2700000" algn="tl">
                    <a:srgbClr val="000000">
                      <a:alpha val="43137"/>
                    </a:srgbClr>
                  </a:outerShdw>
                </a:effectLst>
                <a:latin typeface="Candara" panose="020E0502030303020204" pitchFamily="34" charset="0"/>
              </a:rPr>
              <a:t>Software</a:t>
            </a:r>
          </a:p>
        </p:txBody>
      </p:sp>
      <p:sp>
        <p:nvSpPr>
          <p:cNvPr id="100355" name="Rectangle 3"/>
          <p:cNvSpPr>
            <a:spLocks noGrp="1" noChangeArrowheads="1"/>
          </p:cNvSpPr>
          <p:nvPr>
            <p:ph idx="1"/>
          </p:nvPr>
        </p:nvSpPr>
        <p:spPr>
          <a:xfrm>
            <a:off x="731520" y="1600200"/>
            <a:ext cx="7879080" cy="4525963"/>
          </a:xfrm>
        </p:spPr>
        <p:txBody>
          <a:bodyPr>
            <a:normAutofit lnSpcReduction="10000"/>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Used to edit photographs and other images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Remove red-eye</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Modify contrast</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Sharpness</a:t>
            </a:r>
            <a:endParaRPr lang="en-US" sz="1800" dirty="0" smtClean="0">
              <a:effectLst/>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Fix scratches</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Examples </a:t>
            </a:r>
          </a:p>
          <a:p>
            <a:pPr marL="731520" lvl="3" indent="-365760">
              <a:lnSpc>
                <a:spcPct val="100000"/>
              </a:lnSpc>
              <a:spcBef>
                <a:spcPts val="600"/>
              </a:spcBef>
              <a:spcAft>
                <a:spcPts val="600"/>
              </a:spcAft>
              <a:buFont typeface="Wingdings" panose="05000000000000000000" pitchFamily="2" charset="2"/>
              <a:buChar char="ü"/>
              <a:defRPr/>
            </a:pPr>
            <a:r>
              <a:rPr lang="en-US" sz="1800" dirty="0">
                <a:latin typeface="Candara" panose="020E0502030303020204" pitchFamily="34" charset="0"/>
              </a:rPr>
              <a:t>Adobe </a:t>
            </a:r>
            <a:r>
              <a:rPr lang="en-US" sz="1800" dirty="0" smtClean="0">
                <a:latin typeface="Candara" panose="020E0502030303020204" pitchFamily="34" charset="0"/>
              </a:rPr>
              <a:t>Photoshop </a:t>
            </a:r>
            <a:br>
              <a:rPr lang="en-US" sz="1800" dirty="0" smtClean="0">
                <a:latin typeface="Candara" panose="020E0502030303020204" pitchFamily="34" charset="0"/>
              </a:rPr>
            </a:br>
            <a:r>
              <a:rPr lang="en-US" sz="1800" dirty="0" smtClean="0">
                <a:latin typeface="Candara" panose="020E0502030303020204" pitchFamily="34" charset="0"/>
              </a:rPr>
              <a:t>Elements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Roxio </a:t>
            </a:r>
            <a:r>
              <a:rPr lang="en-US" sz="1800" dirty="0" err="1" smtClean="0">
                <a:latin typeface="Candara" panose="020E0502030303020204" pitchFamily="34" charset="0"/>
              </a:rPr>
              <a:t>PhotoSuite</a:t>
            </a:r>
            <a:endParaRPr lang="en-US" sz="1800" dirty="0">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Microsoft </a:t>
            </a:r>
            <a:r>
              <a:rPr lang="en-US" sz="1800" dirty="0">
                <a:latin typeface="Candara" panose="020E0502030303020204" pitchFamily="34" charset="0"/>
              </a:rPr>
              <a:t>Photo Story</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Google Picasa</a:t>
            </a:r>
          </a:p>
          <a:p>
            <a:pPr eaLnBrk="1" hangingPunct="1">
              <a:lnSpc>
                <a:spcPct val="90000"/>
              </a:lnSpc>
              <a:defRPr/>
            </a:pPr>
            <a:endParaRPr lang="en-US" sz="2400" dirty="0" smtClean="0">
              <a:effectLst/>
              <a:latin typeface="Candara" panose="020E0502030303020204" pitchFamily="34" charset="0"/>
            </a:endParaRPr>
          </a:p>
        </p:txBody>
      </p:sp>
      <p:sp>
        <p:nvSpPr>
          <p:cNvPr id="3" name="Footer Placeholder 2"/>
          <p:cNvSpPr>
            <a:spLocks noGrp="1"/>
          </p:cNvSpPr>
          <p:nvPr>
            <p:ph type="ftr" sz="quarter" idx="11"/>
          </p:nvPr>
        </p:nvSpPr>
        <p:spPr/>
        <p:txBody>
          <a:bodyPr/>
          <a:lstStyle/>
          <a:p>
            <a:pPr>
              <a:defRPr/>
            </a:pPr>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4513" name="Slide Number Placeholder 6"/>
          <p:cNvSpPr>
            <a:spLocks noGrp="1"/>
          </p:cNvSpPr>
          <p:nvPr>
            <p:ph type="sldNum" sz="quarter" idx="12"/>
          </p:nvPr>
        </p:nvSpPr>
        <p:spPr>
          <a:noFill/>
        </p:spPr>
        <p:txBody>
          <a:bodyPr/>
          <a:lstStyle/>
          <a:p>
            <a:fld id="{543A98C1-E9E9-4F48-8507-0B39B6FF9FFE}" type="slidenum">
              <a:rPr lang="en-US" smtClean="0">
                <a:latin typeface="Candara" panose="020E0502030303020204" pitchFamily="34" charset="0"/>
              </a:rPr>
              <a:pPr/>
              <a:t>27</a:t>
            </a:fld>
            <a:endParaRPr lang="en-US" b="1" smtClean="0">
              <a:latin typeface="Candara" panose="020E0502030303020204" pitchFamily="34" charset="0"/>
            </a:endParaRPr>
          </a:p>
        </p:txBody>
      </p:sp>
      <p:pic>
        <p:nvPicPr>
          <p:cNvPr id="7" name="Picture 6" descr="picasa"/>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34406"/>
            <a:ext cx="5181600" cy="2914650"/>
          </a:xfrm>
          <a:prstGeom prst="rect">
            <a:avLst/>
          </a:prstGeom>
          <a:noFill/>
          <a:ln>
            <a:noFill/>
          </a:ln>
        </p:spPr>
      </p:pic>
      <p:sp>
        <p:nvSpPr>
          <p:cNvPr id="4" name="TextBox 3"/>
          <p:cNvSpPr txBox="1"/>
          <p:nvPr/>
        </p:nvSpPr>
        <p:spPr>
          <a:xfrm>
            <a:off x="4922520" y="5379084"/>
            <a:ext cx="3352800" cy="646331"/>
          </a:xfrm>
          <a:prstGeom prst="rect">
            <a:avLst/>
          </a:prstGeom>
          <a:noFill/>
        </p:spPr>
        <p:txBody>
          <a:bodyPr wrap="square" rtlCol="0">
            <a:spAutoFit/>
          </a:bodyPr>
          <a:lstStyle/>
          <a:p>
            <a:r>
              <a:rPr lang="en-US" dirty="0" smtClean="0">
                <a:latin typeface="Candara" panose="020E0502030303020204" pitchFamily="34" charset="0"/>
              </a:rPr>
              <a:t>Create </a:t>
            </a:r>
            <a:r>
              <a:rPr lang="en-US" dirty="0">
                <a:latin typeface="Candara" panose="020E0502030303020204" pitchFamily="34" charset="0"/>
              </a:rPr>
              <a:t>collages of your favorite images using Google’s Picasa.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572327"/>
            <a:ext cx="7543800" cy="594361"/>
          </a:xfrm>
        </p:spPr>
        <p:txBody>
          <a:bodyPr>
            <a:normAutofit/>
          </a:bodyPr>
          <a:lstStyle/>
          <a:p>
            <a:r>
              <a:rPr lang="en-US" sz="3600" b="1" dirty="0">
                <a:effectLst>
                  <a:outerShdw blurRad="38100" dist="38100" dir="2700000" algn="tl">
                    <a:srgbClr val="000000">
                      <a:alpha val="43137"/>
                    </a:srgbClr>
                  </a:outerShdw>
                </a:effectLst>
                <a:latin typeface="Candara" panose="020E0502030303020204" pitchFamily="34" charset="0"/>
              </a:rPr>
              <a:t>How Cloud Computing </a:t>
            </a:r>
            <a:r>
              <a:rPr lang="en-US" sz="3600" b="1" dirty="0" smtClean="0">
                <a:effectLst>
                  <a:outerShdw blurRad="38100" dist="38100" dir="2700000" algn="tl">
                    <a:srgbClr val="000000">
                      <a:alpha val="43137"/>
                    </a:srgbClr>
                  </a:outerShdw>
                </a:effectLst>
                <a:latin typeface="Candara" panose="020E0502030303020204" pitchFamily="34" charset="0"/>
              </a:rPr>
              <a:t>Works?</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3" name="Content Placeholder 2"/>
          <p:cNvSpPr>
            <a:spLocks noGrp="1"/>
          </p:cNvSpPr>
          <p:nvPr>
            <p:ph idx="1"/>
          </p:nvPr>
        </p:nvSpPr>
        <p:spPr>
          <a:xfrm>
            <a:off x="801290" y="1447800"/>
            <a:ext cx="7733110" cy="4678363"/>
          </a:xfrm>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en-US" dirty="0">
                <a:latin typeface="Candara" panose="020E0502030303020204" pitchFamily="34" charset="0"/>
              </a:rPr>
              <a:t>There are two sides to cloud </a:t>
            </a:r>
            <a:r>
              <a:rPr lang="en-US" dirty="0" smtClean="0">
                <a:latin typeface="Candara" panose="020E0502030303020204" pitchFamily="34" charset="0"/>
              </a:rPr>
              <a:t>computing</a:t>
            </a:r>
            <a:endParaRPr lang="en-US" dirty="0" smtClean="0">
              <a:latin typeface="Candara" panose="020E0502030303020204" pitchFamily="34" charset="0"/>
            </a:endParaRPr>
          </a:p>
          <a:p>
            <a:pPr marL="914400" lvl="1" indent="-457200">
              <a:lnSpc>
                <a:spcPct val="100000"/>
              </a:lnSpc>
              <a:spcBef>
                <a:spcPts val="600"/>
              </a:spcBef>
              <a:spcAft>
                <a:spcPts val="600"/>
              </a:spcAft>
              <a:buFont typeface="+mj-lt"/>
              <a:buAutoNum type="arabicPeriod"/>
            </a:pPr>
            <a:r>
              <a:rPr lang="en-US" b="1" dirty="0" smtClean="0">
                <a:latin typeface="Candara" panose="020E0502030303020204" pitchFamily="34" charset="0"/>
              </a:rPr>
              <a:t>The front end</a:t>
            </a:r>
          </a:p>
          <a:p>
            <a:pPr marL="1280160" lvl="3" indent="-457200">
              <a:lnSpc>
                <a:spcPct val="100000"/>
              </a:lnSpc>
              <a:spcBef>
                <a:spcPts val="600"/>
              </a:spcBef>
              <a:spcAft>
                <a:spcPts val="600"/>
              </a:spcAft>
              <a:buFont typeface="Wingdings" panose="05000000000000000000" pitchFamily="2" charset="2"/>
              <a:buChar char="ü"/>
            </a:pPr>
            <a:r>
              <a:rPr lang="en-US" sz="1600" dirty="0" smtClean="0">
                <a:latin typeface="Candara" panose="020E0502030303020204" pitchFamily="34" charset="0"/>
              </a:rPr>
              <a:t>Side that we see as users</a:t>
            </a:r>
          </a:p>
          <a:p>
            <a:pPr marL="1280160" lvl="3" indent="-457200">
              <a:lnSpc>
                <a:spcPct val="100000"/>
              </a:lnSpc>
              <a:spcBef>
                <a:spcPts val="600"/>
              </a:spcBef>
              <a:spcAft>
                <a:spcPts val="600"/>
              </a:spcAft>
              <a:buFont typeface="Wingdings" panose="05000000000000000000" pitchFamily="2" charset="2"/>
              <a:buChar char="ü"/>
            </a:pPr>
            <a:r>
              <a:rPr lang="en-US" sz="1600" dirty="0" smtClean="0">
                <a:latin typeface="Candara" panose="020E0502030303020204" pitchFamily="34" charset="0"/>
              </a:rPr>
              <a:t>Computer &amp; application that required to access the cloud computing system</a:t>
            </a:r>
          </a:p>
          <a:p>
            <a:pPr marL="1280160" lvl="3" indent="-457200">
              <a:lnSpc>
                <a:spcPct val="100000"/>
              </a:lnSpc>
              <a:spcBef>
                <a:spcPts val="600"/>
              </a:spcBef>
              <a:spcAft>
                <a:spcPts val="600"/>
              </a:spcAft>
              <a:buFont typeface="Wingdings" panose="05000000000000000000" pitchFamily="2" charset="2"/>
              <a:buChar char="ü"/>
            </a:pPr>
            <a:r>
              <a:rPr lang="en-US" sz="1600" dirty="0" smtClean="0">
                <a:latin typeface="Candara" panose="020E0502030303020204" pitchFamily="34" charset="0"/>
              </a:rPr>
              <a:t>e.g., Web browser like IE, Chrome, etc.</a:t>
            </a:r>
            <a:endParaRPr lang="en-US" sz="1600" dirty="0" smtClean="0">
              <a:latin typeface="Candara" panose="020E0502030303020204" pitchFamily="34" charset="0"/>
            </a:endParaRPr>
          </a:p>
          <a:p>
            <a:pPr marL="914400" lvl="1" indent="-457200">
              <a:lnSpc>
                <a:spcPct val="100000"/>
              </a:lnSpc>
              <a:spcBef>
                <a:spcPts val="600"/>
              </a:spcBef>
              <a:spcAft>
                <a:spcPts val="600"/>
              </a:spcAft>
              <a:buFont typeface="+mj-lt"/>
              <a:buAutoNum type="arabicPeriod"/>
            </a:pPr>
            <a:r>
              <a:rPr lang="en-US" b="1" dirty="0" smtClean="0">
                <a:latin typeface="Candara" panose="020E0502030303020204" pitchFamily="34" charset="0"/>
              </a:rPr>
              <a:t>The back end</a:t>
            </a:r>
            <a:endParaRPr lang="en-US" b="1" dirty="0" smtClean="0">
              <a:latin typeface="Candara" panose="020E0502030303020204" pitchFamily="34" charset="0"/>
            </a:endParaRPr>
          </a:p>
          <a:p>
            <a:pPr marL="1280160" lvl="3" indent="-457200">
              <a:lnSpc>
                <a:spcPct val="100000"/>
              </a:lnSpc>
              <a:spcBef>
                <a:spcPts val="600"/>
              </a:spcBef>
              <a:spcAft>
                <a:spcPts val="600"/>
              </a:spcAft>
              <a:buFont typeface="Wingdings" panose="05000000000000000000" pitchFamily="2" charset="2"/>
              <a:buChar char="ü"/>
            </a:pPr>
            <a:r>
              <a:rPr lang="en-US" sz="1600" dirty="0" smtClean="0">
                <a:latin typeface="Candara" panose="020E0502030303020204" pitchFamily="34" charset="0"/>
              </a:rPr>
              <a:t>Various </a:t>
            </a:r>
            <a:r>
              <a:rPr lang="en-US" sz="1600" dirty="0">
                <a:latin typeface="Candara" panose="020E0502030303020204" pitchFamily="34" charset="0"/>
              </a:rPr>
              <a:t>computers </a:t>
            </a:r>
            <a:r>
              <a:rPr lang="en-US" sz="1600" dirty="0" smtClean="0">
                <a:latin typeface="Candara" panose="020E0502030303020204" pitchFamily="34" charset="0"/>
              </a:rPr>
              <a:t>and </a:t>
            </a:r>
            <a:r>
              <a:rPr lang="en-US" sz="1600" dirty="0">
                <a:latin typeface="Candara" panose="020E0502030303020204" pitchFamily="34" charset="0"/>
              </a:rPr>
              <a:t>servers that </a:t>
            </a:r>
            <a:r>
              <a:rPr lang="en-US" sz="1600" dirty="0" smtClean="0">
                <a:latin typeface="Candara" panose="020E0502030303020204" pitchFamily="34" charset="0"/>
              </a:rPr>
              <a:t>house </a:t>
            </a:r>
            <a:r>
              <a:rPr lang="en-US" sz="1600" dirty="0">
                <a:latin typeface="Candara" panose="020E0502030303020204" pitchFamily="34" charset="0"/>
              </a:rPr>
              <a:t>the files and </a:t>
            </a:r>
            <a:r>
              <a:rPr lang="en-US" sz="1600" dirty="0" smtClean="0">
                <a:latin typeface="Candara" panose="020E0502030303020204" pitchFamily="34" charset="0"/>
              </a:rPr>
              <a:t>programs on the cloud.</a:t>
            </a:r>
            <a:endParaRPr lang="en-US" sz="1600" dirty="0" smtClean="0">
              <a:latin typeface="Candara" panose="020E0502030303020204" pitchFamily="34" charset="0"/>
            </a:endParaRPr>
          </a:p>
          <a:p>
            <a:pPr marL="1280160" lvl="3" indent="-457200">
              <a:lnSpc>
                <a:spcPct val="100000"/>
              </a:lnSpc>
              <a:spcBef>
                <a:spcPts val="600"/>
              </a:spcBef>
              <a:spcAft>
                <a:spcPts val="600"/>
              </a:spcAft>
              <a:buFont typeface="Wingdings" panose="05000000000000000000" pitchFamily="2" charset="2"/>
              <a:buChar char="ü"/>
            </a:pPr>
            <a:r>
              <a:rPr lang="en-US" sz="1600" dirty="0" smtClean="0">
                <a:latin typeface="Candara" panose="020E0502030303020204" pitchFamily="34" charset="0"/>
              </a:rPr>
              <a:t>A c</a:t>
            </a:r>
            <a:r>
              <a:rPr lang="en-US" sz="1600" dirty="0" smtClean="0">
                <a:latin typeface="Candara" panose="020E0502030303020204" pitchFamily="34" charset="0"/>
              </a:rPr>
              <a:t>entral </a:t>
            </a:r>
            <a:r>
              <a:rPr lang="en-US" sz="1600" dirty="0" smtClean="0">
                <a:latin typeface="Candara" panose="020E0502030303020204" pitchFamily="34" charset="0"/>
              </a:rPr>
              <a:t>server </a:t>
            </a:r>
            <a:r>
              <a:rPr lang="en-US" sz="1600" dirty="0" smtClean="0">
                <a:latin typeface="Candara" panose="020E0502030303020204" pitchFamily="34" charset="0"/>
              </a:rPr>
              <a:t>that uses a special kind of software called middleware (allows networked computers to communicate with each other).</a:t>
            </a:r>
          </a:p>
          <a:p>
            <a:pPr marL="1280160" lvl="3" indent="-457200">
              <a:lnSpc>
                <a:spcPct val="100000"/>
              </a:lnSpc>
              <a:spcBef>
                <a:spcPts val="600"/>
              </a:spcBef>
              <a:spcAft>
                <a:spcPts val="600"/>
              </a:spcAft>
              <a:buFont typeface="Wingdings" panose="05000000000000000000" pitchFamily="2" charset="2"/>
              <a:buChar char="ü"/>
            </a:pPr>
            <a:r>
              <a:rPr lang="en-US" sz="1600" dirty="0" smtClean="0">
                <a:latin typeface="Candara" panose="020E0502030303020204" pitchFamily="34" charset="0"/>
              </a:rPr>
              <a:t>Also </a:t>
            </a:r>
            <a:r>
              <a:rPr lang="en-US" sz="1600" dirty="0" smtClean="0">
                <a:latin typeface="Candara" panose="020E0502030303020204" pitchFamily="34" charset="0"/>
              </a:rPr>
              <a:t>monitors </a:t>
            </a:r>
            <a:r>
              <a:rPr lang="en-US" sz="1600" dirty="0" smtClean="0">
                <a:latin typeface="Candara" panose="020E0502030303020204" pitchFamily="34" charset="0"/>
              </a:rPr>
              <a:t>demands on </a:t>
            </a:r>
            <a:r>
              <a:rPr lang="en-US" sz="1600" dirty="0" smtClean="0">
                <a:latin typeface="Candara" panose="020E0502030303020204" pitchFamily="34" charset="0"/>
              </a:rPr>
              <a:t>systems to ensure everything runs smoothly. </a:t>
            </a:r>
            <a:endParaRPr lang="en-US" sz="1600" dirty="0">
              <a:latin typeface="Candara" panose="020E0502030303020204" pitchFamily="34" charset="0"/>
            </a:endParaRPr>
          </a:p>
          <a:p>
            <a:pPr lvl="1"/>
            <a:endParaRPr lang="en-US" dirty="0">
              <a:latin typeface="Candara" panose="020E0502030303020204" pitchFamily="34" charset="0"/>
            </a:endParaRPr>
          </a:p>
          <a:p>
            <a:endParaRPr lang="en-US"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28</a:t>
            </a:fld>
            <a:endParaRPr lang="en-US">
              <a:latin typeface="Candara" panose="020E0502030303020204" pitchFamily="34" charset="0"/>
            </a:endParaRPr>
          </a:p>
        </p:txBody>
      </p:sp>
    </p:spTree>
    <p:extLst>
      <p:ext uri="{BB962C8B-B14F-4D97-AF65-F5344CB8AC3E}">
        <p14:creationId xmlns:p14="http://schemas.microsoft.com/office/powerpoint/2010/main" val="335763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57200"/>
            <a:ext cx="7952163" cy="762001"/>
          </a:xfrm>
        </p:spPr>
        <p:txBody>
          <a:bodyPr/>
          <a:lstStyle/>
          <a:p>
            <a:pPr eaLnBrk="1" hangingPunct="1">
              <a:defRPr/>
            </a:pPr>
            <a:r>
              <a:rPr lang="en-US" b="1" dirty="0">
                <a:effectLst>
                  <a:outerShdw blurRad="38100" dist="38100" dir="2700000" algn="tl">
                    <a:srgbClr val="000000">
                      <a:alpha val="43137"/>
                    </a:srgbClr>
                  </a:outerShdw>
                </a:effectLst>
                <a:latin typeface="Candara" panose="020E0502030303020204" pitchFamily="34" charset="0"/>
              </a:rPr>
              <a:t>Chapter </a:t>
            </a:r>
            <a:r>
              <a:rPr lang="en-US" b="1" dirty="0" smtClean="0">
                <a:effectLst>
                  <a:outerShdw blurRad="38100" dist="38100" dir="2700000" algn="tl">
                    <a:srgbClr val="000000">
                      <a:alpha val="43137"/>
                    </a:srgbClr>
                  </a:outerShdw>
                </a:effectLst>
                <a:latin typeface="Candara" panose="020E0502030303020204" pitchFamily="34" charset="0"/>
              </a:rPr>
              <a:t>Highlights </a:t>
            </a:r>
            <a:endParaRPr lang="en-US" b="1" dirty="0">
              <a:effectLst>
                <a:outerShdw blurRad="38100" dist="38100" dir="2700000" algn="tl">
                  <a:srgbClr val="000000">
                    <a:alpha val="43137"/>
                  </a:srgbClr>
                </a:outerShdw>
              </a:effectLst>
              <a:latin typeface="Candara" panose="020E0502030303020204" pitchFamily="34" charset="0"/>
            </a:endParaRPr>
          </a:p>
        </p:txBody>
      </p:sp>
      <p:sp>
        <p:nvSpPr>
          <p:cNvPr id="65539" name="Rectangle 3"/>
          <p:cNvSpPr>
            <a:spLocks noGrp="1" noChangeArrowheads="1"/>
          </p:cNvSpPr>
          <p:nvPr>
            <p:ph idx="1"/>
          </p:nvPr>
        </p:nvSpPr>
        <p:spPr>
          <a:xfrm>
            <a:off x="457200" y="1619250"/>
            <a:ext cx="8153400" cy="4552950"/>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Nuts and bolts of software</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Web-based applications </a:t>
            </a:r>
            <a:endParaRPr lang="en-US" dirty="0">
              <a:effectLst/>
              <a:latin typeface="Candara" panose="020E0502030303020204" pitchFamily="34" charset="0"/>
            </a:endParaRPr>
          </a:p>
          <a:p>
            <a:pPr marL="365760" indent="-365760" eaLnBrk="1" hangingPunct="1">
              <a:lnSpc>
                <a:spcPct val="100000"/>
              </a:lnSpc>
              <a:spcBef>
                <a:spcPts val="600"/>
              </a:spcBef>
              <a:spcAft>
                <a:spcPts val="600"/>
              </a:spcAft>
              <a:buFont typeface="Wingdings" panose="05000000000000000000" pitchFamily="2" charset="2"/>
              <a:buChar char="§"/>
              <a:defRPr/>
            </a:pPr>
            <a:r>
              <a:rPr lang="en-US" dirty="0">
                <a:effectLst/>
                <a:latin typeface="Candara" panose="020E0502030303020204" pitchFamily="34" charset="0"/>
              </a:rPr>
              <a:t>Productivity </a:t>
            </a:r>
            <a:r>
              <a:rPr lang="en-US" dirty="0" smtClean="0">
                <a:effectLst/>
                <a:latin typeface="Candara" panose="020E0502030303020204" pitchFamily="34" charset="0"/>
              </a:rPr>
              <a:t>software for home and office</a:t>
            </a:r>
            <a:endParaRPr lang="en-US" dirty="0">
              <a:effectLst/>
              <a:latin typeface="Candara" panose="020E0502030303020204" pitchFamily="34" charset="0"/>
            </a:endParaRP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Business </a:t>
            </a:r>
            <a:r>
              <a:rPr lang="en-US" dirty="0">
                <a:latin typeface="Candara" panose="020E0502030303020204" pitchFamily="34" charset="0"/>
              </a:rPr>
              <a:t>software for home and office</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Media software for home</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Software for home</a:t>
            </a:r>
            <a:endParaRPr lang="en-US" dirty="0">
              <a:effectLst/>
              <a:latin typeface="Candara" panose="020E0502030303020204" pitchFamily="34" charset="0"/>
            </a:endParaRP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Buying software</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Installing, uninstalling, and starting software</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Getting help with software</a:t>
            </a:r>
            <a:endParaRPr lang="en-US" dirty="0">
              <a:effectLst/>
              <a:latin typeface="Candara" panose="020E0502030303020204" pitchFamily="34" charset="0"/>
            </a:endParaRPr>
          </a:p>
        </p:txBody>
      </p:sp>
      <p:sp>
        <p:nvSpPr>
          <p:cNvPr id="31745" name="Slide Number Placeholder 5"/>
          <p:cNvSpPr>
            <a:spLocks noGrp="1"/>
          </p:cNvSpPr>
          <p:nvPr>
            <p:ph type="sldNum" sz="quarter" idx="12"/>
          </p:nvPr>
        </p:nvSpPr>
        <p:spPr>
          <a:noFill/>
        </p:spPr>
        <p:txBody>
          <a:bodyPr/>
          <a:lstStyle/>
          <a:p>
            <a:fld id="{C2EC7A8E-6775-490C-AEE0-C5AEF41B5BC2}" type="slidenum">
              <a:rPr lang="en-US" smtClean="0">
                <a:latin typeface="Candara" panose="020E0502030303020204" pitchFamily="34" charset="0"/>
              </a:rPr>
              <a:pPr/>
              <a:t>2</a:t>
            </a:fld>
            <a:endParaRPr lang="en-US" b="1" smtClean="0">
              <a:latin typeface="Candara" panose="020E0502030303020204" pitchFamily="34" charset="0"/>
            </a:endParaRPr>
          </a:p>
        </p:txBody>
      </p:sp>
      <p:sp>
        <p:nvSpPr>
          <p:cNvPr id="3" name="Footer Placeholder 2"/>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dirty="0">
              <a:latin typeface="Candara" panose="020E050203030302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00100" y="638787"/>
            <a:ext cx="7543800" cy="6705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Digital </a:t>
            </a:r>
            <a:r>
              <a:rPr lang="en-US" sz="3600" b="1" dirty="0" smtClean="0">
                <a:effectLst>
                  <a:outerShdw blurRad="38100" dist="38100" dir="2700000" algn="tl">
                    <a:srgbClr val="000000">
                      <a:alpha val="43137"/>
                    </a:srgbClr>
                  </a:outerShdw>
                </a:effectLst>
                <a:latin typeface="Candara" panose="020E0502030303020204" pitchFamily="34" charset="0"/>
              </a:rPr>
              <a:t>Audio </a:t>
            </a:r>
            <a:r>
              <a:rPr lang="en-US" sz="3600" b="1" dirty="0">
                <a:effectLst>
                  <a:outerShdw blurRad="38100" dist="38100" dir="2700000" algn="tl">
                    <a:srgbClr val="000000">
                      <a:alpha val="43137"/>
                    </a:srgbClr>
                  </a:outerShdw>
                </a:effectLst>
                <a:latin typeface="Candara" panose="020E0502030303020204" pitchFamily="34" charset="0"/>
              </a:rPr>
              <a:t>Software</a:t>
            </a:r>
          </a:p>
        </p:txBody>
      </p:sp>
      <p:sp>
        <p:nvSpPr>
          <p:cNvPr id="106499" name="Rectangle 3"/>
          <p:cNvSpPr>
            <a:spLocks noGrp="1" noChangeArrowheads="1"/>
          </p:cNvSpPr>
          <p:nvPr>
            <p:ph idx="1"/>
          </p:nvPr>
        </p:nvSpPr>
        <p:spPr>
          <a:xfrm>
            <a:off x="800100" y="1551214"/>
            <a:ext cx="7734300" cy="4697186"/>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Audio files include novels, newspapers, radio shows, and podcasts</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MP3 is a type of audio compression format</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Hundreds of applications allow you to copy, play, and organize MP3s</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Features include recording, ripping, burning, encoding and decoding,  and format conversion</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Audio editing software perform basic </a:t>
            </a:r>
            <a:r>
              <a:rPr lang="en-US" dirty="0" smtClean="0">
                <a:latin typeface="Candara" panose="020E0502030303020204" pitchFamily="34" charset="0"/>
              </a:rPr>
              <a:t>tasks</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e.g., Apple iTunes, Windows Media Player</a:t>
            </a:r>
            <a:endParaRPr lang="en-US" dirty="0" smtClean="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8609" name="Slide Number Placeholder 6"/>
          <p:cNvSpPr>
            <a:spLocks noGrp="1"/>
          </p:cNvSpPr>
          <p:nvPr>
            <p:ph type="sldNum" sz="quarter" idx="12"/>
          </p:nvPr>
        </p:nvSpPr>
        <p:spPr>
          <a:noFill/>
        </p:spPr>
        <p:txBody>
          <a:bodyPr/>
          <a:lstStyle/>
          <a:p>
            <a:fld id="{3565EDF5-665F-471E-A69B-9853D6B583B7}" type="slidenum">
              <a:rPr lang="en-US" smtClean="0">
                <a:latin typeface="Candara" panose="020E0502030303020204" pitchFamily="34" charset="0"/>
              </a:rPr>
              <a:pPr/>
              <a:t>29</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22960" y="457199"/>
            <a:ext cx="7543800" cy="76200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Digital </a:t>
            </a:r>
            <a:r>
              <a:rPr lang="en-US" sz="3600" b="1" dirty="0" smtClean="0">
                <a:effectLst>
                  <a:outerShdw blurRad="38100" dist="38100" dir="2700000" algn="tl">
                    <a:srgbClr val="000000">
                      <a:alpha val="43137"/>
                    </a:srgbClr>
                  </a:outerShdw>
                </a:effectLst>
                <a:latin typeface="Candara" panose="020E0502030303020204" pitchFamily="34" charset="0"/>
              </a:rPr>
              <a:t>Video Editing </a:t>
            </a:r>
            <a:r>
              <a:rPr lang="en-US" sz="3600" b="1" dirty="0">
                <a:effectLst>
                  <a:outerShdw blurRad="38100" dist="38100" dir="2700000" algn="tl">
                    <a:srgbClr val="000000">
                      <a:alpha val="43137"/>
                    </a:srgbClr>
                  </a:outerShdw>
                </a:effectLst>
                <a:latin typeface="Candara" panose="020E0502030303020204" pitchFamily="34" charset="0"/>
              </a:rPr>
              <a:t>Software</a:t>
            </a:r>
          </a:p>
        </p:txBody>
      </p:sp>
      <p:sp>
        <p:nvSpPr>
          <p:cNvPr id="106499" name="Rectangle 3"/>
          <p:cNvSpPr>
            <a:spLocks noGrp="1" noChangeArrowheads="1"/>
          </p:cNvSpPr>
          <p:nvPr>
            <p:ph idx="1"/>
          </p:nvPr>
        </p:nvSpPr>
        <p:spPr>
          <a:xfrm>
            <a:off x="914400" y="1600200"/>
            <a:ext cx="7753350" cy="4629150"/>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Used to create and edit digital videos</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Intuitive drag-and drop features</a:t>
            </a:r>
            <a:endParaRPr lang="en-US" dirty="0" smtClean="0">
              <a:effectLst/>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Windows Live Movie Maker</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Apple iMovie</a:t>
            </a:r>
          </a:p>
          <a:p>
            <a:pPr marL="365760" indent="-365760">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Wide range of special effects and tools</a:t>
            </a:r>
          </a:p>
          <a:p>
            <a:pPr marL="548640" lvl="2"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Adobe Premiere Pro</a:t>
            </a:r>
          </a:p>
          <a:p>
            <a:pPr marL="548640" lvl="2"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Apple’s Final Cut Pro</a:t>
            </a:r>
            <a:endParaRPr lang="en-US" sz="1800" dirty="0" smtClean="0">
              <a:effectLst/>
              <a:latin typeface="Candara" panose="020E0502030303020204" pitchFamily="34" charset="0"/>
            </a:endParaRP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MP4 format files can be watched on portable media players</a:t>
            </a: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8609" name="Slide Number Placeholder 6"/>
          <p:cNvSpPr>
            <a:spLocks noGrp="1"/>
          </p:cNvSpPr>
          <p:nvPr>
            <p:ph type="sldNum" sz="quarter" idx="12"/>
          </p:nvPr>
        </p:nvSpPr>
        <p:spPr>
          <a:noFill/>
        </p:spPr>
        <p:txBody>
          <a:bodyPr/>
          <a:lstStyle/>
          <a:p>
            <a:fld id="{3565EDF5-665F-471E-A69B-9853D6B583B7}" type="slidenum">
              <a:rPr lang="en-US" smtClean="0">
                <a:latin typeface="Candara" panose="020E0502030303020204" pitchFamily="34" charset="0"/>
              </a:rPr>
              <a:pPr/>
              <a:t>30</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865563" y="508281"/>
            <a:ext cx="7543800" cy="7467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Media Management Software</a:t>
            </a:r>
          </a:p>
        </p:txBody>
      </p:sp>
      <p:sp>
        <p:nvSpPr>
          <p:cNvPr id="177155" name="Rectangle 3"/>
          <p:cNvSpPr>
            <a:spLocks noGrp="1" noChangeArrowheads="1"/>
          </p:cNvSpPr>
          <p:nvPr>
            <p:ph idx="1"/>
          </p:nvPr>
        </p:nvSpPr>
        <p:spPr>
          <a:xfrm>
            <a:off x="822959" y="1600200"/>
            <a:ext cx="7586404" cy="4268894"/>
          </a:xfrm>
        </p:spPr>
        <p:txBody>
          <a:bodyPr>
            <a:no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altLang="ja-JP" dirty="0" smtClean="0">
                <a:effectLst/>
                <a:latin typeface="Candara" panose="020E0502030303020204" pitchFamily="34" charset="0"/>
                <a:ea typeface="ＭＳ Ｐゴシック"/>
                <a:cs typeface="ＭＳ Ｐゴシック"/>
              </a:rPr>
              <a:t>Organize audio and </a:t>
            </a:r>
            <a:r>
              <a:rPr lang="en-US" altLang="ja-JP" dirty="0" smtClean="0">
                <a:latin typeface="Candara" panose="020E0502030303020204" pitchFamily="34" charset="0"/>
                <a:ea typeface="ＭＳ Ｐゴシック"/>
                <a:cs typeface="ＭＳ Ｐゴシック"/>
              </a:rPr>
              <a:t>video </a:t>
            </a:r>
            <a:r>
              <a:rPr lang="en-US" altLang="ja-JP" dirty="0" smtClean="0">
                <a:effectLst/>
                <a:latin typeface="Candara" panose="020E0502030303020204" pitchFamily="34" charset="0"/>
                <a:ea typeface="ＭＳ Ｐゴシック"/>
                <a:cs typeface="ＭＳ Ｐゴシック"/>
              </a:rPr>
              <a:t>files</a:t>
            </a:r>
          </a:p>
          <a:p>
            <a:pPr marL="731520" lvl="3" indent="-365760">
              <a:lnSpc>
                <a:spcPct val="100000"/>
              </a:lnSpc>
              <a:spcBef>
                <a:spcPts val="600"/>
              </a:spcBef>
              <a:spcAft>
                <a:spcPts val="600"/>
              </a:spcAft>
              <a:buFont typeface="Wingdings" panose="05000000000000000000" pitchFamily="2" charset="2"/>
              <a:buChar char="ü"/>
              <a:defRPr/>
            </a:pPr>
            <a:r>
              <a:rPr lang="en-US" altLang="ja-JP" sz="1800" dirty="0" smtClean="0">
                <a:effectLst/>
                <a:latin typeface="Candara" panose="020E0502030303020204" pitchFamily="34" charset="0"/>
                <a:ea typeface="ＭＳ Ｐゴシック"/>
                <a:cs typeface="ＭＳ Ｐゴシック"/>
              </a:rPr>
              <a:t>Sort, filter, search by artist, album, category</a:t>
            </a:r>
          </a:p>
          <a:p>
            <a:pPr marL="731520" lvl="3" indent="-365760">
              <a:lnSpc>
                <a:spcPct val="100000"/>
              </a:lnSpc>
              <a:spcBef>
                <a:spcPts val="600"/>
              </a:spcBef>
              <a:spcAft>
                <a:spcPts val="600"/>
              </a:spcAft>
              <a:buFont typeface="Wingdings" panose="05000000000000000000" pitchFamily="2" charset="2"/>
              <a:buChar char="ü"/>
              <a:defRPr/>
            </a:pPr>
            <a:r>
              <a:rPr lang="en-US" altLang="ja-JP" sz="1800" dirty="0">
                <a:latin typeface="Candara" panose="020E0502030303020204" pitchFamily="34" charset="0"/>
                <a:cs typeface="ＭＳ Ｐゴシック"/>
              </a:rPr>
              <a:t>Manage tracks and generate playlists</a:t>
            </a:r>
          </a:p>
          <a:p>
            <a:pPr marL="731520" lvl="3" indent="-365760">
              <a:lnSpc>
                <a:spcPct val="100000"/>
              </a:lnSpc>
              <a:spcBef>
                <a:spcPts val="600"/>
              </a:spcBef>
              <a:spcAft>
                <a:spcPts val="600"/>
              </a:spcAft>
              <a:buFont typeface="Wingdings" panose="05000000000000000000" pitchFamily="2" charset="2"/>
              <a:buChar char="ü"/>
              <a:defRPr/>
            </a:pPr>
            <a:r>
              <a:rPr lang="en-US" altLang="ja-JP" sz="1800" dirty="0">
                <a:latin typeface="Candara" panose="020E0502030303020204" pitchFamily="34" charset="0"/>
                <a:cs typeface="ＭＳ Ｐゴシック"/>
              </a:rPr>
              <a:t>Burn songs to CDs and print liner notes </a:t>
            </a:r>
            <a:endParaRPr lang="en-US" sz="1800" dirty="0">
              <a:latin typeface="Candara" panose="020E0502030303020204" pitchFamily="34" charset="0"/>
            </a:endParaRPr>
          </a:p>
          <a:p>
            <a:pPr marL="365760" indent="-365760" eaLnBrk="1" hangingPunct="1">
              <a:lnSpc>
                <a:spcPct val="100000"/>
              </a:lnSpc>
              <a:spcBef>
                <a:spcPts val="600"/>
              </a:spcBef>
              <a:spcAft>
                <a:spcPts val="600"/>
              </a:spcAft>
              <a:buFont typeface="Wingdings" panose="05000000000000000000" pitchFamily="2" charset="2"/>
              <a:buChar char="§"/>
              <a:defRPr/>
            </a:pPr>
            <a:r>
              <a:rPr lang="en-US" altLang="ja-JP" dirty="0" smtClean="0">
                <a:effectLst/>
                <a:latin typeface="Candara" panose="020E0502030303020204" pitchFamily="34" charset="0"/>
                <a:ea typeface="ＭＳ Ｐゴシック"/>
                <a:cs typeface="ＭＳ Ｐゴシック"/>
              </a:rPr>
              <a:t>Examples</a:t>
            </a:r>
          </a:p>
          <a:p>
            <a:pPr marL="731520" lvl="3" indent="-365760">
              <a:lnSpc>
                <a:spcPct val="100000"/>
              </a:lnSpc>
              <a:spcBef>
                <a:spcPts val="600"/>
              </a:spcBef>
              <a:spcAft>
                <a:spcPts val="600"/>
              </a:spcAft>
              <a:buFont typeface="Wingdings" panose="05000000000000000000" pitchFamily="2" charset="2"/>
              <a:buChar char="ü"/>
              <a:defRPr/>
            </a:pPr>
            <a:r>
              <a:rPr lang="en-US" altLang="ja-JP" sz="1800" dirty="0" smtClean="0">
                <a:effectLst/>
                <a:latin typeface="Candara" panose="020E0502030303020204" pitchFamily="34" charset="0"/>
                <a:ea typeface="ＭＳ Ｐゴシック"/>
                <a:cs typeface="ＭＳ Ｐゴシック"/>
              </a:rPr>
              <a:t>Windows Media Player</a:t>
            </a:r>
          </a:p>
          <a:p>
            <a:pPr marL="731520" lvl="3" indent="-365760">
              <a:lnSpc>
                <a:spcPct val="100000"/>
              </a:lnSpc>
              <a:spcBef>
                <a:spcPts val="600"/>
              </a:spcBef>
              <a:spcAft>
                <a:spcPts val="600"/>
              </a:spcAft>
              <a:buFont typeface="Wingdings" panose="05000000000000000000" pitchFamily="2" charset="2"/>
              <a:buChar char="ü"/>
              <a:defRPr/>
            </a:pPr>
            <a:r>
              <a:rPr lang="en-US" altLang="ja-JP" sz="1800" dirty="0" err="1" smtClean="0">
                <a:effectLst/>
                <a:latin typeface="Candara" panose="020E0502030303020204" pitchFamily="34" charset="0"/>
                <a:ea typeface="ＭＳ Ｐゴシック"/>
                <a:cs typeface="ＭＳ Ｐゴシック"/>
              </a:rPr>
              <a:t>Winamp</a:t>
            </a:r>
            <a:endParaRPr lang="en-US" altLang="ja-JP" sz="1800" dirty="0" smtClean="0">
              <a:effectLst/>
              <a:latin typeface="Candara" panose="020E0502030303020204" pitchFamily="34" charset="0"/>
              <a:ea typeface="ＭＳ Ｐゴシック"/>
              <a:cs typeface="ＭＳ Ｐゴシック"/>
            </a:endParaRPr>
          </a:p>
          <a:p>
            <a:pPr marL="731520" lvl="3" indent="-365760">
              <a:lnSpc>
                <a:spcPct val="100000"/>
              </a:lnSpc>
              <a:spcBef>
                <a:spcPts val="600"/>
              </a:spcBef>
              <a:spcAft>
                <a:spcPts val="600"/>
              </a:spcAft>
              <a:buFont typeface="Wingdings" panose="05000000000000000000" pitchFamily="2" charset="2"/>
              <a:buChar char="ü"/>
              <a:defRPr/>
            </a:pPr>
            <a:r>
              <a:rPr lang="en-US" altLang="ja-JP" sz="1800" dirty="0" smtClean="0">
                <a:effectLst/>
                <a:latin typeface="Candara" panose="020E0502030303020204" pitchFamily="34" charset="0"/>
                <a:ea typeface="ＭＳ Ｐゴシック"/>
                <a:cs typeface="ＭＳ Ｐゴシック"/>
              </a:rPr>
              <a:t>Apple iTunes</a:t>
            </a: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70660" name="Slide Number Placeholder 5"/>
          <p:cNvSpPr>
            <a:spLocks noGrp="1"/>
          </p:cNvSpPr>
          <p:nvPr>
            <p:ph type="sldNum" sz="quarter" idx="12"/>
          </p:nvPr>
        </p:nvSpPr>
        <p:spPr>
          <a:noFill/>
        </p:spPr>
        <p:txBody>
          <a:bodyPr/>
          <a:lstStyle/>
          <a:p>
            <a:fld id="{E4DC0AFD-471F-404F-BDE0-6DF4BFEB84B9}" type="slidenum">
              <a:rPr lang="en-US" smtClean="0">
                <a:latin typeface="Candara" panose="020E0502030303020204" pitchFamily="34" charset="0"/>
              </a:rPr>
              <a:pPr/>
              <a:t>31</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33399"/>
            <a:ext cx="7543800" cy="733177"/>
          </a:xfrm>
        </p:spPr>
        <p:txBody>
          <a:bodyPr>
            <a:normAutofit/>
          </a:bodyPr>
          <a:lstStyle/>
          <a:p>
            <a:r>
              <a:rPr lang="en-US" sz="3600" b="1" dirty="0">
                <a:effectLst>
                  <a:outerShdw blurRad="38100" dist="38100" dir="2700000" algn="tl">
                    <a:srgbClr val="000000">
                      <a:alpha val="43137"/>
                    </a:srgbClr>
                  </a:outerShdw>
                </a:effectLst>
                <a:latin typeface="Candara" panose="020E0502030303020204" pitchFamily="34" charset="0"/>
              </a:rPr>
              <a:t>Software for Home</a:t>
            </a:r>
          </a:p>
        </p:txBody>
      </p:sp>
      <p:sp>
        <p:nvSpPr>
          <p:cNvPr id="6" name="Content Placeholder 5"/>
          <p:cNvSpPr>
            <a:spLocks noGrp="1"/>
          </p:cNvSpPr>
          <p:nvPr>
            <p:ph sz="half" idx="1"/>
          </p:nvPr>
        </p:nvSpPr>
        <p:spPr>
          <a:xfrm>
            <a:off x="990600" y="2667000"/>
            <a:ext cx="3505200" cy="3459163"/>
          </a:xfrm>
        </p:spPr>
        <p:txBody>
          <a:bodyPr>
            <a:normAutofit/>
          </a:bodyPr>
          <a:lstStyle/>
          <a:p>
            <a:pPr marL="365760" lvl="1" indent="-365760">
              <a:lnSpc>
                <a:spcPct val="100000"/>
              </a:lnSpc>
              <a:spcBef>
                <a:spcPts val="600"/>
              </a:spcBef>
              <a:spcAft>
                <a:spcPts val="600"/>
              </a:spcAft>
              <a:buFont typeface="Wingdings" panose="05000000000000000000" pitchFamily="2" charset="2"/>
              <a:buChar char="Ø"/>
            </a:pPr>
            <a:r>
              <a:rPr lang="en-US" sz="2000" dirty="0">
                <a:latin typeface="Candara" panose="020E0502030303020204" pitchFamily="34" charset="0"/>
              </a:rPr>
              <a:t>Action</a:t>
            </a:r>
          </a:p>
          <a:p>
            <a:pPr marL="365760" lvl="1" indent="-365760">
              <a:lnSpc>
                <a:spcPct val="100000"/>
              </a:lnSpc>
              <a:spcBef>
                <a:spcPts val="600"/>
              </a:spcBef>
              <a:spcAft>
                <a:spcPts val="600"/>
              </a:spcAft>
              <a:buFont typeface="Wingdings" panose="05000000000000000000" pitchFamily="2" charset="2"/>
              <a:buChar char="Ø"/>
            </a:pPr>
            <a:r>
              <a:rPr lang="en-US" sz="2000" dirty="0">
                <a:latin typeface="Candara" panose="020E0502030303020204" pitchFamily="34" charset="0"/>
              </a:rPr>
              <a:t>Driving</a:t>
            </a:r>
          </a:p>
          <a:p>
            <a:pPr marL="365760" lvl="1" indent="-365760">
              <a:lnSpc>
                <a:spcPct val="100000"/>
              </a:lnSpc>
              <a:spcBef>
                <a:spcPts val="600"/>
              </a:spcBef>
              <a:spcAft>
                <a:spcPts val="600"/>
              </a:spcAft>
              <a:buFont typeface="Wingdings" panose="05000000000000000000" pitchFamily="2" charset="2"/>
              <a:buChar char="Ø"/>
            </a:pPr>
            <a:r>
              <a:rPr lang="en-US" sz="2000" dirty="0">
                <a:latin typeface="Candara" panose="020E0502030303020204" pitchFamily="34" charset="0"/>
              </a:rPr>
              <a:t>Puzzles</a:t>
            </a:r>
          </a:p>
          <a:p>
            <a:pPr marL="365760" lvl="1" indent="-365760">
              <a:lnSpc>
                <a:spcPct val="100000"/>
              </a:lnSpc>
              <a:spcBef>
                <a:spcPts val="600"/>
              </a:spcBef>
              <a:spcAft>
                <a:spcPts val="600"/>
              </a:spcAft>
              <a:buFont typeface="Wingdings" panose="05000000000000000000" pitchFamily="2" charset="2"/>
              <a:buChar char="Ø"/>
            </a:pPr>
            <a:r>
              <a:rPr lang="en-US" sz="2000" dirty="0">
                <a:latin typeface="Candara" panose="020E0502030303020204" pitchFamily="34" charset="0"/>
              </a:rPr>
              <a:t>Role-playing</a:t>
            </a:r>
          </a:p>
          <a:p>
            <a:pPr>
              <a:lnSpc>
                <a:spcPct val="90000"/>
              </a:lnSpc>
              <a:defRPr/>
            </a:pPr>
            <a:endParaRPr lang="en-US" dirty="0" smtClean="0">
              <a:latin typeface="Candara" panose="020E0502030303020204" pitchFamily="34" charset="0"/>
            </a:endParaRPr>
          </a:p>
          <a:p>
            <a:endParaRPr lang="en-US" dirty="0">
              <a:latin typeface="Candara" panose="020E0502030303020204" pitchFamily="34" charset="0"/>
            </a:endParaRPr>
          </a:p>
        </p:txBody>
      </p:sp>
      <p:sp>
        <p:nvSpPr>
          <p:cNvPr id="7" name="Content Placeholder 6"/>
          <p:cNvSpPr>
            <a:spLocks noGrp="1"/>
          </p:cNvSpPr>
          <p:nvPr>
            <p:ph sz="half" idx="2"/>
          </p:nvPr>
        </p:nvSpPr>
        <p:spPr>
          <a:xfrm>
            <a:off x="4648200" y="2667000"/>
            <a:ext cx="3619500" cy="3459163"/>
          </a:xfrm>
        </p:spPr>
        <p:txBody>
          <a:bodyPr>
            <a:normAutofit/>
          </a:bodyPr>
          <a:lstStyle/>
          <a:p>
            <a:pPr marL="365760" lvl="1" indent="-365760">
              <a:lnSpc>
                <a:spcPct val="100000"/>
              </a:lnSpc>
              <a:spcBef>
                <a:spcPts val="600"/>
              </a:spcBef>
              <a:spcAft>
                <a:spcPts val="600"/>
              </a:spcAft>
              <a:buFont typeface="Wingdings" panose="05000000000000000000" pitchFamily="2" charset="2"/>
              <a:buChar char="Ø"/>
              <a:defRPr/>
            </a:pPr>
            <a:r>
              <a:rPr lang="en-US" sz="2000" dirty="0">
                <a:latin typeface="Candara" panose="020E0502030303020204" pitchFamily="34" charset="0"/>
              </a:rPr>
              <a:t>Card-playing </a:t>
            </a:r>
          </a:p>
          <a:p>
            <a:pPr marL="365760" lvl="1" indent="-365760">
              <a:lnSpc>
                <a:spcPct val="100000"/>
              </a:lnSpc>
              <a:spcBef>
                <a:spcPts val="600"/>
              </a:spcBef>
              <a:spcAft>
                <a:spcPts val="600"/>
              </a:spcAft>
              <a:buFont typeface="Wingdings" panose="05000000000000000000" pitchFamily="2" charset="2"/>
              <a:buChar char="Ø"/>
              <a:defRPr/>
            </a:pPr>
            <a:r>
              <a:rPr lang="en-US" sz="2000" dirty="0">
                <a:latin typeface="Candara" panose="020E0502030303020204" pitchFamily="34" charset="0"/>
              </a:rPr>
              <a:t>Sports</a:t>
            </a:r>
          </a:p>
          <a:p>
            <a:pPr marL="365760" lvl="1" indent="-365760">
              <a:lnSpc>
                <a:spcPct val="100000"/>
              </a:lnSpc>
              <a:spcBef>
                <a:spcPts val="600"/>
              </a:spcBef>
              <a:spcAft>
                <a:spcPts val="600"/>
              </a:spcAft>
              <a:buFont typeface="Wingdings" panose="05000000000000000000" pitchFamily="2" charset="2"/>
              <a:buChar char="Ø"/>
              <a:defRPr/>
            </a:pPr>
            <a:r>
              <a:rPr lang="en-US" sz="2000" dirty="0">
                <a:latin typeface="Candara" panose="020E0502030303020204" pitchFamily="34" charset="0"/>
              </a:rPr>
              <a:t>Strategy</a:t>
            </a:r>
          </a:p>
          <a:p>
            <a:pPr marL="365760" lvl="1" indent="-365760">
              <a:lnSpc>
                <a:spcPct val="100000"/>
              </a:lnSpc>
              <a:spcBef>
                <a:spcPts val="600"/>
              </a:spcBef>
              <a:spcAft>
                <a:spcPts val="600"/>
              </a:spcAft>
              <a:buFont typeface="Wingdings" panose="05000000000000000000" pitchFamily="2" charset="2"/>
              <a:buChar char="Ø"/>
              <a:defRPr/>
            </a:pPr>
            <a:r>
              <a:rPr lang="en-US" sz="2000" dirty="0">
                <a:latin typeface="Candara" panose="020E0502030303020204" pitchFamily="34" charset="0"/>
              </a:rPr>
              <a:t>Simulations</a:t>
            </a: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32</a:t>
            </a:fld>
            <a:endParaRPr lang="en-US">
              <a:latin typeface="Candara" panose="020E0502030303020204" pitchFamily="34" charset="0"/>
            </a:endParaRPr>
          </a:p>
        </p:txBody>
      </p:sp>
      <p:sp>
        <p:nvSpPr>
          <p:cNvPr id="8" name="Rectangle 3"/>
          <p:cNvSpPr txBox="1">
            <a:spLocks noChangeArrowheads="1"/>
          </p:cNvSpPr>
          <p:nvPr/>
        </p:nvSpPr>
        <p:spPr>
          <a:xfrm>
            <a:off x="838200" y="1600200"/>
            <a:ext cx="7571163" cy="7331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accent1"/>
              </a:buClr>
              <a:buFont typeface="Wingdings" panose="05000000000000000000" pitchFamily="2" charset="2"/>
              <a:buChar char="§"/>
              <a:defRPr/>
            </a:pPr>
            <a:r>
              <a:rPr lang="en-US" sz="2000" dirty="0" smtClean="0">
                <a:latin typeface="Candara" panose="020E0502030303020204" pitchFamily="34" charset="0"/>
              </a:rPr>
              <a:t>Computer games make up majority of entertainment software in many categories</a:t>
            </a:r>
            <a:endParaRPr lang="en-US" sz="2000" dirty="0">
              <a:latin typeface="Candara" panose="020E0502030303020204" pitchFamily="34" charset="0"/>
            </a:endParaRPr>
          </a:p>
        </p:txBody>
      </p:sp>
    </p:spTree>
    <p:extLst>
      <p:ext uri="{BB962C8B-B14F-4D97-AF65-F5344CB8AC3E}">
        <p14:creationId xmlns:p14="http://schemas.microsoft.com/office/powerpoint/2010/main" val="1162851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1290" y="596016"/>
            <a:ext cx="7543800" cy="670561"/>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Gaming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8" name="Content Placeholder 7"/>
          <p:cNvSpPr>
            <a:spLocks noGrp="1"/>
          </p:cNvSpPr>
          <p:nvPr>
            <p:ph idx="1"/>
          </p:nvPr>
        </p:nvSpPr>
        <p:spPr>
          <a:xfrm>
            <a:off x="801290" y="1600200"/>
            <a:ext cx="7809310" cy="4525963"/>
          </a:xfrm>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it-IT" dirty="0">
                <a:latin typeface="Candara" panose="020E0502030303020204" pitchFamily="34" charset="0"/>
              </a:rPr>
              <a:t>Computer games require appropriate:</a:t>
            </a:r>
          </a:p>
          <a:p>
            <a:pPr marL="731520" lvl="3" indent="-365760">
              <a:lnSpc>
                <a:spcPct val="100000"/>
              </a:lnSpc>
              <a:spcBef>
                <a:spcPts val="600"/>
              </a:spcBef>
              <a:spcAft>
                <a:spcPts val="600"/>
              </a:spcAft>
              <a:buFont typeface="Wingdings" panose="05000000000000000000" pitchFamily="2" charset="2"/>
              <a:buChar char="ü"/>
            </a:pPr>
            <a:r>
              <a:rPr lang="it-IT" sz="1800" dirty="0">
                <a:latin typeface="Candara" panose="020E0502030303020204" pitchFamily="34" charset="0"/>
              </a:rPr>
              <a:t>Processing power</a:t>
            </a:r>
          </a:p>
          <a:p>
            <a:pPr marL="731520" lvl="3" indent="-365760">
              <a:lnSpc>
                <a:spcPct val="100000"/>
              </a:lnSpc>
              <a:spcBef>
                <a:spcPts val="600"/>
              </a:spcBef>
              <a:spcAft>
                <a:spcPts val="600"/>
              </a:spcAft>
              <a:buFont typeface="Wingdings" panose="05000000000000000000" pitchFamily="2" charset="2"/>
              <a:buChar char="ü"/>
            </a:pPr>
            <a:r>
              <a:rPr lang="it-IT" sz="1800" dirty="0">
                <a:latin typeface="Candara" panose="020E0502030303020204" pitchFamily="34" charset="0"/>
              </a:rPr>
              <a:t>Memory (RAM)</a:t>
            </a:r>
          </a:p>
          <a:p>
            <a:pPr marL="731520" lvl="3" indent="-365760">
              <a:lnSpc>
                <a:spcPct val="100000"/>
              </a:lnSpc>
              <a:spcBef>
                <a:spcPts val="600"/>
              </a:spcBef>
              <a:spcAft>
                <a:spcPts val="600"/>
              </a:spcAft>
              <a:buFont typeface="Wingdings" panose="05000000000000000000" pitchFamily="2" charset="2"/>
              <a:buChar char="ü"/>
            </a:pPr>
            <a:r>
              <a:rPr lang="it-IT" sz="1800" dirty="0">
                <a:latin typeface="Candara" panose="020E0502030303020204" pitchFamily="34" charset="0"/>
              </a:rPr>
              <a:t>Hard disk capacity</a:t>
            </a:r>
          </a:p>
          <a:p>
            <a:pPr marL="731520" lvl="3" indent="-365760">
              <a:lnSpc>
                <a:spcPct val="100000"/>
              </a:lnSpc>
              <a:spcBef>
                <a:spcPts val="600"/>
              </a:spcBef>
              <a:spcAft>
                <a:spcPts val="600"/>
              </a:spcAft>
              <a:buFont typeface="Wingdings" panose="05000000000000000000" pitchFamily="2" charset="2"/>
              <a:buChar char="ü"/>
            </a:pPr>
            <a:r>
              <a:rPr lang="it-IT" sz="1800" dirty="0">
                <a:latin typeface="Candara" panose="020E0502030303020204" pitchFamily="34" charset="0"/>
              </a:rPr>
              <a:t>Sound </a:t>
            </a:r>
            <a:r>
              <a:rPr lang="it-IT" sz="1800" dirty="0" smtClean="0">
                <a:latin typeface="Candara" panose="020E0502030303020204" pitchFamily="34" charset="0"/>
              </a:rPr>
              <a:t>and video cards</a:t>
            </a:r>
            <a:endParaRPr lang="it-IT" sz="1800" dirty="0">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pPr>
            <a:r>
              <a:rPr lang="it-IT" sz="1800" dirty="0">
                <a:latin typeface="Candara" panose="020E0502030303020204" pitchFamily="34" charset="0"/>
              </a:rPr>
              <a:t>Speakers</a:t>
            </a:r>
          </a:p>
          <a:p>
            <a:pPr marL="731520" lvl="3" indent="-365760">
              <a:lnSpc>
                <a:spcPct val="100000"/>
              </a:lnSpc>
              <a:spcBef>
                <a:spcPts val="600"/>
              </a:spcBef>
              <a:spcAft>
                <a:spcPts val="600"/>
              </a:spcAft>
              <a:buFont typeface="Wingdings" panose="05000000000000000000" pitchFamily="2" charset="2"/>
              <a:buChar char="ü"/>
            </a:pPr>
            <a:r>
              <a:rPr lang="it-IT" sz="1800" dirty="0">
                <a:latin typeface="Candara" panose="020E0502030303020204" pitchFamily="34" charset="0"/>
              </a:rPr>
              <a:t>Monitor</a:t>
            </a:r>
          </a:p>
          <a:p>
            <a:pPr marL="731520" lvl="3" indent="-365760">
              <a:lnSpc>
                <a:spcPct val="100000"/>
              </a:lnSpc>
              <a:spcBef>
                <a:spcPts val="600"/>
              </a:spcBef>
              <a:spcAft>
                <a:spcPts val="600"/>
              </a:spcAft>
              <a:buFont typeface="Wingdings" panose="05000000000000000000" pitchFamily="2" charset="2"/>
              <a:buChar char="ü"/>
            </a:pPr>
            <a:r>
              <a:rPr lang="it-IT" sz="1800" dirty="0" smtClean="0">
                <a:latin typeface="Candara" panose="020E0502030303020204" pitchFamily="34" charset="0"/>
              </a:rPr>
              <a:t>DVD </a:t>
            </a:r>
            <a:r>
              <a:rPr lang="it-IT" sz="1800" dirty="0">
                <a:latin typeface="Candara" panose="020E0502030303020204" pitchFamily="34" charset="0"/>
              </a:rPr>
              <a:t>drive</a:t>
            </a:r>
          </a:p>
          <a:p>
            <a:pPr marL="731520" lvl="3" indent="-365760">
              <a:lnSpc>
                <a:spcPct val="100000"/>
              </a:lnSpc>
              <a:spcBef>
                <a:spcPts val="600"/>
              </a:spcBef>
              <a:spcAft>
                <a:spcPts val="600"/>
              </a:spcAft>
              <a:buFont typeface="Wingdings" panose="05000000000000000000" pitchFamily="2" charset="2"/>
              <a:buChar char="ü"/>
            </a:pPr>
            <a:r>
              <a:rPr lang="it-IT" sz="1800" dirty="0">
                <a:latin typeface="Candara" panose="020E0502030303020204" pitchFamily="34" charset="0"/>
              </a:rPr>
              <a:t>Specialized controllers</a:t>
            </a:r>
          </a:p>
          <a:p>
            <a:endParaRPr lang="en-US" dirty="0">
              <a:latin typeface="Candara" panose="020E0502030303020204" pitchFamily="34" charset="0"/>
            </a:endParaRPr>
          </a:p>
        </p:txBody>
      </p:sp>
      <p:sp>
        <p:nvSpPr>
          <p:cNvPr id="5" name="Footer Placeholder 4"/>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33</a:t>
            </a:fld>
            <a:endParaRPr lang="en-US">
              <a:latin typeface="Candara" panose="020E0502030303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03809"/>
            <a:ext cx="3379846" cy="3282591"/>
          </a:xfrm>
          <a:prstGeom prst="rect">
            <a:avLst/>
          </a:prstGeom>
        </p:spPr>
      </p:pic>
    </p:spTree>
    <p:extLst>
      <p:ext uri="{BB962C8B-B14F-4D97-AF65-F5344CB8AC3E}">
        <p14:creationId xmlns:p14="http://schemas.microsoft.com/office/powerpoint/2010/main" val="1343804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6862" y="599721"/>
            <a:ext cx="7543800" cy="685801"/>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Educational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8" name="Content Placeholder 7"/>
          <p:cNvSpPr>
            <a:spLocks noGrp="1"/>
          </p:cNvSpPr>
          <p:nvPr>
            <p:ph idx="1"/>
          </p:nvPr>
        </p:nvSpPr>
        <p:spPr/>
        <p:txBody>
          <a:bodyPr/>
          <a:lstStyle/>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Types </a:t>
            </a:r>
            <a:r>
              <a:rPr lang="en-US" dirty="0">
                <a:latin typeface="Candara" panose="020E0502030303020204" pitchFamily="34" charset="0"/>
              </a:rPr>
              <a:t>include:</a:t>
            </a:r>
          </a:p>
          <a:p>
            <a:pPr marL="731520" lvl="3" indent="-365760">
              <a:lnSpc>
                <a:spcPct val="100000"/>
              </a:lnSpc>
              <a:spcBef>
                <a:spcPts val="600"/>
              </a:spcBef>
              <a:spcAft>
                <a:spcPts val="600"/>
              </a:spcAft>
              <a:buFont typeface="Wingdings" panose="05000000000000000000" pitchFamily="2" charset="2"/>
              <a:buChar char="ü"/>
              <a:defRPr/>
            </a:pPr>
            <a:r>
              <a:rPr lang="en-US" sz="1800" dirty="0">
                <a:latin typeface="Candara" panose="020E0502030303020204" pitchFamily="34" charset="0"/>
              </a:rPr>
              <a:t>K–12 education</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Teaching new skills</a:t>
            </a:r>
            <a:endParaRPr lang="en-US" sz="1800" dirty="0">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a:latin typeface="Candara" panose="020E0502030303020204" pitchFamily="34" charset="0"/>
              </a:rPr>
              <a:t>Test preparation</a:t>
            </a:r>
          </a:p>
          <a:p>
            <a:pPr marL="731520" lvl="3" indent="-365760">
              <a:lnSpc>
                <a:spcPct val="100000"/>
              </a:lnSpc>
              <a:spcBef>
                <a:spcPts val="600"/>
              </a:spcBef>
              <a:spcAft>
                <a:spcPts val="600"/>
              </a:spcAft>
              <a:buFont typeface="Wingdings" panose="05000000000000000000" pitchFamily="2" charset="2"/>
              <a:buChar char="ü"/>
              <a:defRPr/>
            </a:pPr>
            <a:r>
              <a:rPr lang="en-US" sz="1800" dirty="0">
                <a:latin typeface="Candara" panose="020E0502030303020204" pitchFamily="34" charset="0"/>
              </a:rPr>
              <a:t>Brain </a:t>
            </a:r>
            <a:r>
              <a:rPr lang="en-US" sz="1800" dirty="0" smtClean="0">
                <a:latin typeface="Candara" panose="020E0502030303020204" pitchFamily="34" charset="0"/>
              </a:rPr>
              <a:t>training</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Tutorials</a:t>
            </a:r>
            <a:endParaRPr lang="en-US" sz="1800" dirty="0">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a:latin typeface="Candara" panose="020E0502030303020204" pitchFamily="34" charset="0"/>
              </a:rPr>
              <a:t>Simulations</a:t>
            </a:r>
          </a:p>
          <a:p>
            <a:pPr marL="731520" lvl="3" indent="-365760">
              <a:lnSpc>
                <a:spcPct val="100000"/>
              </a:lnSpc>
              <a:spcBef>
                <a:spcPts val="600"/>
              </a:spcBef>
              <a:spcAft>
                <a:spcPts val="600"/>
              </a:spcAft>
              <a:buFont typeface="Wingdings" panose="05000000000000000000" pitchFamily="2" charset="2"/>
              <a:buChar char="ü"/>
              <a:defRPr/>
            </a:pPr>
            <a:r>
              <a:rPr lang="en-US" sz="1800" dirty="0">
                <a:latin typeface="Candara" panose="020E0502030303020204" pitchFamily="34" charset="0"/>
              </a:rPr>
              <a:t>Online courses </a:t>
            </a:r>
          </a:p>
          <a:p>
            <a:endParaRPr lang="en-US" dirty="0">
              <a:latin typeface="Candara" panose="020E0502030303020204" pitchFamily="34" charset="0"/>
            </a:endParaRPr>
          </a:p>
        </p:txBody>
      </p:sp>
      <p:sp>
        <p:nvSpPr>
          <p:cNvPr id="5" name="Footer Placeholder 4"/>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34</a:t>
            </a:fld>
            <a:endParaRPr lang="en-US">
              <a:latin typeface="Candara" panose="020E0502030303020204" pitchFamily="34" charset="0"/>
            </a:endParaRPr>
          </a:p>
        </p:txBody>
      </p:sp>
    </p:spTree>
    <p:extLst>
      <p:ext uri="{BB962C8B-B14F-4D97-AF65-F5344CB8AC3E}">
        <p14:creationId xmlns:p14="http://schemas.microsoft.com/office/powerpoint/2010/main" val="58505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20484" y="626814"/>
            <a:ext cx="7543800" cy="5943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Drawing Software</a:t>
            </a:r>
          </a:p>
        </p:txBody>
      </p:sp>
      <p:sp>
        <p:nvSpPr>
          <p:cNvPr id="102403" name="Rectangle 3"/>
          <p:cNvSpPr>
            <a:spLocks noGrp="1" noChangeArrowheads="1"/>
          </p:cNvSpPr>
          <p:nvPr>
            <p:ph idx="1"/>
          </p:nvPr>
        </p:nvSpPr>
        <p:spPr>
          <a:xfrm>
            <a:off x="620484" y="1600200"/>
            <a:ext cx="7707086" cy="4525963"/>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Used to create and edit</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Two-dimensional, line-based drawings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Technical diagrams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Animations</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Creative drawings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Adobe Illustrator</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Technical drawings</a:t>
            </a:r>
            <a:endParaRPr lang="en-US" dirty="0" smtClean="0">
              <a:effectLst/>
              <a:latin typeface="Candara" panose="020E0502030303020204" pitchFamily="34" charset="0"/>
            </a:endParaRP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Microsoft Visio</a:t>
            </a: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79873" name="Slide Number Placeholder 5"/>
          <p:cNvSpPr>
            <a:spLocks noGrp="1"/>
          </p:cNvSpPr>
          <p:nvPr>
            <p:ph type="sldNum" sz="quarter" idx="12"/>
          </p:nvPr>
        </p:nvSpPr>
        <p:spPr>
          <a:noFill/>
        </p:spPr>
        <p:txBody>
          <a:bodyPr/>
          <a:lstStyle/>
          <a:p>
            <a:fld id="{E53E16E2-93B2-461F-A4F0-DA701BF0AACE}" type="slidenum">
              <a:rPr lang="en-US" smtClean="0">
                <a:latin typeface="Candara" panose="020E0502030303020204" pitchFamily="34" charset="0"/>
              </a:rPr>
              <a:pPr/>
              <a:t>35</a:t>
            </a:fld>
            <a:endParaRPr lang="en-US" b="1" smtClean="0">
              <a:latin typeface="Candara" panose="020E0502030303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6737" t="20714" r="12865" b="32236"/>
          <a:stretch/>
        </p:blipFill>
        <p:spPr>
          <a:xfrm>
            <a:off x="4534073" y="2750776"/>
            <a:ext cx="3383280" cy="2617593"/>
          </a:xfrm>
          <a:prstGeom prst="rect">
            <a:avLst/>
          </a:prstGeom>
        </p:spPr>
      </p:pic>
      <p:sp>
        <p:nvSpPr>
          <p:cNvPr id="7" name="TextBox 6"/>
          <p:cNvSpPr txBox="1"/>
          <p:nvPr/>
        </p:nvSpPr>
        <p:spPr>
          <a:xfrm>
            <a:off x="6096001" y="5562600"/>
            <a:ext cx="917946" cy="369332"/>
          </a:xfrm>
          <a:prstGeom prst="rect">
            <a:avLst/>
          </a:prstGeom>
          <a:noFill/>
        </p:spPr>
        <p:txBody>
          <a:bodyPr wrap="square" rtlCol="0">
            <a:spAutoFit/>
          </a:bodyPr>
          <a:lstStyle/>
          <a:p>
            <a:r>
              <a:rPr lang="en-US" dirty="0" smtClean="0">
                <a:latin typeface="Candara" panose="020E0502030303020204" pitchFamily="34" charset="0"/>
              </a:rPr>
              <a:t>Visio</a:t>
            </a:r>
            <a:endParaRPr lang="en-US"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a:xfrm>
            <a:off x="822959" y="614961"/>
            <a:ext cx="7543800" cy="670561"/>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Buying </a:t>
            </a:r>
            <a:r>
              <a:rPr lang="en-US" sz="3600" b="1" dirty="0">
                <a:effectLst>
                  <a:outerShdw blurRad="38100" dist="38100" dir="2700000" algn="tl">
                    <a:srgbClr val="000000">
                      <a:alpha val="43137"/>
                    </a:srgbClr>
                  </a:outerShdw>
                </a:effectLst>
                <a:latin typeface="Candara" panose="020E0502030303020204" pitchFamily="34" charset="0"/>
              </a:rPr>
              <a:t>Software</a:t>
            </a:r>
          </a:p>
        </p:txBody>
      </p:sp>
      <p:sp>
        <p:nvSpPr>
          <p:cNvPr id="117764" name="Rectangle 4"/>
          <p:cNvSpPr>
            <a:spLocks noGrp="1" noChangeArrowheads="1"/>
          </p:cNvSpPr>
          <p:nvPr>
            <p:ph idx="1"/>
          </p:nvPr>
        </p:nvSpPr>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pPr>
            <a:r>
              <a:rPr lang="en-US" dirty="0" smtClean="0">
                <a:effectLst/>
                <a:latin typeface="Candara" panose="020E0502030303020204" pitchFamily="34" charset="0"/>
              </a:rPr>
              <a:t>Software can be purchased </a:t>
            </a:r>
          </a:p>
          <a:p>
            <a:pPr marL="548640" lvl="2" indent="-365760">
              <a:lnSpc>
                <a:spcPct val="100000"/>
              </a:lnSpc>
              <a:spcBef>
                <a:spcPts val="600"/>
              </a:spcBef>
              <a:spcAft>
                <a:spcPts val="600"/>
              </a:spcAft>
              <a:buFont typeface="Wingdings" panose="05000000000000000000" pitchFamily="2" charset="2"/>
              <a:buChar char="Ø"/>
            </a:pPr>
            <a:r>
              <a:rPr lang="en-US" sz="1800" dirty="0" smtClean="0">
                <a:latin typeface="Candara" panose="020E0502030303020204" pitchFamily="34" charset="0"/>
              </a:rPr>
              <a:t>From</a:t>
            </a:r>
            <a:r>
              <a:rPr lang="en-US" sz="1800" dirty="0" smtClean="0">
                <a:effectLst/>
                <a:latin typeface="Candara" panose="020E0502030303020204" pitchFamily="34" charset="0"/>
              </a:rPr>
              <a:t> retail stores</a:t>
            </a:r>
          </a:p>
          <a:p>
            <a:pPr marL="548640" lvl="2" indent="-365760">
              <a:lnSpc>
                <a:spcPct val="100000"/>
              </a:lnSpc>
              <a:spcBef>
                <a:spcPts val="600"/>
              </a:spcBef>
              <a:spcAft>
                <a:spcPts val="600"/>
              </a:spcAft>
              <a:buFont typeface="Wingdings" panose="05000000000000000000" pitchFamily="2" charset="2"/>
              <a:buChar char="Ø"/>
            </a:pPr>
            <a:r>
              <a:rPr lang="en-US" sz="1800" dirty="0" smtClean="0">
                <a:effectLst/>
                <a:latin typeface="Candara" panose="020E0502030303020204" pitchFamily="34" charset="0"/>
              </a:rPr>
              <a:t>Online</a:t>
            </a:r>
          </a:p>
          <a:p>
            <a:pPr lvl="4" indent="-365760">
              <a:lnSpc>
                <a:spcPct val="100000"/>
              </a:lnSpc>
              <a:spcBef>
                <a:spcPts val="600"/>
              </a:spcBef>
              <a:spcAft>
                <a:spcPts val="600"/>
              </a:spcAft>
              <a:buFont typeface="Courier New" panose="02070309020205020404" pitchFamily="49" charset="0"/>
              <a:buChar char="o"/>
            </a:pPr>
            <a:r>
              <a:rPr lang="en-US" sz="1600" dirty="0" smtClean="0">
                <a:latin typeface="Candara" panose="020E0502030303020204" pitchFamily="34" charset="0"/>
              </a:rPr>
              <a:t>Request CD or DVD, if available</a:t>
            </a:r>
          </a:p>
          <a:p>
            <a:pPr lvl="4" indent="-365760">
              <a:lnSpc>
                <a:spcPct val="100000"/>
              </a:lnSpc>
              <a:spcBef>
                <a:spcPts val="600"/>
              </a:spcBef>
              <a:spcAft>
                <a:spcPts val="600"/>
              </a:spcAft>
              <a:buFont typeface="Courier New" panose="02070309020205020404" pitchFamily="49" charset="0"/>
              <a:buChar char="o"/>
            </a:pPr>
            <a:r>
              <a:rPr lang="en-US" sz="1600" dirty="0" smtClean="0">
                <a:effectLst/>
                <a:latin typeface="Candara" panose="020E0502030303020204" pitchFamily="34" charset="0"/>
              </a:rPr>
              <a:t>Create backup</a:t>
            </a:r>
          </a:p>
          <a:p>
            <a:pPr marL="548640" lvl="2" indent="-365760">
              <a:lnSpc>
                <a:spcPct val="100000"/>
              </a:lnSpc>
              <a:spcBef>
                <a:spcPts val="600"/>
              </a:spcBef>
              <a:spcAft>
                <a:spcPts val="600"/>
              </a:spcAft>
              <a:buFont typeface="Wingdings" panose="05000000000000000000" pitchFamily="2" charset="2"/>
              <a:buChar char="Ø"/>
            </a:pPr>
            <a:r>
              <a:rPr lang="en-US" sz="1800" dirty="0" smtClean="0">
                <a:effectLst/>
                <a:latin typeface="Candara" panose="020E0502030303020204" pitchFamily="34" charset="0"/>
              </a:rPr>
              <a:t>Through catalogs</a:t>
            </a:r>
          </a:p>
          <a:p>
            <a:pPr marL="548640" lvl="2" indent="-365760">
              <a:lnSpc>
                <a:spcPct val="100000"/>
              </a:lnSpc>
              <a:spcBef>
                <a:spcPts val="600"/>
              </a:spcBef>
              <a:spcAft>
                <a:spcPts val="600"/>
              </a:spcAft>
              <a:buFont typeface="Wingdings" panose="05000000000000000000" pitchFamily="2" charset="2"/>
              <a:buChar char="Ø"/>
            </a:pPr>
            <a:r>
              <a:rPr lang="en-US" sz="1800" dirty="0" smtClean="0">
                <a:latin typeface="Candara" panose="020E0502030303020204" pitchFamily="34" charset="0"/>
              </a:rPr>
              <a:t>At auction</a:t>
            </a:r>
          </a:p>
          <a:p>
            <a:pPr marL="548640" lvl="2" indent="-365760">
              <a:lnSpc>
                <a:spcPct val="100000"/>
              </a:lnSpc>
              <a:spcBef>
                <a:spcPts val="600"/>
              </a:spcBef>
              <a:spcAft>
                <a:spcPts val="600"/>
              </a:spcAft>
              <a:buFont typeface="Wingdings" panose="05000000000000000000" pitchFamily="2" charset="2"/>
              <a:buChar char="Ø"/>
            </a:pPr>
            <a:r>
              <a:rPr lang="en-US" sz="1800" dirty="0">
                <a:latin typeface="Candara" panose="020E0502030303020204" pitchFamily="34" charset="0"/>
                <a:ea typeface="ＭＳ Ｐゴシック"/>
                <a:cs typeface="ＭＳ Ｐゴシック"/>
              </a:rPr>
              <a:t>Custom-developed </a:t>
            </a:r>
            <a:r>
              <a:rPr lang="en-US" sz="1800" dirty="0" smtClean="0">
                <a:latin typeface="Candara" panose="020E0502030303020204" pitchFamily="34" charset="0"/>
                <a:ea typeface="ＭＳ Ｐゴシック"/>
                <a:cs typeface="ＭＳ Ｐゴシック"/>
              </a:rPr>
              <a:t>software</a:t>
            </a:r>
            <a:r>
              <a:rPr lang="en-US" sz="1800" dirty="0" smtClean="0">
                <a:effectLst/>
                <a:latin typeface="Candara" panose="020E0502030303020204" pitchFamily="34" charset="0"/>
              </a:rPr>
              <a:t> </a:t>
            </a:r>
          </a:p>
        </p:txBody>
      </p:sp>
      <p:sp>
        <p:nvSpPr>
          <p:cNvPr id="2" name="Footer Placeholder 1"/>
          <p:cNvSpPr>
            <a:spLocks noGrp="1"/>
          </p:cNvSpPr>
          <p:nvPr>
            <p:ph type="ftr" sz="quarter" idx="11"/>
          </p:nvPr>
        </p:nvSpPr>
        <p:spPr/>
        <p:txBody>
          <a:bodyPr/>
          <a:lstStyle/>
          <a:p>
            <a:pPr>
              <a:defRPr/>
            </a:pPr>
            <a:r>
              <a:rPr lang="en-US" smtClean="0">
                <a:latin typeface="Candara" panose="020E0502030303020204" pitchFamily="34" charset="0"/>
              </a:rPr>
              <a:t>Presented by Md. Mahbubul Alam, PhD</a:t>
            </a:r>
            <a:endParaRPr lang="en-US" dirty="0">
              <a:latin typeface="Candara" panose="020E0502030303020204" pitchFamily="34" charset="0"/>
            </a:endParaRPr>
          </a:p>
        </p:txBody>
      </p:sp>
      <p:sp>
        <p:nvSpPr>
          <p:cNvPr id="100353" name="Slide Number Placeholder 6"/>
          <p:cNvSpPr>
            <a:spLocks noGrp="1"/>
          </p:cNvSpPr>
          <p:nvPr>
            <p:ph type="sldNum" sz="quarter" idx="12"/>
          </p:nvPr>
        </p:nvSpPr>
        <p:spPr>
          <a:noFill/>
        </p:spPr>
        <p:txBody>
          <a:bodyPr/>
          <a:lstStyle/>
          <a:p>
            <a:fld id="{BC69EE2D-757B-4BEE-AB22-484F1595E0A8}" type="slidenum">
              <a:rPr lang="en-US" smtClean="0">
                <a:latin typeface="Candara" panose="020E0502030303020204" pitchFamily="34" charset="0"/>
              </a:rPr>
              <a:pPr/>
              <a:t>36</a:t>
            </a:fld>
            <a:endParaRPr lang="en-US" b="1" dirty="0"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0" y="457199"/>
            <a:ext cx="7543800" cy="609601"/>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Software Licenses</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8" name="Content Placeholder 7"/>
          <p:cNvSpPr>
            <a:spLocks noGrp="1"/>
          </p:cNvSpPr>
          <p:nvPr>
            <p:ph idx="1"/>
          </p:nvPr>
        </p:nvSpPr>
        <p:spPr>
          <a:xfrm>
            <a:off x="822960" y="1428750"/>
            <a:ext cx="7863840" cy="4819650"/>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pPr>
            <a:r>
              <a:rPr lang="en-US" dirty="0" smtClean="0">
                <a:effectLst/>
                <a:latin typeface="Candara" panose="020E0502030303020204" pitchFamily="34" charset="0"/>
              </a:rPr>
              <a:t>Agreement between user and </a:t>
            </a:r>
            <a:r>
              <a:rPr lang="en-US" dirty="0" smtClean="0">
                <a:latin typeface="Candara" panose="020E0502030303020204" pitchFamily="34" charset="0"/>
              </a:rPr>
              <a:t>company</a:t>
            </a:r>
          </a:p>
          <a:p>
            <a:pPr marL="365760" indent="-365760" eaLnBrk="1" hangingPunct="1">
              <a:lnSpc>
                <a:spcPct val="100000"/>
              </a:lnSpc>
              <a:spcBef>
                <a:spcPts val="600"/>
              </a:spcBef>
              <a:spcAft>
                <a:spcPts val="600"/>
              </a:spcAft>
              <a:buFont typeface="Wingdings" panose="05000000000000000000" pitchFamily="2" charset="2"/>
              <a:buChar char="§"/>
            </a:pPr>
            <a:r>
              <a:rPr lang="en-US" dirty="0" smtClean="0">
                <a:effectLst/>
                <a:latin typeface="Candara" panose="020E0502030303020204" pitchFamily="34" charset="0"/>
              </a:rPr>
              <a:t>You buy a license, not the software itself</a:t>
            </a:r>
          </a:p>
          <a:p>
            <a:pPr marL="731520" lvl="3" indent="-365760">
              <a:lnSpc>
                <a:spcPct val="100000"/>
              </a:lnSpc>
              <a:spcBef>
                <a:spcPts val="600"/>
              </a:spcBef>
              <a:spcAft>
                <a:spcPts val="600"/>
              </a:spcAft>
              <a:buFont typeface="Courier New" panose="02070309020205020404" pitchFamily="49" charset="0"/>
              <a:buChar char="o"/>
            </a:pPr>
            <a:r>
              <a:rPr lang="en-US" sz="1800" dirty="0" smtClean="0">
                <a:effectLst/>
                <a:latin typeface="Candara" panose="020E0502030303020204" pitchFamily="34" charset="0"/>
              </a:rPr>
              <a:t>Ultimate owner of software</a:t>
            </a:r>
          </a:p>
          <a:p>
            <a:pPr marL="731520" lvl="3" indent="-365760">
              <a:lnSpc>
                <a:spcPct val="100000"/>
              </a:lnSpc>
              <a:spcBef>
                <a:spcPts val="600"/>
              </a:spcBef>
              <a:spcAft>
                <a:spcPts val="600"/>
              </a:spcAft>
              <a:buFont typeface="Courier New" panose="02070309020205020404" pitchFamily="49" charset="0"/>
              <a:buChar char="o"/>
            </a:pPr>
            <a:r>
              <a:rPr lang="en-US" sz="1800" dirty="0" smtClean="0">
                <a:latin typeface="Candara" panose="020E0502030303020204" pitchFamily="34" charset="0"/>
              </a:rPr>
              <a:t>If copies can be made</a:t>
            </a:r>
            <a:endParaRPr lang="en-US" sz="1800" dirty="0" smtClean="0">
              <a:effectLst/>
              <a:latin typeface="Candara" panose="020E0502030303020204" pitchFamily="34" charset="0"/>
            </a:endParaRPr>
          </a:p>
          <a:p>
            <a:pPr marL="731520" lvl="3" indent="-365760">
              <a:lnSpc>
                <a:spcPct val="100000"/>
              </a:lnSpc>
              <a:spcBef>
                <a:spcPts val="600"/>
              </a:spcBef>
              <a:spcAft>
                <a:spcPts val="600"/>
              </a:spcAft>
              <a:buFont typeface="Courier New" panose="02070309020205020404" pitchFamily="49" charset="0"/>
              <a:buChar char="o"/>
            </a:pPr>
            <a:r>
              <a:rPr lang="en-US" sz="1800" dirty="0" smtClean="0">
                <a:effectLst/>
                <a:latin typeface="Candara" panose="020E0502030303020204" pitchFamily="34" charset="0"/>
              </a:rPr>
              <a:t>Number of installations allowed</a:t>
            </a:r>
          </a:p>
          <a:p>
            <a:pPr marL="731520" lvl="3" indent="-365760">
              <a:lnSpc>
                <a:spcPct val="100000"/>
              </a:lnSpc>
              <a:spcBef>
                <a:spcPts val="600"/>
              </a:spcBef>
              <a:spcAft>
                <a:spcPts val="600"/>
              </a:spcAft>
              <a:buFont typeface="Courier New" panose="02070309020205020404" pitchFamily="49" charset="0"/>
              <a:buChar char="o"/>
            </a:pPr>
            <a:r>
              <a:rPr lang="en-US" sz="1800" dirty="0" smtClean="0">
                <a:effectLst/>
                <a:latin typeface="Candara" panose="020E0502030303020204" pitchFamily="34" charset="0"/>
              </a:rPr>
              <a:t>Warranties</a:t>
            </a:r>
          </a:p>
          <a:p>
            <a:pPr marL="365760" indent="-365760" eaLnBrk="1" hangingPunct="1">
              <a:lnSpc>
                <a:spcPct val="100000"/>
              </a:lnSpc>
              <a:spcBef>
                <a:spcPts val="600"/>
              </a:spcBef>
              <a:spcAft>
                <a:spcPts val="600"/>
              </a:spcAft>
              <a:buFont typeface="Wingdings" panose="05000000000000000000" pitchFamily="2" charset="2"/>
              <a:buChar char="§"/>
            </a:pPr>
            <a:r>
              <a:rPr lang="en-US" dirty="0" smtClean="0">
                <a:effectLst/>
                <a:latin typeface="Candara" panose="020E0502030303020204" pitchFamily="34" charset="0"/>
              </a:rPr>
              <a:t>Multiuser licenses might be available</a:t>
            </a:r>
          </a:p>
          <a:p>
            <a:pPr marL="731520" lvl="3" indent="-365760">
              <a:lnSpc>
                <a:spcPct val="100000"/>
              </a:lnSpc>
              <a:spcBef>
                <a:spcPts val="600"/>
              </a:spcBef>
              <a:spcAft>
                <a:spcPts val="600"/>
              </a:spcAft>
            </a:pPr>
            <a:r>
              <a:rPr lang="en-US" sz="1800" dirty="0" smtClean="0">
                <a:effectLst/>
                <a:latin typeface="Candara" panose="020E0502030303020204" pitchFamily="34" charset="0"/>
              </a:rPr>
              <a:t>Use on more than one computer in household</a:t>
            </a:r>
          </a:p>
          <a:p>
            <a:pPr marL="731520" lvl="3" indent="-365760">
              <a:lnSpc>
                <a:spcPct val="100000"/>
              </a:lnSpc>
              <a:spcBef>
                <a:spcPts val="600"/>
              </a:spcBef>
              <a:spcAft>
                <a:spcPts val="600"/>
              </a:spcAft>
            </a:pPr>
            <a:r>
              <a:rPr lang="en-US" sz="1800" dirty="0" smtClean="0">
                <a:effectLst/>
                <a:latin typeface="Candara" panose="020E0502030303020204" pitchFamily="34" charset="0"/>
              </a:rPr>
              <a:t>Businesses and educational institutions</a:t>
            </a:r>
          </a:p>
          <a:p>
            <a:pPr eaLnBrk="1" hangingPunct="1"/>
            <a:endParaRPr lang="en-US" dirty="0" smtClean="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98308" name="Slide Number Placeholder 5"/>
          <p:cNvSpPr>
            <a:spLocks noGrp="1"/>
          </p:cNvSpPr>
          <p:nvPr>
            <p:ph type="sldNum" sz="quarter" idx="12"/>
          </p:nvPr>
        </p:nvSpPr>
        <p:spPr>
          <a:noFill/>
        </p:spPr>
        <p:txBody>
          <a:bodyPr/>
          <a:lstStyle/>
          <a:p>
            <a:fld id="{876D1602-9693-49A4-8314-CAA8C979B89D}" type="slidenum">
              <a:rPr lang="en-US" smtClean="0">
                <a:latin typeface="Candara" panose="020E0502030303020204" pitchFamily="34" charset="0"/>
              </a:rPr>
              <a:pPr/>
              <a:t>37</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19" y="508281"/>
            <a:ext cx="7543800" cy="746761"/>
          </a:xfrm>
        </p:spPr>
        <p:txBody>
          <a:bodyPr>
            <a:normAutofit/>
          </a:bodyPr>
          <a:lstStyle/>
          <a:p>
            <a:pPr marL="365760" indent="-365760">
              <a:lnSpc>
                <a:spcPct val="100000"/>
              </a:lnSpc>
              <a:spcBef>
                <a:spcPts val="600"/>
              </a:spcBef>
              <a:spcAft>
                <a:spcPts val="600"/>
              </a:spcAft>
            </a:pPr>
            <a:r>
              <a:rPr lang="en-US" sz="3600" b="1" dirty="0" smtClean="0">
                <a:effectLst>
                  <a:outerShdw blurRad="38100" dist="38100" dir="2700000" algn="tl">
                    <a:srgbClr val="000000">
                      <a:alpha val="43137"/>
                    </a:srgbClr>
                  </a:outerShdw>
                </a:effectLst>
                <a:latin typeface="Candara" panose="020E0502030303020204" pitchFamily="34" charset="0"/>
              </a:rPr>
              <a:t>Pre-Installed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3" name="Content Placeholder 2"/>
          <p:cNvSpPr>
            <a:spLocks noGrp="1"/>
          </p:cNvSpPr>
          <p:nvPr>
            <p:ph idx="1"/>
          </p:nvPr>
        </p:nvSpPr>
        <p:spPr>
          <a:xfrm>
            <a:off x="807719" y="1676400"/>
            <a:ext cx="7559041" cy="4192694"/>
          </a:xfrm>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New computers come with an operating system and some application software</a:t>
            </a:r>
          </a:p>
          <a:p>
            <a:pPr marL="731520" lvl="3" indent="-365760">
              <a:lnSpc>
                <a:spcPct val="100000"/>
              </a:lnSpc>
              <a:spcBef>
                <a:spcPts val="600"/>
              </a:spcBef>
              <a:spcAft>
                <a:spcPts val="600"/>
              </a:spcAft>
              <a:buFont typeface="Wingdings" panose="05000000000000000000" pitchFamily="2" charset="2"/>
              <a:buChar char="ü"/>
            </a:pPr>
            <a:r>
              <a:rPr lang="en-US" sz="2000" dirty="0" smtClean="0">
                <a:latin typeface="Candara" panose="020E0502030303020204" pitchFamily="34" charset="0"/>
              </a:rPr>
              <a:t>Some sort of productivity software</a:t>
            </a:r>
          </a:p>
          <a:p>
            <a:pPr marL="731520" lvl="3" indent="-365760">
              <a:lnSpc>
                <a:spcPct val="100000"/>
              </a:lnSpc>
              <a:spcBef>
                <a:spcPts val="600"/>
              </a:spcBef>
              <a:spcAft>
                <a:spcPts val="600"/>
              </a:spcAft>
              <a:buFont typeface="Wingdings" panose="05000000000000000000" pitchFamily="2" charset="2"/>
              <a:buChar char="ü"/>
            </a:pPr>
            <a:r>
              <a:rPr lang="en-US" sz="2000" dirty="0" smtClean="0">
                <a:latin typeface="Candara" panose="020E0502030303020204" pitchFamily="34" charset="0"/>
              </a:rPr>
              <a:t>Multimedia computers may offer graphics software</a:t>
            </a:r>
          </a:p>
          <a:p>
            <a:pPr marL="731520" lvl="3" indent="-365760">
              <a:lnSpc>
                <a:spcPct val="100000"/>
              </a:lnSpc>
              <a:spcBef>
                <a:spcPts val="600"/>
              </a:spcBef>
              <a:spcAft>
                <a:spcPts val="600"/>
              </a:spcAft>
              <a:buFont typeface="Wingdings" panose="05000000000000000000" pitchFamily="2" charset="2"/>
              <a:buChar char="ü"/>
            </a:pPr>
            <a:r>
              <a:rPr lang="en-US" sz="2000" dirty="0" smtClean="0">
                <a:latin typeface="Candara" panose="020E0502030303020204" pitchFamily="34" charset="0"/>
              </a:rPr>
              <a:t>Some manufacturers include applications they hope you will try</a:t>
            </a:r>
          </a:p>
          <a:p>
            <a:pPr marL="731520" lvl="3" indent="-365760">
              <a:lnSpc>
                <a:spcPct val="100000"/>
              </a:lnSpc>
              <a:spcBef>
                <a:spcPts val="600"/>
              </a:spcBef>
              <a:spcAft>
                <a:spcPts val="600"/>
              </a:spcAft>
              <a:buFont typeface="Wingdings" panose="05000000000000000000" pitchFamily="2" charset="2"/>
              <a:buChar char="ü"/>
            </a:pPr>
            <a:r>
              <a:rPr lang="en-US" sz="2000" dirty="0" smtClean="0">
                <a:latin typeface="Candara" panose="020E0502030303020204" pitchFamily="34" charset="0"/>
              </a:rPr>
              <a:t>Trial versions expire after short-term and must then be purchased for continued use</a:t>
            </a:r>
            <a:endParaRPr lang="en-US" sz="20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38</a:t>
            </a:fld>
            <a:endParaRPr lang="en-US">
              <a:latin typeface="Candara" panose="020E0502030303020204" pitchFamily="34" charset="0"/>
            </a:endParaRPr>
          </a:p>
        </p:txBody>
      </p:sp>
    </p:spTree>
    <p:extLst>
      <p:ext uri="{BB962C8B-B14F-4D97-AF65-F5344CB8AC3E}">
        <p14:creationId xmlns:p14="http://schemas.microsoft.com/office/powerpoint/2010/main" val="328305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668586"/>
            <a:ext cx="7962900" cy="683964"/>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The Nuts and Bolts of Software </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67587" name="Rectangle 3"/>
          <p:cNvSpPr>
            <a:spLocks noGrp="1" noChangeArrowheads="1"/>
          </p:cNvSpPr>
          <p:nvPr>
            <p:ph idx="1"/>
          </p:nvPr>
        </p:nvSpPr>
        <p:spPr>
          <a:xfrm>
            <a:off x="609600" y="1716336"/>
            <a:ext cx="7962900" cy="4151064"/>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Software refers to </a:t>
            </a:r>
            <a:r>
              <a:rPr lang="en-US" b="1" i="1" dirty="0" smtClean="0">
                <a:effectLst/>
                <a:latin typeface="Candara" panose="020E0502030303020204" pitchFamily="34" charset="0"/>
              </a:rPr>
              <a:t>a set of instructions that tells the computer what to do.</a:t>
            </a:r>
          </a:p>
          <a:p>
            <a:pPr marL="365760" indent="-365760" eaLnBrk="1" hangingPunct="1">
              <a:lnSpc>
                <a:spcPct val="100000"/>
              </a:lnSpc>
              <a:spcBef>
                <a:spcPts val="600"/>
              </a:spcBef>
              <a:spcAft>
                <a:spcPts val="600"/>
              </a:spcAft>
              <a:buFont typeface="Wingdings" panose="05000000000000000000" pitchFamily="2" charset="2"/>
              <a:buChar char="§"/>
              <a:defRPr/>
            </a:pPr>
            <a:r>
              <a:rPr lang="en-US" b="1" i="1" dirty="0" smtClean="0">
                <a:latin typeface="Candara" panose="020E0502030303020204" pitchFamily="34" charset="0"/>
              </a:rPr>
              <a:t>Provides a means for us to interact with and use the computer.</a:t>
            </a:r>
            <a:endParaRPr lang="en-US" b="1" i="1" dirty="0" smtClean="0">
              <a:effectLst/>
              <a:latin typeface="Candara" panose="020E0502030303020204" pitchFamily="34" charset="0"/>
            </a:endParaRP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Two basic types of software:</a:t>
            </a:r>
          </a:p>
          <a:p>
            <a:pPr marL="731520" lvl="3" indent="-365760">
              <a:lnSpc>
                <a:spcPct val="100000"/>
              </a:lnSpc>
              <a:spcBef>
                <a:spcPts val="600"/>
              </a:spcBef>
              <a:spcAft>
                <a:spcPts val="600"/>
              </a:spcAft>
              <a:buFont typeface="Wingdings" panose="05000000000000000000" pitchFamily="2" charset="2"/>
              <a:buChar char="ü"/>
              <a:defRPr/>
            </a:pPr>
            <a:r>
              <a:rPr lang="en-US" sz="1800" b="1" dirty="0" smtClean="0">
                <a:effectLst/>
                <a:latin typeface="Candara" panose="020E0502030303020204" pitchFamily="34" charset="0"/>
              </a:rPr>
              <a:t>System software</a:t>
            </a:r>
          </a:p>
          <a:p>
            <a:pPr marL="731520" lvl="3" indent="-365760">
              <a:lnSpc>
                <a:spcPct val="100000"/>
              </a:lnSpc>
              <a:spcBef>
                <a:spcPts val="600"/>
              </a:spcBef>
              <a:spcAft>
                <a:spcPts val="600"/>
              </a:spcAft>
              <a:buFont typeface="Wingdings" panose="05000000000000000000" pitchFamily="2" charset="2"/>
              <a:buChar char="ü"/>
              <a:defRPr/>
            </a:pPr>
            <a:r>
              <a:rPr lang="en-US" sz="1800" b="1" dirty="0" smtClean="0">
                <a:effectLst/>
                <a:latin typeface="Candara" panose="020E0502030303020204" pitchFamily="34" charset="0"/>
              </a:rPr>
              <a:t>Application software</a:t>
            </a: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dirty="0">
              <a:latin typeface="Candara" panose="020E0502030303020204" pitchFamily="34" charset="0"/>
            </a:endParaRPr>
          </a:p>
        </p:txBody>
      </p:sp>
      <p:sp>
        <p:nvSpPr>
          <p:cNvPr id="33793" name="Slide Number Placeholder 5"/>
          <p:cNvSpPr>
            <a:spLocks noGrp="1"/>
          </p:cNvSpPr>
          <p:nvPr>
            <p:ph type="sldNum" sz="quarter" idx="12"/>
          </p:nvPr>
        </p:nvSpPr>
        <p:spPr>
          <a:noFill/>
        </p:spPr>
        <p:txBody>
          <a:bodyPr/>
          <a:lstStyle/>
          <a:p>
            <a:fld id="{6D7B2474-8194-4F95-8117-16D6E80F4816}" type="slidenum">
              <a:rPr lang="en-US" smtClean="0">
                <a:latin typeface="Candara" panose="020E0502030303020204" pitchFamily="34" charset="0"/>
              </a:rPr>
              <a:pPr/>
              <a:t>3</a:t>
            </a:fld>
            <a:endParaRPr lang="en-US" b="1" smtClean="0">
              <a:latin typeface="Candara" panose="020E0502030303020204" pitchFamily="34" charset="0"/>
            </a:endParaRPr>
          </a:p>
        </p:txBody>
      </p:sp>
      <p:sp>
        <p:nvSpPr>
          <p:cNvPr id="33802" name="AutoShape 10"/>
          <p:cNvSpPr>
            <a:spLocks/>
          </p:cNvSpPr>
          <p:nvPr/>
        </p:nvSpPr>
        <p:spPr bwMode="auto">
          <a:xfrm>
            <a:off x="457200" y="4152900"/>
            <a:ext cx="3886200" cy="1943100"/>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19" y="584481"/>
            <a:ext cx="7543800" cy="670561"/>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Discounted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3" name="Content Placeholder 2"/>
          <p:cNvSpPr>
            <a:spLocks noGrp="1"/>
          </p:cNvSpPr>
          <p:nvPr>
            <p:ph idx="1"/>
          </p:nvPr>
        </p:nvSpPr>
        <p:spPr>
          <a:xfrm>
            <a:off x="822959" y="1676400"/>
            <a:ext cx="7543801" cy="4192694"/>
          </a:xfrm>
        </p:spPr>
        <p:txBody>
          <a:bodyPr/>
          <a:lstStyle/>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Students and educators</a:t>
            </a:r>
          </a:p>
          <a:p>
            <a:pPr marL="731520" lvl="3" indent="-365760">
              <a:lnSpc>
                <a:spcPct val="100000"/>
              </a:lnSpc>
              <a:spcBef>
                <a:spcPts val="600"/>
              </a:spcBef>
              <a:spcAft>
                <a:spcPts val="600"/>
              </a:spcAft>
              <a:buFont typeface="Wingdings" panose="05000000000000000000" pitchFamily="2" charset="2"/>
              <a:buChar char="ü"/>
            </a:pPr>
            <a:r>
              <a:rPr lang="en-US" sz="1800" dirty="0">
                <a:latin typeface="Candara" panose="020E0502030303020204" pitchFamily="34" charset="0"/>
              </a:rPr>
              <a:t>Campus and college bookstores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Online software suppliers</a:t>
            </a: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Used software</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Online auction sites such as eBay</a:t>
            </a: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Computer shows</a:t>
            </a:r>
          </a:p>
          <a:p>
            <a:pPr marL="841248" lvl="2"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Assure you purchase licensed programs</a:t>
            </a:r>
          </a:p>
          <a:p>
            <a:endParaRPr lang="en-US"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39</a:t>
            </a:fld>
            <a:endParaRPr lang="en-US">
              <a:latin typeface="Candara" panose="020E0502030303020204" pitchFamily="34" charset="0"/>
            </a:endParaRPr>
          </a:p>
        </p:txBody>
      </p:sp>
    </p:spTree>
    <p:extLst>
      <p:ext uri="{BB962C8B-B14F-4D97-AF65-F5344CB8AC3E}">
        <p14:creationId xmlns:p14="http://schemas.microsoft.com/office/powerpoint/2010/main" val="3597214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807719" y="762000"/>
            <a:ext cx="7543800" cy="5943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Freeware and Shareware</a:t>
            </a:r>
          </a:p>
        </p:txBody>
      </p:sp>
      <p:sp>
        <p:nvSpPr>
          <p:cNvPr id="140291" name="Rectangle 3"/>
          <p:cNvSpPr>
            <a:spLocks noGrp="1" noChangeArrowheads="1"/>
          </p:cNvSpPr>
          <p:nvPr>
            <p:ph idx="1"/>
          </p:nvPr>
        </p:nvSpPr>
        <p:spPr/>
        <p:txBody>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b="1" i="1" dirty="0">
                <a:effectLst/>
                <a:latin typeface="Candara" panose="020E0502030303020204" pitchFamily="34" charset="0"/>
              </a:rPr>
              <a:t>Freeware: </a:t>
            </a:r>
            <a:r>
              <a:rPr lang="en-US" dirty="0">
                <a:effectLst/>
                <a:latin typeface="Candara" panose="020E0502030303020204" pitchFamily="34" charset="0"/>
              </a:rPr>
              <a:t>Copyrighted software you can </a:t>
            </a:r>
            <a:r>
              <a:rPr lang="en-US" dirty="0" smtClean="0">
                <a:effectLst/>
                <a:latin typeface="Candara" panose="020E0502030303020204" pitchFamily="34" charset="0"/>
              </a:rPr>
              <a:t>use for free</a:t>
            </a:r>
            <a:endParaRPr lang="en-US" dirty="0">
              <a:effectLst/>
              <a:latin typeface="Candara" panose="020E0502030303020204" pitchFamily="34" charset="0"/>
            </a:endParaRPr>
          </a:p>
          <a:p>
            <a:pPr marL="365760" indent="-365760" eaLnBrk="1" hangingPunct="1">
              <a:lnSpc>
                <a:spcPct val="100000"/>
              </a:lnSpc>
              <a:spcBef>
                <a:spcPts val="600"/>
              </a:spcBef>
              <a:spcAft>
                <a:spcPts val="600"/>
              </a:spcAft>
              <a:buFont typeface="Wingdings" panose="05000000000000000000" pitchFamily="2" charset="2"/>
              <a:buChar char="§"/>
              <a:defRPr/>
            </a:pPr>
            <a:r>
              <a:rPr lang="en-US" b="1" i="1" dirty="0">
                <a:effectLst/>
                <a:latin typeface="Candara" panose="020E0502030303020204" pitchFamily="34" charset="0"/>
              </a:rPr>
              <a:t>Beta versions</a:t>
            </a:r>
            <a:r>
              <a:rPr lang="en-US" dirty="0">
                <a:effectLst/>
                <a:latin typeface="Candara" panose="020E0502030303020204" pitchFamily="34" charset="0"/>
              </a:rPr>
              <a:t>: Programs still under development </a:t>
            </a:r>
          </a:p>
          <a:p>
            <a:pPr marL="365760" indent="-365760" eaLnBrk="1" hangingPunct="1">
              <a:lnSpc>
                <a:spcPct val="100000"/>
              </a:lnSpc>
              <a:spcBef>
                <a:spcPts val="600"/>
              </a:spcBef>
              <a:spcAft>
                <a:spcPts val="600"/>
              </a:spcAft>
              <a:buFont typeface="Wingdings" panose="05000000000000000000" pitchFamily="2" charset="2"/>
              <a:buChar char="§"/>
              <a:defRPr/>
            </a:pPr>
            <a:r>
              <a:rPr lang="en-US" b="1" i="1" dirty="0">
                <a:effectLst/>
                <a:latin typeface="Candara" panose="020E0502030303020204" pitchFamily="34" charset="0"/>
              </a:rPr>
              <a:t>Shareware: </a:t>
            </a:r>
            <a:r>
              <a:rPr lang="en-US" dirty="0">
                <a:effectLst/>
                <a:latin typeface="Candara" panose="020E0502030303020204" pitchFamily="34" charset="0"/>
              </a:rPr>
              <a:t>Software that allows users to run it for a limited time </a:t>
            </a:r>
            <a:r>
              <a:rPr lang="en-US" dirty="0" smtClean="0">
                <a:effectLst/>
                <a:latin typeface="Candara" panose="020E0502030303020204" pitchFamily="34" charset="0"/>
              </a:rPr>
              <a:t>for free</a:t>
            </a:r>
            <a:endParaRPr lang="en-US" dirty="0">
              <a:effectLst/>
              <a:latin typeface="Candara" panose="020E0502030303020204" pitchFamily="34" charset="0"/>
            </a:endParaRPr>
          </a:p>
        </p:txBody>
      </p:sp>
      <p:sp>
        <p:nvSpPr>
          <p:cNvPr id="2" name="Footer Placeholder 1"/>
          <p:cNvSpPr>
            <a:spLocks noGrp="1"/>
          </p:cNvSpPr>
          <p:nvPr>
            <p:ph type="ftr" sz="quarter" idx="11"/>
          </p:nvPr>
        </p:nvSpPr>
        <p:spPr/>
        <p:txBody>
          <a:bodyPr/>
          <a:lstStyle/>
          <a:p>
            <a:pPr>
              <a:defRPr/>
            </a:pPr>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02401" name="Slide Number Placeholder 6"/>
          <p:cNvSpPr>
            <a:spLocks noGrp="1"/>
          </p:cNvSpPr>
          <p:nvPr>
            <p:ph type="sldNum" sz="quarter" idx="12"/>
          </p:nvPr>
        </p:nvSpPr>
        <p:spPr>
          <a:noFill/>
        </p:spPr>
        <p:txBody>
          <a:bodyPr/>
          <a:lstStyle/>
          <a:p>
            <a:fld id="{0D0A1C27-6534-4FE3-A1BA-7243E573EC95}" type="slidenum">
              <a:rPr lang="en-US" smtClean="0">
                <a:latin typeface="Candara" panose="020E0502030303020204" pitchFamily="34" charset="0"/>
              </a:rPr>
              <a:pPr/>
              <a:t>40</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565853"/>
            <a:ext cx="7543800" cy="670561"/>
          </a:xfrm>
        </p:spPr>
        <p:txBody>
          <a:bodyPr>
            <a:normAutofit/>
          </a:bodyPr>
          <a:lstStyle/>
          <a:p>
            <a:pPr eaLnBrk="1" hangingPunct="1">
              <a:defRPr/>
            </a:pPr>
            <a:r>
              <a:rPr lang="en-US" sz="3600" b="1" dirty="0">
                <a:effectLst>
                  <a:outerShdw blurRad="38100" dist="38100" dir="2700000" algn="tl">
                    <a:srgbClr val="000000">
                      <a:alpha val="43137"/>
                    </a:srgbClr>
                  </a:outerShdw>
                </a:effectLst>
                <a:latin typeface="Candara" panose="020E0502030303020204" pitchFamily="34" charset="0"/>
              </a:rPr>
              <a:t>Software Versions </a:t>
            </a:r>
          </a:p>
        </p:txBody>
      </p:sp>
      <p:sp>
        <p:nvSpPr>
          <p:cNvPr id="118787" name="Rectangle 3"/>
          <p:cNvSpPr>
            <a:spLocks noGrp="1" noChangeArrowheads="1"/>
          </p:cNvSpPr>
          <p:nvPr>
            <p:ph idx="1"/>
          </p:nvPr>
        </p:nvSpPr>
        <p:spPr>
          <a:xfrm>
            <a:off x="685800" y="1600200"/>
            <a:ext cx="7723563" cy="4495800"/>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pPr>
            <a:r>
              <a:rPr lang="en-US" dirty="0" smtClean="0">
                <a:effectLst/>
                <a:latin typeface="Candara" panose="020E0502030303020204" pitchFamily="34" charset="0"/>
              </a:rPr>
              <a:t>Numbers indicate major and minor upgrades</a:t>
            </a:r>
          </a:p>
          <a:p>
            <a:pPr marL="731520" lvl="3" indent="-365760">
              <a:lnSpc>
                <a:spcPct val="100000"/>
              </a:lnSpc>
              <a:spcBef>
                <a:spcPts val="600"/>
              </a:spcBef>
              <a:spcAft>
                <a:spcPts val="600"/>
              </a:spcAft>
              <a:buFont typeface="Wingdings" panose="05000000000000000000" pitchFamily="2" charset="2"/>
              <a:buChar char="ü"/>
            </a:pPr>
            <a:r>
              <a:rPr lang="en-US" sz="1800" dirty="0" smtClean="0">
                <a:effectLst/>
                <a:latin typeface="Candara" panose="020E0502030303020204" pitchFamily="34" charset="0"/>
              </a:rPr>
              <a:t>Major upgrade: Version 2.0</a:t>
            </a:r>
          </a:p>
          <a:p>
            <a:pPr marL="731520" lvl="3" indent="-365760">
              <a:lnSpc>
                <a:spcPct val="100000"/>
              </a:lnSpc>
              <a:spcBef>
                <a:spcPts val="600"/>
              </a:spcBef>
              <a:spcAft>
                <a:spcPts val="600"/>
              </a:spcAft>
              <a:buFont typeface="Wingdings" panose="05000000000000000000" pitchFamily="2" charset="2"/>
              <a:buChar char="ü"/>
            </a:pPr>
            <a:r>
              <a:rPr lang="en-US" sz="1800" dirty="0" smtClean="0">
                <a:effectLst/>
                <a:latin typeface="Candara" panose="020E0502030303020204" pitchFamily="34" charset="0"/>
              </a:rPr>
              <a:t>Minor upgrade: Version 2.1</a:t>
            </a:r>
          </a:p>
          <a:p>
            <a:pPr marL="365760" indent="-365760" eaLnBrk="1" hangingPunct="1">
              <a:lnSpc>
                <a:spcPct val="100000"/>
              </a:lnSpc>
              <a:spcBef>
                <a:spcPts val="600"/>
              </a:spcBef>
              <a:spcAft>
                <a:spcPts val="600"/>
              </a:spcAft>
              <a:buFont typeface="Wingdings" panose="05000000000000000000" pitchFamily="2" charset="2"/>
              <a:buChar char="§"/>
            </a:pPr>
            <a:r>
              <a:rPr lang="it-IT" dirty="0" smtClean="0">
                <a:effectLst/>
                <a:latin typeface="Candara" panose="020E0502030303020204" pitchFamily="34" charset="0"/>
              </a:rPr>
              <a:t>Years (Microsoft Office 2010) and letters (WordPerfect Office X5) are also used</a:t>
            </a:r>
          </a:p>
          <a:p>
            <a:pPr marL="365760" indent="-365760" eaLnBrk="1" hangingPunct="1">
              <a:lnSpc>
                <a:spcPct val="100000"/>
              </a:lnSpc>
              <a:spcBef>
                <a:spcPts val="600"/>
              </a:spcBef>
              <a:spcAft>
                <a:spcPts val="600"/>
              </a:spcAft>
              <a:buFont typeface="Wingdings" panose="05000000000000000000" pitchFamily="2" charset="2"/>
              <a:buChar char="§"/>
            </a:pPr>
            <a:r>
              <a:rPr lang="it-IT" dirty="0" smtClean="0">
                <a:effectLst/>
                <a:latin typeface="Candara" panose="020E0502030303020204" pitchFamily="34" charset="0"/>
              </a:rPr>
              <a:t>Consider if upgrade adds important features before purchasing</a:t>
            </a:r>
          </a:p>
          <a:p>
            <a:pPr marL="365760" indent="-365760" eaLnBrk="1" hangingPunct="1">
              <a:lnSpc>
                <a:spcPct val="100000"/>
              </a:lnSpc>
              <a:spcBef>
                <a:spcPts val="600"/>
              </a:spcBef>
              <a:spcAft>
                <a:spcPts val="600"/>
              </a:spcAft>
              <a:buFont typeface="Wingdings" panose="05000000000000000000" pitchFamily="2" charset="2"/>
              <a:buChar char="§"/>
            </a:pPr>
            <a:r>
              <a:rPr lang="it-IT" dirty="0" smtClean="0">
                <a:latin typeface="Candara" panose="020E0502030303020204" pitchFamily="34" charset="0"/>
              </a:rPr>
              <a:t>New versions are backward compatible</a:t>
            </a:r>
            <a:endParaRPr lang="it-IT" dirty="0" smtClean="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04449" name="Slide Number Placeholder 5"/>
          <p:cNvSpPr>
            <a:spLocks noGrp="1"/>
          </p:cNvSpPr>
          <p:nvPr>
            <p:ph type="sldNum" sz="quarter" idx="12"/>
          </p:nvPr>
        </p:nvSpPr>
        <p:spPr>
          <a:noFill/>
        </p:spPr>
        <p:txBody>
          <a:bodyPr/>
          <a:lstStyle/>
          <a:p>
            <a:fld id="{DCC5F644-E1DC-4CE2-B56F-7D7C0A215F2C}" type="slidenum">
              <a:rPr lang="en-US" smtClean="0">
                <a:latin typeface="Candara" panose="020E0502030303020204" pitchFamily="34" charset="0"/>
              </a:rPr>
              <a:pPr/>
              <a:t>41</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801290" y="550296"/>
            <a:ext cx="7543800" cy="746761"/>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System </a:t>
            </a:r>
            <a:r>
              <a:rPr lang="en-US" sz="3600" b="1" dirty="0">
                <a:effectLst>
                  <a:outerShdw blurRad="38100" dist="38100" dir="2700000" algn="tl">
                    <a:srgbClr val="000000">
                      <a:alpha val="43137"/>
                    </a:srgbClr>
                  </a:outerShdw>
                </a:effectLst>
                <a:latin typeface="Candara" panose="020E0502030303020204" pitchFamily="34" charset="0"/>
              </a:rPr>
              <a:t>Requirements</a:t>
            </a:r>
          </a:p>
        </p:txBody>
      </p:sp>
      <p:sp>
        <p:nvSpPr>
          <p:cNvPr id="146435" name="Rectangle 3"/>
          <p:cNvSpPr>
            <a:spLocks noGrp="1" noChangeArrowheads="1"/>
          </p:cNvSpPr>
          <p:nvPr>
            <p:ph idx="1"/>
          </p:nvPr>
        </p:nvSpPr>
        <p:spPr>
          <a:xfrm>
            <a:off x="801290" y="1600200"/>
            <a:ext cx="7885510" cy="4525963"/>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pPr>
            <a:r>
              <a:rPr lang="en-US" dirty="0" smtClean="0">
                <a:effectLst/>
                <a:latin typeface="Candara" panose="020E0502030303020204" pitchFamily="34" charset="0"/>
              </a:rPr>
              <a:t>Every program has a set of system requirements of minimum standards</a:t>
            </a:r>
          </a:p>
          <a:p>
            <a:pPr marL="651510" lvl="3" indent="-28575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Operating system</a:t>
            </a:r>
          </a:p>
          <a:p>
            <a:pPr marL="651510" lvl="3" indent="-285750">
              <a:lnSpc>
                <a:spcPct val="100000"/>
              </a:lnSpc>
              <a:spcBef>
                <a:spcPts val="600"/>
              </a:spcBef>
              <a:spcAft>
                <a:spcPts val="600"/>
              </a:spcAft>
              <a:buFont typeface="Wingdings" panose="05000000000000000000" pitchFamily="2" charset="2"/>
              <a:buChar char="ü"/>
            </a:pPr>
            <a:r>
              <a:rPr lang="en-US" sz="1800" dirty="0" smtClean="0">
                <a:effectLst/>
                <a:latin typeface="Candara" panose="020E0502030303020204" pitchFamily="34" charset="0"/>
              </a:rPr>
              <a:t>Primary memory (RAM)</a:t>
            </a:r>
          </a:p>
          <a:p>
            <a:pPr marL="651510" lvl="3" indent="-28575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Hard drive capacity</a:t>
            </a:r>
          </a:p>
          <a:p>
            <a:pPr marL="365760" indent="-365760">
              <a:lnSpc>
                <a:spcPct val="100000"/>
              </a:lnSpc>
              <a:spcBef>
                <a:spcPts val="600"/>
              </a:spcBef>
              <a:spcAft>
                <a:spcPts val="600"/>
              </a:spcAft>
              <a:buFont typeface="Wingdings" panose="05000000000000000000" pitchFamily="2" charset="2"/>
              <a:buChar char="§"/>
            </a:pPr>
            <a:r>
              <a:rPr lang="en-US" dirty="0" smtClean="0">
                <a:effectLst/>
                <a:latin typeface="Candara" panose="020E0502030303020204" pitchFamily="34" charset="0"/>
              </a:rPr>
              <a:t>Sometimes there are specifications for video card, monitor, CD drive and peripherals</a:t>
            </a: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Ensure that your system setup meets minimum  requirements</a:t>
            </a:r>
            <a:endParaRPr lang="en-US" dirty="0" smtClean="0">
              <a:effectLst/>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06497" name="Slide Number Placeholder 5"/>
          <p:cNvSpPr>
            <a:spLocks noGrp="1"/>
          </p:cNvSpPr>
          <p:nvPr>
            <p:ph type="sldNum" sz="quarter" idx="12"/>
          </p:nvPr>
        </p:nvSpPr>
        <p:spPr>
          <a:noFill/>
        </p:spPr>
        <p:txBody>
          <a:bodyPr/>
          <a:lstStyle/>
          <a:p>
            <a:fld id="{28D7E15C-D2F0-4BF3-B9E9-0449E1C5012C}" type="slidenum">
              <a:rPr lang="en-US" smtClean="0">
                <a:latin typeface="Candara" panose="020E0502030303020204" pitchFamily="34" charset="0"/>
              </a:rPr>
              <a:pPr/>
              <a:t>42</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4638"/>
            <a:ext cx="8153400" cy="1143000"/>
          </a:xfrm>
        </p:spPr>
        <p:txBody>
          <a:bodyPr>
            <a:normAutofit fontScale="90000"/>
          </a:bodyPr>
          <a:lstStyle/>
          <a:p>
            <a:pPr marL="365760" indent="-365760" eaLnBrk="1" hangingPunct="1">
              <a:lnSpc>
                <a:spcPct val="100000"/>
              </a:lnSpc>
              <a:spcBef>
                <a:spcPts val="600"/>
              </a:spcBef>
              <a:spcAft>
                <a:spcPts val="600"/>
              </a:spcAft>
              <a:defRPr/>
            </a:pPr>
            <a:r>
              <a:rPr lang="en-US" sz="3600" b="1" dirty="0" smtClean="0">
                <a:effectLst>
                  <a:outerShdw blurRad="38100" dist="38100" dir="2700000" algn="tl">
                    <a:srgbClr val="000000">
                      <a:alpha val="43137"/>
                    </a:srgbClr>
                  </a:outerShdw>
                </a:effectLst>
                <a:latin typeface="Candara" panose="020E0502030303020204" pitchFamily="34" charset="0"/>
              </a:rPr>
              <a:t>Installing, Uninstalling and Starting Software</a:t>
            </a:r>
            <a:endParaRPr lang="en-US" sz="2800" b="1" dirty="0">
              <a:effectLst>
                <a:outerShdw blurRad="38100" dist="38100" dir="2700000" algn="tl">
                  <a:srgbClr val="000000">
                    <a:alpha val="43137"/>
                  </a:srgbClr>
                </a:outerShdw>
              </a:effectLst>
              <a:latin typeface="Candara" panose="020E0502030303020204" pitchFamily="34" charset="0"/>
            </a:endParaRPr>
          </a:p>
        </p:txBody>
      </p:sp>
      <p:sp>
        <p:nvSpPr>
          <p:cNvPr id="119811" name="Rectangle 3"/>
          <p:cNvSpPr>
            <a:spLocks noGrp="1" noChangeArrowheads="1"/>
          </p:cNvSpPr>
          <p:nvPr>
            <p:ph idx="1"/>
          </p:nvPr>
        </p:nvSpPr>
        <p:spPr>
          <a:xfrm>
            <a:off x="609600" y="1600200"/>
            <a:ext cx="8077200" cy="4525963"/>
          </a:xfrm>
          <a:ln>
            <a:solidFill>
              <a:srgbClr val="FFFFFF"/>
            </a:solidFill>
          </a:ln>
        </p:spPr>
        <p:txBody>
          <a:bodyPr>
            <a:no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effectLst/>
                <a:latin typeface="Candara" panose="020E0502030303020204" pitchFamily="34" charset="0"/>
              </a:rPr>
              <a:t>Most software must be permanently installed on your system</a:t>
            </a:r>
          </a:p>
          <a:p>
            <a:pPr marL="651510" lvl="3" indent="-28575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Installing from CD or DVD</a:t>
            </a:r>
            <a:endParaRPr lang="en-US" sz="1800" dirty="0">
              <a:effectLst/>
              <a:latin typeface="Candara" panose="020E0502030303020204" pitchFamily="34" charset="0"/>
            </a:endParaRPr>
          </a:p>
          <a:p>
            <a:pPr marL="651510" lvl="3" indent="-28575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Downloading </a:t>
            </a:r>
            <a:r>
              <a:rPr lang="en-US" sz="1800" dirty="0">
                <a:latin typeface="Candara" panose="020E0502030303020204" pitchFamily="34" charset="0"/>
              </a:rPr>
              <a:t>from the </a:t>
            </a:r>
            <a:r>
              <a:rPr lang="en-US" sz="1800" dirty="0" smtClean="0">
                <a:latin typeface="Candara" panose="020E0502030303020204" pitchFamily="34" charset="0"/>
              </a:rPr>
              <a:t>Internet</a:t>
            </a:r>
            <a:endParaRPr lang="en-US" sz="1800" dirty="0">
              <a:latin typeface="Candara" panose="020E0502030303020204" pitchFamily="34" charset="0"/>
            </a:endParaRP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Uninstalling software</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Use uninstall utility</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Starting software</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Click icon in All Programs list</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Use shortcuts</a:t>
            </a:r>
          </a:p>
          <a:p>
            <a:pPr lvl="1">
              <a:defRPr/>
            </a:pPr>
            <a:endParaRPr lang="en-US" sz="2600"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08545" name="Slide Number Placeholder 6"/>
          <p:cNvSpPr>
            <a:spLocks noGrp="1"/>
          </p:cNvSpPr>
          <p:nvPr>
            <p:ph type="sldNum" sz="quarter" idx="12"/>
          </p:nvPr>
        </p:nvSpPr>
        <p:spPr>
          <a:noFill/>
        </p:spPr>
        <p:txBody>
          <a:bodyPr/>
          <a:lstStyle/>
          <a:p>
            <a:fld id="{8C213CCB-802B-4F6F-929D-8CD7F781B20C}" type="slidenum">
              <a:rPr lang="en-US" smtClean="0">
                <a:latin typeface="Candara" panose="020E0502030303020204" pitchFamily="34" charset="0"/>
              </a:rPr>
              <a:pPr/>
              <a:t>43</a:t>
            </a:fld>
            <a:endParaRPr lang="en-US" b="1" smtClean="0">
              <a:latin typeface="Candara" panose="020E0502030303020204" pitchFamily="34" charset="0"/>
            </a:endParaRPr>
          </a:p>
        </p:txBody>
      </p:sp>
      <p:pic>
        <p:nvPicPr>
          <p:cNvPr id="6" name="Picture 5" descr="startmenu"/>
          <p:cNvPicPr>
            <a:picLocks noChangeAspect="1"/>
          </p:cNvPicPr>
          <p:nvPr/>
        </p:nvPicPr>
        <p:blipFill>
          <a:blip r:embed="rId3" cstate="print">
            <a:extLst>
              <a:ext uri="{28A0092B-C50C-407E-A947-70E740481C1C}">
                <a14:useLocalDpi xmlns:a14="http://schemas.microsoft.com/office/drawing/2010/main" val="0"/>
              </a:ext>
            </a:extLst>
          </a:blip>
          <a:srcRect t="17284" r="60243"/>
          <a:stretch>
            <a:fillRect/>
          </a:stretch>
        </p:blipFill>
        <p:spPr bwMode="auto">
          <a:xfrm>
            <a:off x="5666163" y="2498834"/>
            <a:ext cx="2743200" cy="3216166"/>
          </a:xfrm>
          <a:prstGeom prst="rect">
            <a:avLst/>
          </a:prstGeom>
          <a:noFill/>
          <a:ln>
            <a:noFill/>
          </a:ln>
        </p:spPr>
      </p:pic>
      <p:sp>
        <p:nvSpPr>
          <p:cNvPr id="7" name="TextBox 6"/>
          <p:cNvSpPr txBox="1"/>
          <p:nvPr/>
        </p:nvSpPr>
        <p:spPr>
          <a:xfrm>
            <a:off x="6700897" y="5715000"/>
            <a:ext cx="1271502" cy="369332"/>
          </a:xfrm>
          <a:prstGeom prst="rect">
            <a:avLst/>
          </a:prstGeom>
          <a:noFill/>
        </p:spPr>
        <p:txBody>
          <a:bodyPr wrap="none" rtlCol="0">
            <a:spAutoFit/>
          </a:bodyPr>
          <a:lstStyle/>
          <a:p>
            <a:r>
              <a:rPr lang="en-US" dirty="0" smtClean="0">
                <a:latin typeface="Candara" panose="020E0502030303020204" pitchFamily="34" charset="0"/>
              </a:rPr>
              <a:t>Start menu</a:t>
            </a:r>
            <a:endParaRPr lang="en-US"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536545"/>
            <a:ext cx="7659290" cy="670561"/>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Getting Help with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8" name="Content Placeholder 7"/>
          <p:cNvSpPr>
            <a:spLocks noGrp="1"/>
          </p:cNvSpPr>
          <p:nvPr>
            <p:ph sz="half" idx="1"/>
          </p:nvPr>
        </p:nvSpPr>
        <p:spPr>
          <a:xfrm>
            <a:off x="685800" y="1600200"/>
            <a:ext cx="4114800" cy="4525963"/>
          </a:xfrm>
        </p:spPr>
        <p:txBody>
          <a:bodyPr/>
          <a:lstStyle/>
          <a:p>
            <a:pPr marL="365760" indent="-365760">
              <a:lnSpc>
                <a:spcPct val="100000"/>
              </a:lnSpc>
              <a:spcBef>
                <a:spcPts val="600"/>
              </a:spcBef>
              <a:spcAft>
                <a:spcPts val="600"/>
              </a:spcAft>
              <a:buFont typeface="Wingdings" panose="05000000000000000000" pitchFamily="2" charset="2"/>
              <a:buChar char="Ø"/>
            </a:pPr>
            <a:r>
              <a:rPr lang="en-US" dirty="0" smtClean="0">
                <a:latin typeface="Candara" panose="020E0502030303020204" pitchFamily="34" charset="0"/>
              </a:rPr>
              <a:t>Frequently asked questions (FAQS)</a:t>
            </a:r>
          </a:p>
          <a:p>
            <a:pPr marL="365760" indent="-365760">
              <a:lnSpc>
                <a:spcPct val="100000"/>
              </a:lnSpc>
              <a:spcBef>
                <a:spcPts val="600"/>
              </a:spcBef>
              <a:spcAft>
                <a:spcPts val="600"/>
              </a:spcAft>
              <a:buFont typeface="Wingdings" panose="05000000000000000000" pitchFamily="2" charset="2"/>
              <a:buChar char="Ø"/>
            </a:pPr>
            <a:r>
              <a:rPr lang="en-US" dirty="0" smtClean="0">
                <a:latin typeface="Candara" panose="020E0502030303020204" pitchFamily="34" charset="0"/>
              </a:rPr>
              <a:t>Online help &amp; support</a:t>
            </a:r>
          </a:p>
          <a:p>
            <a:pPr marL="365760" indent="-365760">
              <a:lnSpc>
                <a:spcPct val="100000"/>
              </a:lnSpc>
              <a:spcBef>
                <a:spcPts val="600"/>
              </a:spcBef>
              <a:spcAft>
                <a:spcPts val="600"/>
              </a:spcAft>
              <a:buFont typeface="Wingdings" panose="05000000000000000000" pitchFamily="2" charset="2"/>
              <a:buChar char="Ø"/>
            </a:pPr>
            <a:r>
              <a:rPr lang="en-US" dirty="0" smtClean="0">
                <a:latin typeface="Candara" panose="020E0502030303020204" pitchFamily="34" charset="0"/>
              </a:rPr>
              <a:t>Screen tips </a:t>
            </a:r>
          </a:p>
          <a:p>
            <a:pPr marL="365760" indent="-365760">
              <a:lnSpc>
                <a:spcPct val="100000"/>
              </a:lnSpc>
              <a:spcBef>
                <a:spcPts val="600"/>
              </a:spcBef>
              <a:spcAft>
                <a:spcPts val="600"/>
              </a:spcAft>
              <a:buFont typeface="Wingdings" panose="05000000000000000000" pitchFamily="2" charset="2"/>
              <a:buChar char="Ø"/>
            </a:pPr>
            <a:r>
              <a:rPr lang="en-US" dirty="0" smtClean="0">
                <a:latin typeface="Candara" panose="020E0502030303020204" pitchFamily="34" charset="0"/>
              </a:rPr>
              <a:t>Integrated help</a:t>
            </a:r>
          </a:p>
          <a:p>
            <a:pPr marL="365760" indent="-365760">
              <a:lnSpc>
                <a:spcPct val="100000"/>
              </a:lnSpc>
              <a:spcBef>
                <a:spcPts val="600"/>
              </a:spcBef>
              <a:spcAft>
                <a:spcPts val="600"/>
              </a:spcAft>
              <a:buFont typeface="Wingdings" panose="05000000000000000000" pitchFamily="2" charset="2"/>
              <a:buChar char="Ø"/>
            </a:pPr>
            <a:r>
              <a:rPr lang="en-US" dirty="0" smtClean="0">
                <a:latin typeface="Candara" panose="020E0502030303020204" pitchFamily="34" charset="0"/>
              </a:rPr>
              <a:t>Help menu on File tab of most Microsoft applications</a:t>
            </a:r>
          </a:p>
          <a:p>
            <a:endParaRPr lang="en-US" dirty="0">
              <a:latin typeface="Candara" panose="020E0502030303020204" pitchFamily="34" charset="0"/>
            </a:endParaRPr>
          </a:p>
        </p:txBody>
      </p:sp>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118" t="2778" r="43229" b="4938"/>
          <a:stretch/>
        </p:blipFill>
        <p:spPr bwMode="auto">
          <a:xfrm>
            <a:off x="4573190" y="1659989"/>
            <a:ext cx="3657600" cy="3826411"/>
          </a:xfrm>
          <a:prstGeom prst="rect">
            <a:avLst/>
          </a:prstGeom>
          <a:ln>
            <a:noFill/>
          </a:ln>
          <a:extLst>
            <a:ext uri="{53640926-AAD7-44D8-BBD7-CCE9431645EC}">
              <a14:shadowObscured xmlns:a14="http://schemas.microsoft.com/office/drawing/2010/main"/>
            </a:ext>
          </a:extLst>
        </p:spPr>
      </p:pic>
      <p:sp>
        <p:nvSpPr>
          <p:cNvPr id="5" name="Footer Placeholder 4"/>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44</a:t>
            </a:fld>
            <a:endParaRPr lang="en-US" dirty="0">
              <a:latin typeface="Candara" panose="020E0502030303020204" pitchFamily="34" charset="0"/>
            </a:endParaRPr>
          </a:p>
        </p:txBody>
      </p:sp>
      <p:sp>
        <p:nvSpPr>
          <p:cNvPr id="11" name="TextBox 10"/>
          <p:cNvSpPr txBox="1"/>
          <p:nvPr/>
        </p:nvSpPr>
        <p:spPr>
          <a:xfrm>
            <a:off x="4839890" y="5496857"/>
            <a:ext cx="3124200" cy="646331"/>
          </a:xfrm>
          <a:prstGeom prst="rect">
            <a:avLst/>
          </a:prstGeom>
          <a:noFill/>
        </p:spPr>
        <p:txBody>
          <a:bodyPr wrap="square" rtlCol="0">
            <a:spAutoFit/>
          </a:bodyPr>
          <a:lstStyle/>
          <a:p>
            <a:r>
              <a:rPr lang="en-US" dirty="0">
                <a:latin typeface="Candara" panose="020E0502030303020204" pitchFamily="34" charset="0"/>
              </a:rPr>
              <a:t>Microsoft Office gives you tips on tasks you’re working </a:t>
            </a:r>
            <a:r>
              <a:rPr lang="en-US" dirty="0" smtClean="0">
                <a:latin typeface="Candara" panose="020E0502030303020204" pitchFamily="34" charset="0"/>
              </a:rPr>
              <a:t> on.</a:t>
            </a:r>
            <a:endParaRPr lang="en-US" dirty="0">
              <a:latin typeface="Candara" panose="020E0502030303020204" pitchFamily="34" charset="0"/>
            </a:endParaRPr>
          </a:p>
        </p:txBody>
      </p:sp>
    </p:spTree>
    <p:extLst>
      <p:ext uri="{BB962C8B-B14F-4D97-AF65-F5344CB8AC3E}">
        <p14:creationId xmlns:p14="http://schemas.microsoft.com/office/powerpoint/2010/main" val="3374909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22960" y="457200"/>
            <a:ext cx="7543800" cy="640079"/>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Summary Questions (1)</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120835" name="Rectangle 3"/>
          <p:cNvSpPr>
            <a:spLocks noGrp="1" noChangeArrowheads="1"/>
          </p:cNvSpPr>
          <p:nvPr>
            <p:ph idx="1"/>
          </p:nvPr>
        </p:nvSpPr>
        <p:spPr>
          <a:xfrm>
            <a:off x="822960" y="1295400"/>
            <a:ext cx="7863840" cy="4573694"/>
          </a:xfrm>
        </p:spPr>
        <p:txBody>
          <a:bodyPr/>
          <a:lstStyle/>
          <a:p>
            <a:pPr marL="514350" indent="-514350">
              <a:buFont typeface="+mj-lt"/>
              <a:buAutoNum type="arabicPeriod"/>
            </a:pPr>
            <a:r>
              <a:rPr lang="en-US" dirty="0">
                <a:latin typeface="Candara" panose="020E0502030303020204" pitchFamily="34" charset="0"/>
              </a:rPr>
              <a:t>What’s the difference between application software and system software</a:t>
            </a:r>
            <a:r>
              <a:rPr lang="en-US" dirty="0" smtClean="0">
                <a:latin typeface="Candara" panose="020E0502030303020204" pitchFamily="34" charset="0"/>
              </a:rPr>
              <a:t>?</a:t>
            </a:r>
          </a:p>
          <a:p>
            <a:pPr marL="514350" indent="-514350">
              <a:buFont typeface="+mj-lt"/>
              <a:buAutoNum type="arabicPeriod"/>
            </a:pPr>
            <a:r>
              <a:rPr lang="en-US" dirty="0">
                <a:latin typeface="Candara" panose="020E0502030303020204" pitchFamily="34" charset="0"/>
              </a:rPr>
              <a:t>What are Web-based applications, and how do they differ from traditional modes of software distribution</a:t>
            </a:r>
            <a:r>
              <a:rPr lang="en-US" dirty="0" smtClean="0">
                <a:latin typeface="Candara" panose="020E0502030303020204" pitchFamily="34" charset="0"/>
              </a:rPr>
              <a:t>?</a:t>
            </a:r>
          </a:p>
          <a:p>
            <a:pPr marL="514350" indent="-514350">
              <a:buFont typeface="+mj-lt"/>
              <a:buAutoNum type="arabicPeriod"/>
            </a:pPr>
            <a:r>
              <a:rPr lang="en-US" dirty="0">
                <a:latin typeface="Candara" panose="020E0502030303020204" pitchFamily="34" charset="0"/>
              </a:rPr>
              <a:t>What kinds of applications are included in productivity software</a:t>
            </a:r>
            <a:r>
              <a:rPr lang="en-US" dirty="0" smtClean="0">
                <a:latin typeface="Candara" panose="020E0502030303020204" pitchFamily="34" charset="0"/>
              </a:rPr>
              <a:t>?</a:t>
            </a:r>
          </a:p>
          <a:p>
            <a:pPr marL="514350" indent="-514350">
              <a:buFont typeface="+mj-lt"/>
              <a:buAutoNum type="arabicPeriod"/>
            </a:pPr>
            <a:r>
              <a:rPr lang="en-US" dirty="0">
                <a:latin typeface="Candara" panose="020E0502030303020204" pitchFamily="34" charset="0"/>
              </a:rPr>
              <a:t>What kinds of software do small and large businesses use</a:t>
            </a:r>
            <a:r>
              <a:rPr lang="en-US" dirty="0" smtClean="0">
                <a:latin typeface="Candara" panose="020E0502030303020204" pitchFamily="34" charset="0"/>
              </a:rPr>
              <a:t>?</a:t>
            </a:r>
          </a:p>
          <a:p>
            <a:pPr marL="514350" indent="-514350">
              <a:buFont typeface="+mj-lt"/>
              <a:buAutoNum type="arabicPeriod"/>
            </a:pPr>
            <a:r>
              <a:rPr lang="en-US" dirty="0">
                <a:latin typeface="Candara" panose="020E0502030303020204" pitchFamily="34" charset="0"/>
              </a:rPr>
              <a:t>What are the different types of media and entertainment software</a:t>
            </a:r>
            <a:r>
              <a:rPr lang="en-US" dirty="0" smtClean="0">
                <a:latin typeface="Candara" panose="020E0502030303020204" pitchFamily="34" charset="0"/>
              </a:rPr>
              <a:t>?</a:t>
            </a:r>
          </a:p>
          <a:p>
            <a:pPr marL="514350" indent="-514350">
              <a:buFont typeface="+mj-lt"/>
              <a:buAutoNum type="arabicPeriod"/>
            </a:pPr>
            <a:r>
              <a:rPr lang="en-US" dirty="0">
                <a:latin typeface="Candara" panose="020E0502030303020204" pitchFamily="34" charset="0"/>
              </a:rPr>
              <a:t>What are the different types of drawing software</a:t>
            </a:r>
            <a:r>
              <a:rPr lang="en-US" dirty="0" smtClean="0">
                <a:latin typeface="Candara" panose="020E0502030303020204" pitchFamily="34" charset="0"/>
              </a:rPr>
              <a:t>?</a:t>
            </a:r>
          </a:p>
          <a:p>
            <a:pPr marL="514350" indent="-514350">
              <a:buFont typeface="+mj-lt"/>
              <a:buAutoNum type="arabicPeriod"/>
            </a:pPr>
            <a:r>
              <a:rPr lang="en-US" dirty="0">
                <a:latin typeface="Candara" panose="020E0502030303020204" pitchFamily="34" charset="0"/>
              </a:rPr>
              <a:t>How can I purchase software or get it for free</a:t>
            </a:r>
            <a:r>
              <a:rPr lang="en-US" dirty="0" smtClean="0">
                <a:latin typeface="Candara" panose="020E0502030303020204" pitchFamily="34" charset="0"/>
              </a:rPr>
              <a:t>?</a:t>
            </a:r>
          </a:p>
          <a:p>
            <a:pPr marL="514350" indent="-514350">
              <a:buFont typeface="+mj-lt"/>
              <a:buAutoNum type="arabicPeriod"/>
            </a:pPr>
            <a:r>
              <a:rPr lang="en-US" dirty="0">
                <a:latin typeface="Candara" panose="020E0502030303020204" pitchFamily="34" charset="0"/>
              </a:rPr>
              <a:t>Where can I go for help when I have a problem with my software?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14689" name="Slide Number Placeholder 5"/>
          <p:cNvSpPr>
            <a:spLocks noGrp="1"/>
          </p:cNvSpPr>
          <p:nvPr>
            <p:ph type="sldNum" sz="quarter" idx="12"/>
          </p:nvPr>
        </p:nvSpPr>
        <p:spPr>
          <a:noFill/>
        </p:spPr>
        <p:txBody>
          <a:bodyPr/>
          <a:lstStyle/>
          <a:p>
            <a:fld id="{D96DE390-4641-4E5D-8B4E-56FF15E97477}" type="slidenum">
              <a:rPr lang="en-US" smtClean="0">
                <a:latin typeface="Candara" panose="020E0502030303020204" pitchFamily="34" charset="0"/>
              </a:rPr>
              <a:pPr/>
              <a:t>45</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22960" y="457200"/>
            <a:ext cx="7543800" cy="640079"/>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Summary Questions (2)</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120835" name="Rectangle 3"/>
          <p:cNvSpPr>
            <a:spLocks noGrp="1" noChangeArrowheads="1"/>
          </p:cNvSpPr>
          <p:nvPr>
            <p:ph idx="1"/>
          </p:nvPr>
        </p:nvSpPr>
        <p:spPr>
          <a:xfrm>
            <a:off x="609600" y="1295400"/>
            <a:ext cx="8077200" cy="4876800"/>
          </a:xfrm>
        </p:spPr>
        <p:txBody>
          <a:bodyPr>
            <a:normAutofit fontScale="85000" lnSpcReduction="10000"/>
          </a:bodyPr>
          <a:lstStyle/>
          <a:p>
            <a:pPr marL="457200" indent="-457200">
              <a:buFont typeface="+mj-lt"/>
              <a:buAutoNum type="arabicPeriod"/>
            </a:pPr>
            <a:r>
              <a:rPr lang="en-US" sz="2100" b="1" dirty="0">
                <a:latin typeface="Candara" panose="020E0502030303020204" pitchFamily="34" charset="0"/>
              </a:rPr>
              <a:t>What’s the difference between application software and system software</a:t>
            </a:r>
            <a:r>
              <a:rPr lang="en-US" sz="2100" b="1" dirty="0" smtClean="0">
                <a:latin typeface="Candara" panose="020E0502030303020204" pitchFamily="34" charset="0"/>
              </a:rPr>
              <a:t>?</a:t>
            </a:r>
          </a:p>
          <a:p>
            <a:pPr marL="989838" lvl="2" indent="-514350" algn="just">
              <a:buFont typeface="Wingdings" panose="05000000000000000000" pitchFamily="2" charset="2"/>
              <a:buChar char="ü"/>
            </a:pPr>
            <a:r>
              <a:rPr lang="en-US" sz="1900" dirty="0">
                <a:solidFill>
                  <a:schemeClr val="tx1"/>
                </a:solidFill>
                <a:latin typeface="Candara" panose="020E0502030303020204" pitchFamily="34" charset="0"/>
              </a:rPr>
              <a:t>Application software is the software you use to do everyday tasks at home, school, and work. Application software includes productivity software, such as word processing and finance programs; media software, such as applications used for image and video editing; home and entertainment software, such as games or educational programs; and business software for small and large businesses. </a:t>
            </a:r>
            <a:endParaRPr lang="en-US" sz="1900" dirty="0" smtClean="0">
              <a:solidFill>
                <a:schemeClr val="tx1"/>
              </a:solidFill>
              <a:latin typeface="Candara" panose="020E0502030303020204" pitchFamily="34" charset="0"/>
            </a:endParaRPr>
          </a:p>
          <a:p>
            <a:pPr marL="989838" lvl="2" indent="-514350" algn="just">
              <a:buFont typeface="Wingdings" panose="05000000000000000000" pitchFamily="2" charset="2"/>
              <a:buChar char="ü"/>
            </a:pPr>
            <a:r>
              <a:rPr lang="en-US" sz="1900" dirty="0" smtClean="0">
                <a:solidFill>
                  <a:schemeClr val="tx1"/>
                </a:solidFill>
                <a:latin typeface="Candara" panose="020E0502030303020204" pitchFamily="34" charset="0"/>
              </a:rPr>
              <a:t>System </a:t>
            </a:r>
            <a:r>
              <a:rPr lang="en-US" sz="1900" dirty="0">
                <a:solidFill>
                  <a:schemeClr val="tx1"/>
                </a:solidFill>
                <a:latin typeface="Candara" panose="020E0502030303020204" pitchFamily="34" charset="0"/>
              </a:rPr>
              <a:t>software is the software that helps run the computer and coordinates instructions between application software and the computer’s hardware devices. System software includes the operating system and utility programs</a:t>
            </a:r>
            <a:r>
              <a:rPr lang="en-US" sz="1900" dirty="0" smtClean="0">
                <a:solidFill>
                  <a:schemeClr val="tx1"/>
                </a:solidFill>
                <a:latin typeface="Candara" panose="020E0502030303020204" pitchFamily="34" charset="0"/>
              </a:rPr>
              <a:t>.</a:t>
            </a:r>
          </a:p>
          <a:p>
            <a:pPr marL="475488" lvl="2" indent="0" algn="just">
              <a:buNone/>
            </a:pPr>
            <a:endParaRPr lang="en-US" sz="1900" dirty="0" smtClean="0">
              <a:latin typeface="Candara" panose="020E0502030303020204" pitchFamily="34" charset="0"/>
            </a:endParaRPr>
          </a:p>
          <a:p>
            <a:pPr marL="514350" indent="-514350" algn="just">
              <a:buFont typeface="+mj-lt"/>
              <a:buAutoNum type="arabicPeriod"/>
            </a:pPr>
            <a:r>
              <a:rPr lang="en-US" sz="2100" b="1" dirty="0">
                <a:latin typeface="Candara" panose="020E0502030303020204" pitchFamily="34" charset="0"/>
              </a:rPr>
              <a:t>What are Web-based applications, and how do they differ from traditional modes of software distribution</a:t>
            </a:r>
            <a:r>
              <a:rPr lang="en-US" sz="2100" b="1" dirty="0" smtClean="0">
                <a:latin typeface="Candara" panose="020E0502030303020204" pitchFamily="34" charset="0"/>
              </a:rPr>
              <a:t>?</a:t>
            </a:r>
          </a:p>
          <a:p>
            <a:pPr marL="989838" lvl="2" indent="-514350" algn="just">
              <a:buFont typeface="Wingdings" panose="05000000000000000000" pitchFamily="2" charset="2"/>
              <a:buChar char="ü"/>
            </a:pPr>
            <a:r>
              <a:rPr lang="en-US" sz="1900" dirty="0">
                <a:solidFill>
                  <a:schemeClr val="tx1"/>
                </a:solidFill>
                <a:latin typeface="Candara" panose="020E0502030303020204" pitchFamily="34" charset="0"/>
              </a:rPr>
              <a:t>Web-based applications are those that are hosted online by the vendor and made available to the customer over the Internet. This distribution model of on-demand software deployment is also referred to as Software as a Service (</a:t>
            </a:r>
            <a:r>
              <a:rPr lang="en-US" sz="1900" dirty="0" err="1">
                <a:solidFill>
                  <a:schemeClr val="tx1"/>
                </a:solidFill>
                <a:latin typeface="Candara" panose="020E0502030303020204" pitchFamily="34" charset="0"/>
              </a:rPr>
              <a:t>SaaS</a:t>
            </a:r>
            <a:r>
              <a:rPr lang="en-US" sz="1900" dirty="0">
                <a:solidFill>
                  <a:schemeClr val="tx1"/>
                </a:solidFill>
                <a:latin typeface="Candara" panose="020E0502030303020204" pitchFamily="34" charset="0"/>
              </a:rPr>
              <a:t>). Unlike traditional software that needs to be installed on individual machines or network servers, Web-based applications are accessed via an Internet connection to the host server. The appeal of Web-based applications is that they can be accessed from any machine that has an Internet connection and they can facilitate collaboration because many people can access the same file and work together in real time. </a:t>
            </a:r>
          </a:p>
          <a:p>
            <a:pPr marL="989838" lvl="2" indent="-514350">
              <a:buFont typeface="Wingdings" panose="05000000000000000000" pitchFamily="2" charset="2"/>
              <a:buChar char="ü"/>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14689" name="Slide Number Placeholder 5"/>
          <p:cNvSpPr>
            <a:spLocks noGrp="1"/>
          </p:cNvSpPr>
          <p:nvPr>
            <p:ph type="sldNum" sz="quarter" idx="12"/>
          </p:nvPr>
        </p:nvSpPr>
        <p:spPr>
          <a:noFill/>
        </p:spPr>
        <p:txBody>
          <a:bodyPr/>
          <a:lstStyle/>
          <a:p>
            <a:fld id="{D96DE390-4641-4E5D-8B4E-56FF15E97477}" type="slidenum">
              <a:rPr lang="en-US" smtClean="0">
                <a:latin typeface="Candara" panose="020E0502030303020204" pitchFamily="34" charset="0"/>
              </a:rPr>
              <a:pPr/>
              <a:t>46</a:t>
            </a:fld>
            <a:endParaRPr lang="en-US" b="1" smtClean="0">
              <a:latin typeface="Candara" panose="020E0502030303020204" pitchFamily="34" charset="0"/>
            </a:endParaRPr>
          </a:p>
        </p:txBody>
      </p:sp>
    </p:spTree>
    <p:extLst>
      <p:ext uri="{BB962C8B-B14F-4D97-AF65-F5344CB8AC3E}">
        <p14:creationId xmlns:p14="http://schemas.microsoft.com/office/powerpoint/2010/main" val="3430851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457200"/>
            <a:ext cx="7680960" cy="640079"/>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Summary Questions (3)</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120835" name="Rectangle 3"/>
          <p:cNvSpPr>
            <a:spLocks noGrp="1" noChangeArrowheads="1"/>
          </p:cNvSpPr>
          <p:nvPr>
            <p:ph idx="1"/>
          </p:nvPr>
        </p:nvSpPr>
        <p:spPr>
          <a:xfrm>
            <a:off x="685800" y="1295400"/>
            <a:ext cx="8001000" cy="4953000"/>
          </a:xfrm>
        </p:spPr>
        <p:txBody>
          <a:bodyPr>
            <a:normAutofit fontScale="25000" lnSpcReduction="20000"/>
          </a:bodyPr>
          <a:lstStyle/>
          <a:p>
            <a:pPr marL="365760" indent="-365760">
              <a:lnSpc>
                <a:spcPct val="120000"/>
              </a:lnSpc>
              <a:spcBef>
                <a:spcPts val="600"/>
              </a:spcBef>
              <a:spcAft>
                <a:spcPts val="600"/>
              </a:spcAft>
              <a:buFont typeface="+mj-lt"/>
              <a:buAutoNum type="arabicPeriod" startAt="3"/>
            </a:pPr>
            <a:r>
              <a:rPr lang="en-US" sz="6400" b="1" dirty="0" smtClean="0">
                <a:latin typeface="Candara" panose="020E0502030303020204" pitchFamily="34" charset="0"/>
              </a:rPr>
              <a:t>What </a:t>
            </a:r>
            <a:r>
              <a:rPr lang="en-US" sz="6400" b="1" dirty="0">
                <a:latin typeface="Candara" panose="020E0502030303020204" pitchFamily="34" charset="0"/>
              </a:rPr>
              <a:t>kinds of applications are included in productivity software</a:t>
            </a:r>
            <a:r>
              <a:rPr lang="en-US" sz="6400" b="1" dirty="0" smtClean="0">
                <a:latin typeface="Candara" panose="020E0502030303020204" pitchFamily="34" charset="0"/>
              </a:rPr>
              <a:t>?</a:t>
            </a:r>
          </a:p>
          <a:p>
            <a:pPr marL="548640" lvl="3" indent="-365760" algn="just">
              <a:lnSpc>
                <a:spcPct val="120000"/>
              </a:lnSpc>
              <a:spcBef>
                <a:spcPts val="600"/>
              </a:spcBef>
              <a:spcAft>
                <a:spcPts val="600"/>
              </a:spcAft>
              <a:buFont typeface="Wingdings" panose="05000000000000000000" pitchFamily="2" charset="2"/>
              <a:buChar char="ü"/>
            </a:pPr>
            <a:r>
              <a:rPr lang="en-US" sz="6400" dirty="0">
                <a:solidFill>
                  <a:schemeClr val="tx1"/>
                </a:solidFill>
                <a:latin typeface="Candara" panose="020E0502030303020204" pitchFamily="34" charset="0"/>
              </a:rPr>
              <a:t>Productivity software programs include word processing, spreadsheet, presentation, note taking, personal information manager (PIM), and database programs. You use word processing software to create and edit written documents. Spreadsheet software enables you to do calculations and numerical and what-if analyses easily. Presentation software enables you to create slide presentations. Note taking software provides a convenient means to take extensive notes or to just jot down a few thoughts. You can easily organize and search your notes. PIM software helps keep you organized by putting a calendar, address book, notepad, and to-do lists within your computer. Database programs are powerful applications that allow you to store and organize data. Individuals can also use software to help with business-like tasks such as preparing taxes and managing personal finances</a:t>
            </a:r>
            <a:r>
              <a:rPr lang="en-US" sz="6400" dirty="0" smtClean="0">
                <a:solidFill>
                  <a:schemeClr val="tx1"/>
                </a:solidFill>
                <a:latin typeface="Candara" panose="020E0502030303020204" pitchFamily="34" charset="0"/>
              </a:rPr>
              <a:t>.</a:t>
            </a:r>
            <a:endParaRPr lang="en-US" sz="6400" dirty="0" smtClean="0">
              <a:latin typeface="Candara" panose="020E0502030303020204" pitchFamily="34" charset="0"/>
            </a:endParaRPr>
          </a:p>
          <a:p>
            <a:pPr marL="365760" indent="-365760">
              <a:lnSpc>
                <a:spcPct val="120000"/>
              </a:lnSpc>
              <a:spcBef>
                <a:spcPts val="600"/>
              </a:spcBef>
              <a:spcAft>
                <a:spcPts val="600"/>
              </a:spcAft>
              <a:buFont typeface="+mj-lt"/>
              <a:buAutoNum type="arabicPeriod" startAt="3"/>
            </a:pPr>
            <a:r>
              <a:rPr lang="en-US" sz="6400" b="1" dirty="0" smtClean="0">
                <a:latin typeface="Candara" panose="020E0502030303020204" pitchFamily="34" charset="0"/>
              </a:rPr>
              <a:t>What </a:t>
            </a:r>
            <a:r>
              <a:rPr lang="en-US" sz="6400" b="1" dirty="0">
                <a:latin typeface="Candara" panose="020E0502030303020204" pitchFamily="34" charset="0"/>
              </a:rPr>
              <a:t>kinds of software do small and large businesses use</a:t>
            </a:r>
            <a:r>
              <a:rPr lang="en-US" sz="6400" b="1" dirty="0" smtClean="0">
                <a:latin typeface="Candara" panose="020E0502030303020204" pitchFamily="34" charset="0"/>
              </a:rPr>
              <a:t>?</a:t>
            </a:r>
          </a:p>
          <a:p>
            <a:pPr marL="548640" lvl="3" indent="-365760" algn="just">
              <a:lnSpc>
                <a:spcPct val="120000"/>
              </a:lnSpc>
              <a:spcBef>
                <a:spcPts val="600"/>
              </a:spcBef>
              <a:spcAft>
                <a:spcPts val="600"/>
              </a:spcAft>
              <a:buFont typeface="Wingdings" panose="05000000000000000000" pitchFamily="2" charset="2"/>
              <a:buChar char="ü"/>
            </a:pPr>
            <a:r>
              <a:rPr lang="en-US" sz="6400" dirty="0">
                <a:solidFill>
                  <a:schemeClr val="tx1"/>
                </a:solidFill>
                <a:latin typeface="Candara" panose="020E0502030303020204" pitchFamily="34" charset="0"/>
              </a:rPr>
              <a:t>Businesses, including home businesses, use software to help them with finance, accounting, strategic planning, marketing, and Web-based tasks common to most businesses. In addition, businesses may use specialized business software (or vertical market software) that is designed for their specific industry</a:t>
            </a:r>
            <a:r>
              <a:rPr lang="en-US" sz="6400" dirty="0" smtClean="0">
                <a:solidFill>
                  <a:schemeClr val="tx1"/>
                </a:solidFill>
                <a:latin typeface="Candara" panose="020E0502030303020204" pitchFamily="34" charset="0"/>
              </a:rPr>
              <a:t>.</a:t>
            </a:r>
            <a:endParaRPr lang="en-US" sz="6400" dirty="0" smtClean="0">
              <a:latin typeface="Candara" panose="020E0502030303020204" pitchFamily="34" charset="0"/>
            </a:endParaRPr>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p>
          <a:p>
            <a:pPr marL="514350" indent="-514350">
              <a:buFont typeface="+mj-lt"/>
              <a:buAutoNum type="arabicPeriod" startAt="3"/>
            </a:pPr>
            <a:endParaRPr lang="en-US"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14689" name="Slide Number Placeholder 5"/>
          <p:cNvSpPr>
            <a:spLocks noGrp="1"/>
          </p:cNvSpPr>
          <p:nvPr>
            <p:ph type="sldNum" sz="quarter" idx="12"/>
          </p:nvPr>
        </p:nvSpPr>
        <p:spPr>
          <a:noFill/>
        </p:spPr>
        <p:txBody>
          <a:bodyPr/>
          <a:lstStyle/>
          <a:p>
            <a:fld id="{D96DE390-4641-4E5D-8B4E-56FF15E97477}" type="slidenum">
              <a:rPr lang="en-US" smtClean="0">
                <a:latin typeface="Candara" panose="020E0502030303020204" pitchFamily="34" charset="0"/>
              </a:rPr>
              <a:pPr/>
              <a:t>47</a:t>
            </a:fld>
            <a:endParaRPr lang="en-US" b="1" smtClean="0">
              <a:latin typeface="Candara" panose="020E0502030303020204" pitchFamily="34" charset="0"/>
            </a:endParaRPr>
          </a:p>
        </p:txBody>
      </p:sp>
    </p:spTree>
    <p:extLst>
      <p:ext uri="{BB962C8B-B14F-4D97-AF65-F5344CB8AC3E}">
        <p14:creationId xmlns:p14="http://schemas.microsoft.com/office/powerpoint/2010/main" val="3986807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normAutofit/>
          </a:bodyPr>
          <a:lstStyle/>
          <a:p>
            <a:r>
              <a:rPr lang="en-US" sz="3600" b="1" dirty="0">
                <a:effectLst>
                  <a:outerShdw blurRad="38100" dist="38100" dir="2700000" algn="tl">
                    <a:srgbClr val="000000">
                      <a:alpha val="43137"/>
                    </a:srgbClr>
                  </a:outerShdw>
                </a:effectLst>
                <a:latin typeface="Candara" panose="020E0502030303020204" pitchFamily="34" charset="0"/>
              </a:rPr>
              <a:t>Summary Questions </a:t>
            </a:r>
            <a:r>
              <a:rPr lang="en-US" sz="3600" b="1" dirty="0" smtClean="0">
                <a:effectLst>
                  <a:outerShdw blurRad="38100" dist="38100" dir="2700000" algn="tl">
                    <a:srgbClr val="000000">
                      <a:alpha val="43137"/>
                    </a:srgbClr>
                  </a:outerShdw>
                </a:effectLst>
                <a:latin typeface="Candara" panose="020E0502030303020204" pitchFamily="34" charset="0"/>
              </a:rPr>
              <a:t>(4)</a:t>
            </a:r>
            <a:endParaRPr lang="en-US" sz="3600" dirty="0"/>
          </a:p>
        </p:txBody>
      </p:sp>
      <p:sp>
        <p:nvSpPr>
          <p:cNvPr id="3" name="Content Placeholder 2"/>
          <p:cNvSpPr>
            <a:spLocks noGrp="1"/>
          </p:cNvSpPr>
          <p:nvPr>
            <p:ph idx="1"/>
          </p:nvPr>
        </p:nvSpPr>
        <p:spPr>
          <a:xfrm>
            <a:off x="833116" y="1371600"/>
            <a:ext cx="7543801" cy="4573694"/>
          </a:xfrm>
        </p:spPr>
        <p:txBody>
          <a:bodyPr>
            <a:normAutofit fontScale="32500" lnSpcReduction="20000"/>
          </a:bodyPr>
          <a:lstStyle/>
          <a:p>
            <a:pPr marL="365760" indent="-365760">
              <a:lnSpc>
                <a:spcPct val="120000"/>
              </a:lnSpc>
              <a:spcBef>
                <a:spcPts val="600"/>
              </a:spcBef>
              <a:spcAft>
                <a:spcPts val="600"/>
              </a:spcAft>
              <a:buFont typeface="+mj-lt"/>
              <a:buAutoNum type="arabicPeriod" startAt="5"/>
            </a:pPr>
            <a:r>
              <a:rPr lang="en-US" sz="5600" b="1" dirty="0">
                <a:latin typeface="Candara" panose="020E0502030303020204" pitchFamily="34" charset="0"/>
              </a:rPr>
              <a:t>What are the different types of media and entertainment software?</a:t>
            </a:r>
          </a:p>
          <a:p>
            <a:pPr marL="868680" lvl="4" indent="-685800" algn="just">
              <a:lnSpc>
                <a:spcPct val="120000"/>
              </a:lnSpc>
              <a:spcBef>
                <a:spcPts val="600"/>
              </a:spcBef>
              <a:spcAft>
                <a:spcPts val="600"/>
              </a:spcAft>
              <a:buFont typeface="Wingdings" panose="05000000000000000000" pitchFamily="2" charset="2"/>
              <a:buChar char="ü"/>
            </a:pPr>
            <a:r>
              <a:rPr lang="en-US" sz="4900" dirty="0">
                <a:solidFill>
                  <a:schemeClr val="tx1"/>
                </a:solidFill>
                <a:latin typeface="Candara" panose="020E0502030303020204" pitchFamily="34" charset="0"/>
              </a:rPr>
              <a:t>Multimedia software includes digital image, video, and audio editing software; animation software; and other specialty software required to produce computer games. Many software programs are available for playing, copying, recording, editing, and organizing multimedia files. Because modern users have so many audio, video, and image files, many software solutions are available for organizing and distributing these types of files.</a:t>
            </a:r>
            <a:endParaRPr lang="en-US" sz="4900" dirty="0">
              <a:latin typeface="Candara" panose="020E0502030303020204" pitchFamily="34" charset="0"/>
            </a:endParaRPr>
          </a:p>
          <a:p>
            <a:pPr marL="365760" indent="-365760">
              <a:lnSpc>
                <a:spcPct val="120000"/>
              </a:lnSpc>
              <a:spcBef>
                <a:spcPts val="600"/>
              </a:spcBef>
              <a:spcAft>
                <a:spcPts val="600"/>
              </a:spcAft>
              <a:buFont typeface="+mj-lt"/>
              <a:buAutoNum type="arabicPeriod" startAt="5"/>
            </a:pPr>
            <a:r>
              <a:rPr lang="en-US" sz="5600" b="1" dirty="0">
                <a:latin typeface="Candara" panose="020E0502030303020204" pitchFamily="34" charset="0"/>
              </a:rPr>
              <a:t>What are the different types of drawing software?</a:t>
            </a:r>
          </a:p>
          <a:p>
            <a:pPr marL="868680" lvl="4" indent="-685800" algn="just">
              <a:lnSpc>
                <a:spcPct val="120000"/>
              </a:lnSpc>
              <a:spcBef>
                <a:spcPts val="600"/>
              </a:spcBef>
              <a:spcAft>
                <a:spcPts val="600"/>
              </a:spcAft>
              <a:buFont typeface="Wingdings" panose="05000000000000000000" pitchFamily="2" charset="2"/>
              <a:buChar char="ü"/>
            </a:pPr>
            <a:r>
              <a:rPr lang="en-US" sz="4900" dirty="0">
                <a:solidFill>
                  <a:schemeClr val="tx1"/>
                </a:solidFill>
                <a:latin typeface="Candara" panose="020E0502030303020204" pitchFamily="34" charset="0"/>
              </a:rPr>
              <a:t>Drawing software includes a wide range of software programs that help you create and edit simple line-based drawings or create more complex designs for both imaginative and technical illustrations. Floor plans, animations, and mind maps are some of the types of images that can be created.</a:t>
            </a:r>
            <a:endParaRPr lang="en-US" sz="4900" dirty="0">
              <a:latin typeface="Candara" panose="020E0502030303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Presented by Md. Mahbubul Alam, PhD</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48</a:t>
            </a:fld>
            <a:endParaRPr lang="en-US"/>
          </a:p>
        </p:txBody>
      </p:sp>
    </p:spTree>
    <p:extLst>
      <p:ext uri="{BB962C8B-B14F-4D97-AF65-F5344CB8AC3E}">
        <p14:creationId xmlns:p14="http://schemas.microsoft.com/office/powerpoint/2010/main" val="141960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9722"/>
            <a:ext cx="7723563" cy="685800"/>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System Software </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3" name="Content Placeholder 2"/>
          <p:cNvSpPr>
            <a:spLocks noGrp="1"/>
          </p:cNvSpPr>
          <p:nvPr>
            <p:ph idx="1"/>
          </p:nvPr>
        </p:nvSpPr>
        <p:spPr>
          <a:xfrm>
            <a:off x="685800" y="1600200"/>
            <a:ext cx="7924799" cy="4343400"/>
          </a:xfrm>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Helps run the computer. </a:t>
            </a:r>
          </a:p>
          <a:p>
            <a:pPr marL="365760" indent="-365760">
              <a:lnSpc>
                <a:spcPct val="100000"/>
              </a:lnSpc>
              <a:spcBef>
                <a:spcPts val="600"/>
              </a:spcBef>
              <a:spcAft>
                <a:spcPts val="600"/>
              </a:spcAft>
              <a:buFont typeface="Wingdings" panose="05000000000000000000" pitchFamily="2" charset="2"/>
              <a:buChar char="§"/>
            </a:pPr>
            <a:r>
              <a:rPr lang="en-US" b="1" i="1" dirty="0" smtClean="0">
                <a:latin typeface="Candara" panose="020E0502030303020204" pitchFamily="34" charset="0"/>
              </a:rPr>
              <a:t>Coordinates instructions between application software and hardware.</a:t>
            </a:r>
          </a:p>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System software includes: </a:t>
            </a:r>
          </a:p>
          <a:p>
            <a:pPr marL="731520" lvl="3" indent="-365760">
              <a:lnSpc>
                <a:spcPct val="100000"/>
              </a:lnSpc>
              <a:spcBef>
                <a:spcPts val="600"/>
              </a:spcBef>
              <a:spcAft>
                <a:spcPts val="600"/>
              </a:spcAft>
              <a:buFont typeface="Wingdings" panose="05000000000000000000" pitchFamily="2" charset="2"/>
              <a:buChar char="ü"/>
            </a:pPr>
            <a:r>
              <a:rPr lang="en-US" sz="1800" b="1" dirty="0" smtClean="0">
                <a:latin typeface="Candara" panose="020E0502030303020204" pitchFamily="34" charset="0"/>
              </a:rPr>
              <a:t>Operating system</a:t>
            </a:r>
          </a:p>
          <a:p>
            <a:pPr marL="731520" lvl="3" indent="-365760">
              <a:lnSpc>
                <a:spcPct val="100000"/>
              </a:lnSpc>
              <a:spcBef>
                <a:spcPts val="600"/>
              </a:spcBef>
              <a:spcAft>
                <a:spcPts val="600"/>
              </a:spcAft>
              <a:buFont typeface="Wingdings" panose="05000000000000000000" pitchFamily="2" charset="2"/>
              <a:buChar char="ü"/>
            </a:pPr>
            <a:r>
              <a:rPr lang="en-US" sz="1800" b="1" dirty="0" smtClean="0">
                <a:latin typeface="Candara" panose="020E0502030303020204" pitchFamily="34" charset="0"/>
              </a:rPr>
              <a:t>Utility programs</a:t>
            </a: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4</a:t>
            </a:fld>
            <a:endParaRPr lang="en-US">
              <a:latin typeface="Candara" panose="020E0502030303020204" pitchFamily="34" charset="0"/>
            </a:endParaRPr>
          </a:p>
        </p:txBody>
      </p:sp>
    </p:spTree>
    <p:extLst>
      <p:ext uri="{BB962C8B-B14F-4D97-AF65-F5344CB8AC3E}">
        <p14:creationId xmlns:p14="http://schemas.microsoft.com/office/powerpoint/2010/main" val="4104275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435328"/>
            <a:ext cx="7735490" cy="640079"/>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Summary Questions (5)</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120835" name="Rectangle 3"/>
          <p:cNvSpPr>
            <a:spLocks noGrp="1" noChangeArrowheads="1"/>
          </p:cNvSpPr>
          <p:nvPr>
            <p:ph idx="1"/>
          </p:nvPr>
        </p:nvSpPr>
        <p:spPr>
          <a:xfrm>
            <a:off x="609600" y="1295400"/>
            <a:ext cx="8077200" cy="4724400"/>
          </a:xfrm>
        </p:spPr>
        <p:txBody>
          <a:bodyPr>
            <a:normAutofit lnSpcReduction="10000"/>
          </a:bodyPr>
          <a:lstStyle/>
          <a:p>
            <a:pPr marL="457200" indent="-457200">
              <a:lnSpc>
                <a:spcPct val="100000"/>
              </a:lnSpc>
              <a:spcBef>
                <a:spcPts val="600"/>
              </a:spcBef>
              <a:spcAft>
                <a:spcPts val="600"/>
              </a:spcAft>
              <a:buFont typeface="+mj-lt"/>
              <a:buAutoNum type="arabicPeriod" startAt="7"/>
            </a:pPr>
            <a:r>
              <a:rPr lang="en-US" sz="1900" b="1" dirty="0" smtClean="0">
                <a:latin typeface="Candara" panose="020E0502030303020204" pitchFamily="34" charset="0"/>
              </a:rPr>
              <a:t>How </a:t>
            </a:r>
            <a:r>
              <a:rPr lang="en-US" sz="1900" b="1" dirty="0">
                <a:latin typeface="Candara" panose="020E0502030303020204" pitchFamily="34" charset="0"/>
              </a:rPr>
              <a:t>can I purchase software or get it for free</a:t>
            </a:r>
            <a:r>
              <a:rPr lang="en-US" sz="1900" b="1" dirty="0" smtClean="0">
                <a:latin typeface="Candara" panose="020E0502030303020204" pitchFamily="34" charset="0"/>
              </a:rPr>
              <a:t>?</a:t>
            </a:r>
          </a:p>
          <a:p>
            <a:pPr marL="749808" lvl="1" indent="-457200" algn="just">
              <a:lnSpc>
                <a:spcPct val="100000"/>
              </a:lnSpc>
              <a:spcBef>
                <a:spcPts val="600"/>
              </a:spcBef>
              <a:spcAft>
                <a:spcPts val="600"/>
              </a:spcAft>
              <a:buFont typeface="Wingdings" panose="05000000000000000000" pitchFamily="2" charset="2"/>
              <a:buChar char="ü"/>
            </a:pPr>
            <a:r>
              <a:rPr lang="en-US" sz="1700" dirty="0">
                <a:solidFill>
                  <a:schemeClr val="tx1"/>
                </a:solidFill>
                <a:latin typeface="Candara" panose="020E0502030303020204" pitchFamily="34" charset="0"/>
              </a:rPr>
              <a:t>Almost every new computer system comes with some form of software to help you accomplish basic tasks. You must purchase all other software unless it is freeware or open source code, which you can download from the Web for free. You can also find special software called shareware you can run free of charge for a test period. Although you can find software in many stores, as a student you can purchase the same software at a reduced price with an academic discount. When you purchase software, you are actually purchasing the license to use it, and therefore must abide by the terms of the licensing agreement you accept when installing the program. </a:t>
            </a:r>
            <a:endParaRPr lang="en-US" sz="1700" dirty="0" smtClean="0">
              <a:latin typeface="Candara" panose="020E0502030303020204" pitchFamily="34" charset="0"/>
            </a:endParaRPr>
          </a:p>
          <a:p>
            <a:pPr marL="457200" indent="-457200">
              <a:lnSpc>
                <a:spcPct val="100000"/>
              </a:lnSpc>
              <a:spcBef>
                <a:spcPts val="600"/>
              </a:spcBef>
              <a:spcAft>
                <a:spcPts val="600"/>
              </a:spcAft>
              <a:buFont typeface="+mj-lt"/>
              <a:buAutoNum type="arabicPeriod" startAt="7"/>
            </a:pPr>
            <a:r>
              <a:rPr lang="en-US" sz="1900" b="1" dirty="0">
                <a:latin typeface="Candara" panose="020E0502030303020204" pitchFamily="34" charset="0"/>
              </a:rPr>
              <a:t>Where can I go for help when I have a problem with my software</a:t>
            </a:r>
            <a:r>
              <a:rPr lang="en-US" sz="1900" b="1" dirty="0" smtClean="0">
                <a:latin typeface="Candara" panose="020E0502030303020204" pitchFamily="34" charset="0"/>
              </a:rPr>
              <a:t>?</a:t>
            </a:r>
          </a:p>
          <a:p>
            <a:pPr marL="749808" lvl="1" indent="-457200" algn="just">
              <a:lnSpc>
                <a:spcPct val="100000"/>
              </a:lnSpc>
              <a:spcBef>
                <a:spcPts val="600"/>
              </a:spcBef>
              <a:spcAft>
                <a:spcPts val="600"/>
              </a:spcAft>
              <a:buFont typeface="Wingdings" panose="05000000000000000000" pitchFamily="2" charset="2"/>
              <a:buChar char="ü"/>
            </a:pPr>
            <a:r>
              <a:rPr lang="en-US" sz="1600" dirty="0">
                <a:solidFill>
                  <a:schemeClr val="tx1"/>
                </a:solidFill>
                <a:latin typeface="Candara" panose="020E0502030303020204" pitchFamily="34" charset="0"/>
              </a:rPr>
              <a:t>Most software programs have a Help feature built into the program with which you can search through an index or subject directory to find answers. Some programs group the most commonly asked questions into a single frequently asked questions (FAQ) document. In addition, many free and fee-based help and training resources are available on the Internet and through booksellers.</a:t>
            </a:r>
          </a:p>
          <a:p>
            <a:pPr marL="292608" lvl="1" indent="0">
              <a:lnSpc>
                <a:spcPct val="100000"/>
              </a:lnSpc>
              <a:spcBef>
                <a:spcPts val="600"/>
              </a:spcBef>
              <a:spcAft>
                <a:spcPts val="600"/>
              </a:spcAft>
              <a:buNone/>
            </a:pPr>
            <a:endParaRPr lang="en-US" dirty="0">
              <a:latin typeface="Candara" panose="020E0502030303020204" pitchFamily="34" charset="0"/>
            </a:endParaRPr>
          </a:p>
          <a:p>
            <a:pPr marL="514350" indent="-514350">
              <a:buFont typeface="+mj-lt"/>
              <a:buAutoNum type="arabicPeriod" startAt="7"/>
            </a:pPr>
            <a:endParaRPr lang="en-US" dirty="0"/>
          </a:p>
          <a:p>
            <a:pPr marL="514350" indent="-514350">
              <a:buFont typeface="+mj-lt"/>
              <a:buAutoNum type="arabicPeriod" startAt="7"/>
            </a:pPr>
            <a:endParaRPr lang="en-US" dirty="0"/>
          </a:p>
          <a:p>
            <a:pPr marL="514350" indent="-514350">
              <a:buFont typeface="+mj-lt"/>
              <a:buAutoNum type="arabicPeriod" startAt="7"/>
            </a:pPr>
            <a:endParaRPr lang="en-US" dirty="0"/>
          </a:p>
          <a:p>
            <a:pPr marL="514350" indent="-514350">
              <a:buFont typeface="+mj-lt"/>
              <a:buAutoNum type="arabicPeriod" startAt="7"/>
            </a:pPr>
            <a:endParaRPr lang="en-US" dirty="0"/>
          </a:p>
          <a:p>
            <a:pPr marL="514350" indent="-514350">
              <a:buFont typeface="+mj-lt"/>
              <a:buAutoNum type="arabicPeriod" startAt="7"/>
            </a:pPr>
            <a:endParaRPr lang="en-US" dirty="0"/>
          </a:p>
          <a:p>
            <a:pPr marL="514350" indent="-514350">
              <a:buFont typeface="+mj-lt"/>
              <a:buAutoNum type="arabicPeriod" startAt="7"/>
            </a:pPr>
            <a:endParaRPr lang="en-US" dirty="0"/>
          </a:p>
          <a:p>
            <a:pPr marL="514350" indent="-514350">
              <a:buFont typeface="+mj-lt"/>
              <a:buAutoNum type="arabicPeriod" startAt="7"/>
            </a:pPr>
            <a:endParaRPr lang="en-US"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114689" name="Slide Number Placeholder 5"/>
          <p:cNvSpPr>
            <a:spLocks noGrp="1"/>
          </p:cNvSpPr>
          <p:nvPr>
            <p:ph type="sldNum" sz="quarter" idx="12"/>
          </p:nvPr>
        </p:nvSpPr>
        <p:spPr>
          <a:noFill/>
        </p:spPr>
        <p:txBody>
          <a:bodyPr/>
          <a:lstStyle/>
          <a:p>
            <a:fld id="{D96DE390-4641-4E5D-8B4E-56FF15E97477}" type="slidenum">
              <a:rPr lang="en-US" smtClean="0">
                <a:latin typeface="Candara" panose="020E0502030303020204" pitchFamily="34" charset="0"/>
              </a:rPr>
              <a:pPr/>
              <a:t>49</a:t>
            </a:fld>
            <a:endParaRPr lang="en-US" b="1" smtClean="0">
              <a:latin typeface="Candara" panose="020E0502030303020204" pitchFamily="34" charset="0"/>
            </a:endParaRPr>
          </a:p>
        </p:txBody>
      </p:sp>
    </p:spTree>
    <p:extLst>
      <p:ext uri="{BB962C8B-B14F-4D97-AF65-F5344CB8AC3E}">
        <p14:creationId xmlns:p14="http://schemas.microsoft.com/office/powerpoint/2010/main" val="2500276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89237"/>
            <a:ext cx="7315200" cy="715963"/>
          </a:xfrm>
        </p:spPr>
        <p:txBody>
          <a:bodyPr/>
          <a:lstStyle/>
          <a:p>
            <a:pPr algn="ctr"/>
            <a:r>
              <a:rPr lang="en-US" sz="4000" b="1" i="1" dirty="0" smtClean="0">
                <a:solidFill>
                  <a:schemeClr val="tx1">
                    <a:lumMod val="50000"/>
                  </a:schemeClr>
                </a:solidFill>
                <a:latin typeface="Candara" panose="020E0502030303020204" pitchFamily="34" charset="0"/>
              </a:rPr>
              <a:t>End of Chapter</a:t>
            </a:r>
            <a:endParaRPr lang="en-US" sz="4000" b="1" i="1" dirty="0">
              <a:solidFill>
                <a:schemeClr val="tx1">
                  <a:lumMod val="50000"/>
                </a:schemeClr>
              </a:solidFill>
              <a:latin typeface="Candara" panose="020E0502030303020204" pitchFamily="34" charset="0"/>
            </a:endParaRPr>
          </a:p>
        </p:txBody>
      </p:sp>
      <p:sp>
        <p:nvSpPr>
          <p:cNvPr id="3" name="Footer Placeholder 2"/>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028E3F4F-51B2-42EE-AFA2-40C4572185CC}" type="slidenum">
              <a:rPr lang="en-US" smtClean="0">
                <a:latin typeface="Candara" panose="020E0502030303020204" pitchFamily="34" charset="0"/>
              </a:rPr>
              <a:t>50</a:t>
            </a:fld>
            <a:endParaRPr lang="en-US" dirty="0">
              <a:latin typeface="Candara" panose="020E0502030303020204" pitchFamily="34" charset="0"/>
            </a:endParaRPr>
          </a:p>
        </p:txBody>
      </p:sp>
    </p:spTree>
    <p:extLst>
      <p:ext uri="{BB962C8B-B14F-4D97-AF65-F5344CB8AC3E}">
        <p14:creationId xmlns:p14="http://schemas.microsoft.com/office/powerpoint/2010/main" val="232065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584481"/>
            <a:ext cx="7543800" cy="670561"/>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Application Software</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3" name="Content Placeholder 2"/>
          <p:cNvSpPr>
            <a:spLocks noGrp="1"/>
          </p:cNvSpPr>
          <p:nvPr>
            <p:ph idx="1"/>
          </p:nvPr>
        </p:nvSpPr>
        <p:spPr>
          <a:xfrm>
            <a:off x="822959" y="1600200"/>
            <a:ext cx="7543801" cy="4268894"/>
          </a:xfrm>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en-US" dirty="0" smtClean="0">
                <a:latin typeface="Candara" panose="020E0502030303020204" pitchFamily="34" charset="0"/>
              </a:rPr>
              <a:t>Programs used to do tasks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Writing letters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Sending e-mail</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Paying taxes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Creating presentations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Editing photos</a:t>
            </a:r>
          </a:p>
          <a:p>
            <a:pPr marL="731520" lvl="3" indent="-365760">
              <a:lnSpc>
                <a:spcPct val="100000"/>
              </a:lnSpc>
              <a:spcBef>
                <a:spcPts val="600"/>
              </a:spcBef>
              <a:spcAft>
                <a:spcPts val="600"/>
              </a:spcAft>
              <a:buFont typeface="Wingdings" panose="05000000000000000000" pitchFamily="2" charset="2"/>
              <a:buChar char="ü"/>
            </a:pPr>
            <a:r>
              <a:rPr lang="en-US" sz="1800" dirty="0" smtClean="0">
                <a:latin typeface="Candara" panose="020E0502030303020204" pitchFamily="34" charset="0"/>
              </a:rPr>
              <a:t>Taking an online course</a:t>
            </a:r>
            <a:endParaRPr lang="en-US" sz="18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5</a:t>
            </a:fld>
            <a:endParaRPr lang="en-US">
              <a:latin typeface="Candara" panose="020E0502030303020204" pitchFamily="34" charset="0"/>
            </a:endParaRPr>
          </a:p>
        </p:txBody>
      </p:sp>
    </p:spTree>
    <p:extLst>
      <p:ext uri="{BB962C8B-B14F-4D97-AF65-F5344CB8AC3E}">
        <p14:creationId xmlns:p14="http://schemas.microsoft.com/office/powerpoint/2010/main" val="3134086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33400"/>
            <a:ext cx="7543800" cy="721642"/>
          </a:xfrm>
        </p:spPr>
        <p:txBody>
          <a:bodyPr>
            <a:normAutofit/>
          </a:bodyPr>
          <a:lstStyle/>
          <a:p>
            <a:r>
              <a:rPr lang="en-US" sz="3600" b="1" dirty="0" smtClean="0">
                <a:effectLst>
                  <a:outerShdw blurRad="38100" dist="38100" dir="2700000" algn="tl">
                    <a:srgbClr val="000000">
                      <a:alpha val="43137"/>
                    </a:srgbClr>
                  </a:outerShdw>
                </a:effectLst>
                <a:latin typeface="Candara" panose="020E0502030303020204" pitchFamily="34" charset="0"/>
              </a:rPr>
              <a:t>Web Based Applications</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6" name="Content Placeholder 5"/>
          <p:cNvSpPr>
            <a:spLocks noGrp="1"/>
          </p:cNvSpPr>
          <p:nvPr>
            <p:ph sz="half" idx="1"/>
          </p:nvPr>
        </p:nvSpPr>
        <p:spPr/>
        <p:txBody>
          <a:bodyPr>
            <a:normAutofit/>
          </a:bodyPr>
          <a:lstStyle/>
          <a:p>
            <a:pPr marL="365760" indent="-365760">
              <a:lnSpc>
                <a:spcPct val="100000"/>
              </a:lnSpc>
              <a:spcBef>
                <a:spcPts val="600"/>
              </a:spcBef>
              <a:spcAft>
                <a:spcPts val="600"/>
              </a:spcAft>
              <a:buFont typeface="Wingdings" panose="05000000000000000000" pitchFamily="2" charset="2"/>
              <a:buChar char="§"/>
            </a:pPr>
            <a:r>
              <a:rPr lang="en-US" b="1" dirty="0" smtClean="0">
                <a:latin typeface="Candara" panose="020E0502030303020204" pitchFamily="34" charset="0"/>
              </a:rPr>
              <a:t>Software as a Service (</a:t>
            </a:r>
            <a:r>
              <a:rPr lang="en-US" b="1" dirty="0" err="1" smtClean="0">
                <a:latin typeface="Candara" panose="020E0502030303020204" pitchFamily="34" charset="0"/>
              </a:rPr>
              <a:t>SaaS</a:t>
            </a:r>
            <a:r>
              <a:rPr lang="en-US" b="1" dirty="0" smtClean="0">
                <a:latin typeface="Candara" panose="020E0502030303020204" pitchFamily="34" charset="0"/>
              </a:rPr>
              <a:t>)</a:t>
            </a:r>
          </a:p>
          <a:p>
            <a:pPr marL="365760" indent="-365760">
              <a:lnSpc>
                <a:spcPct val="100000"/>
              </a:lnSpc>
              <a:spcBef>
                <a:spcPts val="600"/>
              </a:spcBef>
              <a:spcAft>
                <a:spcPts val="600"/>
              </a:spcAft>
              <a:buFont typeface="Wingdings" panose="05000000000000000000" pitchFamily="2" charset="2"/>
              <a:buChar char="§"/>
            </a:pPr>
            <a:r>
              <a:rPr lang="en-US" b="1" dirty="0" err="1" smtClean="0">
                <a:latin typeface="Candara" panose="020E0502030303020204" pitchFamily="34" charset="0"/>
              </a:rPr>
              <a:t>SaaS</a:t>
            </a:r>
            <a:r>
              <a:rPr lang="en-US" b="1" dirty="0" smtClean="0">
                <a:latin typeface="Candara" panose="020E0502030303020204" pitchFamily="34" charset="0"/>
              </a:rPr>
              <a:t> is a software distribution model in which applications are hosted by a vendor or service provider and made available to customers over a network, typically the Internet. </a:t>
            </a:r>
          </a:p>
          <a:p>
            <a:pPr marL="365760" indent="-365760">
              <a:lnSpc>
                <a:spcPct val="100000"/>
              </a:lnSpc>
              <a:spcBef>
                <a:spcPts val="600"/>
              </a:spcBef>
              <a:spcAft>
                <a:spcPts val="600"/>
              </a:spcAft>
              <a:buFont typeface="Wingdings" panose="05000000000000000000" pitchFamily="2" charset="2"/>
              <a:buChar char="§"/>
            </a:pPr>
            <a:r>
              <a:rPr lang="en-US" b="1" dirty="0" smtClean="0">
                <a:latin typeface="Candara" panose="020E0502030303020204" pitchFamily="34" charset="0"/>
              </a:rPr>
              <a:t>Microsoft Office Web Apps </a:t>
            </a:r>
            <a:r>
              <a:rPr lang="en-US" dirty="0" smtClean="0">
                <a:latin typeface="Candara" panose="020E0502030303020204" pitchFamily="34" charset="0"/>
              </a:rPr>
              <a:t>have fewer tabs than installed version</a:t>
            </a:r>
            <a:endParaRPr lang="en-US" dirty="0">
              <a:latin typeface="Candara" panose="020E0502030303020204" pitchFamily="34" charset="0"/>
            </a:endParaRPr>
          </a:p>
        </p:txBody>
      </p:sp>
      <p:pic>
        <p:nvPicPr>
          <p:cNvPr id="8" name="Content Placeholder 7"/>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27753" y="1447800"/>
            <a:ext cx="4038600" cy="4023928"/>
          </a:xfrm>
          <a:prstGeom prst="rect">
            <a:avLst/>
          </a:prstGeom>
          <a:noFill/>
          <a:ln>
            <a:noFill/>
          </a:ln>
        </p:spPr>
      </p:pic>
      <p:sp>
        <p:nvSpPr>
          <p:cNvPr id="4" name="Footer Placeholder 3"/>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3C5A0288-DE65-4327-81AA-3D0ED474C7D0}" type="slidenum">
              <a:rPr lang="en-US" smtClean="0">
                <a:latin typeface="Candara" panose="020E0502030303020204" pitchFamily="34" charset="0"/>
              </a:rPr>
              <a:pPr/>
              <a:t>6</a:t>
            </a:fld>
            <a:endParaRPr lang="en-US">
              <a:latin typeface="Candara" panose="020E0502030303020204" pitchFamily="34" charset="0"/>
            </a:endParaRPr>
          </a:p>
        </p:txBody>
      </p:sp>
      <p:sp>
        <p:nvSpPr>
          <p:cNvPr id="3" name="TextBox 2"/>
          <p:cNvSpPr txBox="1"/>
          <p:nvPr/>
        </p:nvSpPr>
        <p:spPr>
          <a:xfrm>
            <a:off x="4727753" y="5638800"/>
            <a:ext cx="4151842" cy="369332"/>
          </a:xfrm>
          <a:prstGeom prst="rect">
            <a:avLst/>
          </a:prstGeom>
          <a:noFill/>
        </p:spPr>
        <p:txBody>
          <a:bodyPr wrap="none" rtlCol="0">
            <a:spAutoFit/>
          </a:bodyPr>
          <a:lstStyle/>
          <a:p>
            <a:r>
              <a:rPr lang="en-US" dirty="0">
                <a:latin typeface="Candara" panose="020E0502030303020204" pitchFamily="34" charset="0"/>
              </a:rPr>
              <a:t>Microsoft Web Apps </a:t>
            </a:r>
            <a:r>
              <a:rPr lang="en-US" dirty="0" smtClean="0">
                <a:latin typeface="Candara" panose="020E0502030303020204" pitchFamily="34" charset="0"/>
              </a:rPr>
              <a:t> </a:t>
            </a:r>
            <a:r>
              <a:rPr lang="en-US" dirty="0">
                <a:latin typeface="Candara" panose="020E0502030303020204" pitchFamily="34" charset="0"/>
              </a:rPr>
              <a:t>have fewer </a:t>
            </a:r>
            <a:r>
              <a:rPr lang="en-US" dirty="0" smtClean="0">
                <a:latin typeface="Candara" panose="020E0502030303020204" pitchFamily="34" charset="0"/>
              </a:rPr>
              <a:t>options</a:t>
            </a:r>
            <a:endParaRPr lang="en-US" dirty="0">
              <a:latin typeface="Candara" panose="020E0502030303020204" pitchFamily="34" charset="0"/>
            </a:endParaRPr>
          </a:p>
        </p:txBody>
      </p:sp>
    </p:spTree>
    <p:extLst>
      <p:ext uri="{BB962C8B-B14F-4D97-AF65-F5344CB8AC3E}">
        <p14:creationId xmlns:p14="http://schemas.microsoft.com/office/powerpoint/2010/main" val="82407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71499" y="381000"/>
            <a:ext cx="7837864" cy="1066800"/>
          </a:xfrm>
        </p:spPr>
        <p:txBody>
          <a:bodyPr>
            <a:no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Productivity Software for Home and Office </a:t>
            </a:r>
            <a:endParaRPr lang="en-US" sz="3600" b="1" dirty="0">
              <a:effectLst>
                <a:outerShdw blurRad="38100" dist="38100" dir="2700000" algn="tl">
                  <a:srgbClr val="000000">
                    <a:alpha val="43137"/>
                  </a:srgbClr>
                </a:outerShdw>
              </a:effectLst>
              <a:latin typeface="Candara" panose="020E0502030303020204" pitchFamily="34" charset="0"/>
            </a:endParaRPr>
          </a:p>
        </p:txBody>
      </p:sp>
      <p:sp>
        <p:nvSpPr>
          <p:cNvPr id="67587" name="Rectangle 3"/>
          <p:cNvSpPr>
            <a:spLocks noGrp="1" noChangeArrowheads="1"/>
          </p:cNvSpPr>
          <p:nvPr>
            <p:ph idx="1"/>
          </p:nvPr>
        </p:nvSpPr>
        <p:spPr>
          <a:xfrm>
            <a:off x="571499" y="1811586"/>
            <a:ext cx="8001001" cy="4055814"/>
          </a:xfrm>
        </p:spPr>
        <p:txBody>
          <a:bodyPr>
            <a:normAutofit/>
          </a:bodyPr>
          <a:lstStyle/>
          <a:p>
            <a:pPr marL="365760" indent="-365760">
              <a:lnSpc>
                <a:spcPct val="100000"/>
              </a:lnSpc>
              <a:spcBef>
                <a:spcPts val="600"/>
              </a:spcBef>
              <a:spcAft>
                <a:spcPts val="600"/>
              </a:spcAft>
              <a:buFont typeface="Wingdings" panose="05000000000000000000" pitchFamily="2" charset="2"/>
              <a:buChar char="§"/>
              <a:defRPr/>
            </a:pPr>
            <a:r>
              <a:rPr lang="en-US" b="1" i="1" dirty="0" smtClean="0">
                <a:effectLst/>
                <a:latin typeface="Candara" panose="020E0502030303020204" pitchFamily="34" charset="0"/>
              </a:rPr>
              <a:t>Programs that enable you to perform tasks required at home, school, and business.</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Word processing </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Spreadsheet </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Presentation</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Database</a:t>
            </a:r>
          </a:p>
          <a:p>
            <a:pPr marL="914400" lvl="4"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Personal information manager</a:t>
            </a:r>
          </a:p>
        </p:txBody>
      </p:sp>
      <p:sp>
        <p:nvSpPr>
          <p:cNvPr id="2" name="Footer Placeholder 1"/>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33793" name="Slide Number Placeholder 5"/>
          <p:cNvSpPr>
            <a:spLocks noGrp="1"/>
          </p:cNvSpPr>
          <p:nvPr>
            <p:ph type="sldNum" sz="quarter" idx="12"/>
          </p:nvPr>
        </p:nvSpPr>
        <p:spPr>
          <a:noFill/>
        </p:spPr>
        <p:txBody>
          <a:bodyPr/>
          <a:lstStyle/>
          <a:p>
            <a:fld id="{6D7B2474-8194-4F95-8117-16D6E80F4816}" type="slidenum">
              <a:rPr lang="en-US" smtClean="0">
                <a:latin typeface="Candara" panose="020E0502030303020204" pitchFamily="34" charset="0"/>
              </a:rPr>
              <a:pPr/>
              <a:t>7</a:t>
            </a:fld>
            <a:endParaRPr lang="en-US" b="1" dirty="0" smtClean="0">
              <a:latin typeface="Candara" panose="020E0502030303020204" pitchFamily="34" charset="0"/>
            </a:endParaRPr>
          </a:p>
        </p:txBody>
      </p:sp>
      <p:sp>
        <p:nvSpPr>
          <p:cNvPr id="33802" name="AutoShape 10"/>
          <p:cNvSpPr>
            <a:spLocks/>
          </p:cNvSpPr>
          <p:nvPr/>
        </p:nvSpPr>
        <p:spPr bwMode="auto">
          <a:xfrm>
            <a:off x="457200" y="4152900"/>
            <a:ext cx="3886200" cy="1943100"/>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p:nvPr>
        </p:nvSpPr>
        <p:spPr>
          <a:xfrm>
            <a:off x="822960" y="533399"/>
            <a:ext cx="7543800" cy="721643"/>
          </a:xfrm>
        </p:spPr>
        <p:txBody>
          <a:bodyPr>
            <a:normAutofit/>
          </a:bodyPr>
          <a:lstStyle/>
          <a:p>
            <a:pPr eaLnBrk="1" hangingPunct="1">
              <a:defRPr/>
            </a:pPr>
            <a:r>
              <a:rPr lang="en-US" sz="3600" b="1" dirty="0" smtClean="0">
                <a:effectLst>
                  <a:outerShdw blurRad="38100" dist="38100" dir="2700000" algn="tl">
                    <a:srgbClr val="000000">
                      <a:alpha val="43137"/>
                    </a:srgbClr>
                  </a:outerShdw>
                </a:effectLst>
                <a:latin typeface="Candara" panose="020E0502030303020204" pitchFamily="34" charset="0"/>
              </a:rPr>
              <a:t>Word Processing Software</a:t>
            </a:r>
          </a:p>
        </p:txBody>
      </p:sp>
      <p:sp>
        <p:nvSpPr>
          <p:cNvPr id="73730" name="Rectangle 2"/>
          <p:cNvSpPr>
            <a:spLocks noGrp="1" noChangeArrowheads="1"/>
          </p:cNvSpPr>
          <p:nvPr>
            <p:ph idx="1"/>
          </p:nvPr>
        </p:nvSpPr>
        <p:spPr>
          <a:xfrm>
            <a:off x="865562" y="1524000"/>
            <a:ext cx="7543801" cy="4343400"/>
          </a:xfrm>
        </p:spPr>
        <p:txBody>
          <a:bodyPr>
            <a:normAutofit/>
          </a:bodyPr>
          <a:lstStyle/>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Most widely used application</a:t>
            </a:r>
          </a:p>
          <a:p>
            <a:pPr marL="365760" indent="-365760" eaLnBrk="1" hangingPunct="1">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U</a:t>
            </a:r>
            <a:r>
              <a:rPr lang="en-US" dirty="0" smtClean="0">
                <a:effectLst/>
                <a:latin typeface="Candara" panose="020E0502030303020204" pitchFamily="34" charset="0"/>
              </a:rPr>
              <a:t>sed to create and edit documents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Research papers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Letters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Résumés</a:t>
            </a:r>
            <a:r>
              <a:rPr lang="en-US" sz="1800" dirty="0" smtClean="0">
                <a:effectLst/>
                <a:latin typeface="Candara" panose="020E0502030303020204" pitchFamily="34" charset="0"/>
              </a:rPr>
              <a:t> </a:t>
            </a:r>
          </a:p>
          <a:p>
            <a:pPr marL="365760" indent="-365760">
              <a:lnSpc>
                <a:spcPct val="100000"/>
              </a:lnSpc>
              <a:spcBef>
                <a:spcPts val="600"/>
              </a:spcBef>
              <a:spcAft>
                <a:spcPts val="600"/>
              </a:spcAft>
              <a:buFont typeface="Wingdings" panose="05000000000000000000" pitchFamily="2" charset="2"/>
              <a:buChar char="§"/>
              <a:defRPr/>
            </a:pPr>
            <a:r>
              <a:rPr lang="en-US" dirty="0" smtClean="0">
                <a:latin typeface="Candara" panose="020E0502030303020204" pitchFamily="34" charset="0"/>
              </a:rPr>
              <a:t>Extensive formatting options are available</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effectLst/>
                <a:latin typeface="Candara" panose="020E0502030303020204" pitchFamily="34" charset="0"/>
              </a:rPr>
              <a:t>Change fonts, font styles, and sizes</a:t>
            </a:r>
          </a:p>
          <a:p>
            <a:pPr marL="731520" lvl="3" indent="-365760">
              <a:lnSpc>
                <a:spcPct val="100000"/>
              </a:lnSpc>
              <a:spcBef>
                <a:spcPts val="600"/>
              </a:spcBef>
              <a:spcAft>
                <a:spcPts val="600"/>
              </a:spcAft>
              <a:buFont typeface="Wingdings" panose="05000000000000000000" pitchFamily="2" charset="2"/>
              <a:buChar char="ü"/>
              <a:defRPr/>
            </a:pPr>
            <a:r>
              <a:rPr lang="en-US" sz="1800" dirty="0" smtClean="0">
                <a:latin typeface="Candara" panose="020E0502030303020204" pitchFamily="34" charset="0"/>
              </a:rPr>
              <a:t>Adjust margins, add borders and more</a:t>
            </a:r>
            <a:endParaRPr lang="en-US" sz="1800" dirty="0" smtClean="0">
              <a:effectLst/>
              <a:latin typeface="Candara" panose="020E0502030303020204" pitchFamily="34" charset="0"/>
            </a:endParaRPr>
          </a:p>
        </p:txBody>
      </p:sp>
      <p:sp>
        <p:nvSpPr>
          <p:cNvPr id="3" name="Footer Placeholder 2"/>
          <p:cNvSpPr>
            <a:spLocks noGrp="1"/>
          </p:cNvSpPr>
          <p:nvPr>
            <p:ph type="ftr" sz="quarter" idx="11"/>
          </p:nvPr>
        </p:nvSpPr>
        <p:spPr/>
        <p:txBody>
          <a:bodyPr/>
          <a:lstStyle/>
          <a:p>
            <a:r>
              <a:rPr lang="en-US" smtClean="0">
                <a:latin typeface="Candara" panose="020E0502030303020204" pitchFamily="34" charset="0"/>
              </a:rPr>
              <a:t>Presented by Md. Mahbubul Alam, PhD</a:t>
            </a:r>
            <a:endParaRPr lang="en-US">
              <a:latin typeface="Candara" panose="020E0502030303020204" pitchFamily="34" charset="0"/>
            </a:endParaRPr>
          </a:p>
        </p:txBody>
      </p:sp>
      <p:sp>
        <p:nvSpPr>
          <p:cNvPr id="41985" name="Slide Number Placeholder 5"/>
          <p:cNvSpPr>
            <a:spLocks noGrp="1"/>
          </p:cNvSpPr>
          <p:nvPr>
            <p:ph type="sldNum" sz="quarter" idx="12"/>
          </p:nvPr>
        </p:nvSpPr>
        <p:spPr>
          <a:noFill/>
        </p:spPr>
        <p:txBody>
          <a:bodyPr/>
          <a:lstStyle/>
          <a:p>
            <a:fld id="{8547F202-A50F-49B5-A5E9-A36096C63928}" type="slidenum">
              <a:rPr lang="en-US" smtClean="0">
                <a:latin typeface="Candara" panose="020E0502030303020204" pitchFamily="34" charset="0"/>
              </a:rPr>
              <a:pPr/>
              <a:t>8</a:t>
            </a:fld>
            <a:endParaRPr lang="en-US" b="1" smtClean="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_brow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_brown" id="{162E0968-A735-46A7-B0F6-FC7551F11A1E}" vid="{DCD5E336-846B-4F2C-9665-375FBB1066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3020</TotalTime>
  <Words>9453</Words>
  <Application>Microsoft Office PowerPoint</Application>
  <PresentationFormat>On-screen Show (4:3)</PresentationFormat>
  <Paragraphs>717</Paragraphs>
  <Slides>51</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ＭＳ Ｐゴシック</vt:lpstr>
      <vt:lpstr>95 Helvetica Black</vt:lpstr>
      <vt:lpstr>Arial</vt:lpstr>
      <vt:lpstr>Calibri</vt:lpstr>
      <vt:lpstr>Calibri Light</vt:lpstr>
      <vt:lpstr>Candara</vt:lpstr>
      <vt:lpstr>Courier</vt:lpstr>
      <vt:lpstr>Courier New</vt:lpstr>
      <vt:lpstr>Helvetica</vt:lpstr>
      <vt:lpstr>Times New Roman</vt:lpstr>
      <vt:lpstr>Wingdings</vt:lpstr>
      <vt:lpstr>Theme1_brown</vt:lpstr>
      <vt:lpstr>Lecture 9 &amp; 10  Application Software I &amp; II</vt:lpstr>
      <vt:lpstr>PowerPoint Presentation</vt:lpstr>
      <vt:lpstr>Chapter Highlights </vt:lpstr>
      <vt:lpstr>The Nuts and Bolts of Software </vt:lpstr>
      <vt:lpstr>System Software </vt:lpstr>
      <vt:lpstr>Application Software</vt:lpstr>
      <vt:lpstr>Web Based Applications</vt:lpstr>
      <vt:lpstr>Productivity Software for Home and Office </vt:lpstr>
      <vt:lpstr>Word Processing Software</vt:lpstr>
      <vt:lpstr>Word Processing Software (cont.)</vt:lpstr>
      <vt:lpstr>Spreadsheet Software</vt:lpstr>
      <vt:lpstr>Presentation Software</vt:lpstr>
      <vt:lpstr>Database Software</vt:lpstr>
      <vt:lpstr>Note Taking Software</vt:lpstr>
      <vt:lpstr>Personal Information Manager Software</vt:lpstr>
      <vt:lpstr>Productivity Software Features</vt:lpstr>
      <vt:lpstr>Software Suites</vt:lpstr>
      <vt:lpstr>Personal Financial Software</vt:lpstr>
      <vt:lpstr>Home Business Software</vt:lpstr>
      <vt:lpstr>Accounting Software</vt:lpstr>
      <vt:lpstr>Desktop Publishing Software</vt:lpstr>
      <vt:lpstr>Web Page Authoring Software</vt:lpstr>
      <vt:lpstr>Large Business Software</vt:lpstr>
      <vt:lpstr>Other Business Programs</vt:lpstr>
      <vt:lpstr>Computer-Aided Design Software </vt:lpstr>
      <vt:lpstr>Specialized Business Software</vt:lpstr>
      <vt:lpstr>Media Software for Home</vt:lpstr>
      <vt:lpstr>Digital Image Editing Software</vt:lpstr>
      <vt:lpstr>How Cloud Computing Works?</vt:lpstr>
      <vt:lpstr>Digital Audio Software</vt:lpstr>
      <vt:lpstr>Digital Video Editing Software</vt:lpstr>
      <vt:lpstr>Media Management Software</vt:lpstr>
      <vt:lpstr>Software for Home</vt:lpstr>
      <vt:lpstr>Gaming Software</vt:lpstr>
      <vt:lpstr>Educational Software</vt:lpstr>
      <vt:lpstr>Drawing Software</vt:lpstr>
      <vt:lpstr>Buying Software</vt:lpstr>
      <vt:lpstr>Software Licenses</vt:lpstr>
      <vt:lpstr>Pre-Installed Software</vt:lpstr>
      <vt:lpstr>Discounted Software</vt:lpstr>
      <vt:lpstr>Freeware and Shareware</vt:lpstr>
      <vt:lpstr>Software Versions </vt:lpstr>
      <vt:lpstr>System Requirements</vt:lpstr>
      <vt:lpstr>Installing, Uninstalling and Starting Software</vt:lpstr>
      <vt:lpstr>Getting Help with Software</vt:lpstr>
      <vt:lpstr>Summary Questions (1)</vt:lpstr>
      <vt:lpstr>Summary Questions (2)</vt:lpstr>
      <vt:lpstr>Summary Questions (3)</vt:lpstr>
      <vt:lpstr>Summary Questions (4)</vt:lpstr>
      <vt:lpstr>Summary Questions (5)</vt:lpstr>
      <vt:lpstr>End of Chapter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In Action</dc:creator>
  <cp:lastModifiedBy>mmalam</cp:lastModifiedBy>
  <cp:revision>42</cp:revision>
  <dcterms:created xsi:type="dcterms:W3CDTF">2011-08-19T00:37:13Z</dcterms:created>
  <dcterms:modified xsi:type="dcterms:W3CDTF">2015-07-12T16:21:12Z</dcterms:modified>
</cp:coreProperties>
</file>