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3" r:id="rId24"/>
    <p:sldId id="281" r:id="rId25"/>
    <p:sldId id="282" r:id="rId26"/>
    <p:sldId id="284" r:id="rId27"/>
    <p:sldId id="285" r:id="rId28"/>
    <p:sldId id="286" r:id="rId29"/>
    <p:sldId id="287" r:id="rId30"/>
    <p:sldId id="288" r:id="rId31"/>
    <p:sldId id="299" r:id="rId32"/>
    <p:sldId id="289" r:id="rId33"/>
    <p:sldId id="300" r:id="rId34"/>
    <p:sldId id="290" r:id="rId35"/>
    <p:sldId id="301" r:id="rId36"/>
    <p:sldId id="291" r:id="rId37"/>
    <p:sldId id="302" r:id="rId38"/>
    <p:sldId id="293" r:id="rId39"/>
    <p:sldId id="294" r:id="rId40"/>
    <p:sldId id="292" r:id="rId41"/>
    <p:sldId id="295" r:id="rId42"/>
    <p:sldId id="305" r:id="rId43"/>
    <p:sldId id="296" r:id="rId44"/>
    <p:sldId id="303" r:id="rId45"/>
    <p:sldId id="297" r:id="rId46"/>
    <p:sldId id="304" r:id="rId47"/>
    <p:sldId id="298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87" autoAdjust="0"/>
    <p:restoredTop sz="86409" autoAdjust="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800FC-94BB-403B-8F42-0D1361F570B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4E32E-0941-4507-ADEA-5544BEB637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652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Output: e.g. provide</a:t>
            </a:r>
            <a:r>
              <a:rPr lang="en-US" baseline="0" dirty="0" smtClean="0"/>
              <a:t> training, trained farmers</a:t>
            </a:r>
          </a:p>
          <a:p>
            <a:r>
              <a:rPr lang="en-US" baseline="0" dirty="0" smtClean="0"/>
              <a:t>Purpose: increase production</a:t>
            </a:r>
          </a:p>
          <a:p>
            <a:r>
              <a:rPr lang="en-US" baseline="0" dirty="0" smtClean="0"/>
              <a:t>Goal: increase income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4E32E-0941-4507-ADEA-5544BEB6377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1. </a:t>
            </a:r>
            <a:r>
              <a:rPr lang="en-US" sz="1200" dirty="0" smtClean="0"/>
              <a:t>Both should be integrated.</a:t>
            </a:r>
            <a:endParaRPr lang="en-US" dirty="0" smtClean="0"/>
          </a:p>
          <a:p>
            <a:r>
              <a:rPr lang="en-US" dirty="0" smtClean="0"/>
              <a:t>2. Balancing national and local requirements: should</a:t>
            </a:r>
            <a:r>
              <a:rPr lang="en-US" baseline="0" dirty="0" smtClean="0"/>
              <a:t> consider national requirements but also focus on how local people reflects their needs, and what they want to happen in the locality.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4E32E-0941-4507-ADEA-5544BEB6377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4E32E-0941-4507-ADEA-5544BEB6377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ndar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228600" y="1600200"/>
            <a:ext cx="87630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28600" y="1600200"/>
            <a:ext cx="3962400" cy="4495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19600" y="1600200"/>
            <a:ext cx="4572000" cy="44958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228600" y="1600200"/>
            <a:ext cx="87630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304800" y="1600200"/>
            <a:ext cx="8610600" cy="2514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04800" y="4419600"/>
            <a:ext cx="8839200" cy="17526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buNone/>
              <a:defRPr>
                <a:latin typeface="Candara" pitchFamily="34" charset="0"/>
              </a:defRPr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endParaRPr lang="en-US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7D450-00F9-4C43-BDD2-9B25A061E4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0" y="1143000"/>
            <a:ext cx="9144000" cy="228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228600" y="381000"/>
            <a:ext cx="7924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610600" y="6400800"/>
            <a:ext cx="381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ndara" pitchFamily="34" charset="0"/>
              </a:defRPr>
            </a:lvl1pPr>
          </a:lstStyle>
          <a:p>
            <a:fld id="{5A74077E-653D-4184-9106-3F60716EBE2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au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8288417" y="45525"/>
            <a:ext cx="774433" cy="804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Candar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AEIS 408.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Extension Organization and Management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(Credit hour: 3)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smtClean="0">
                <a:solidFill>
                  <a:schemeClr val="tx1"/>
                </a:solidFill>
              </a:rPr>
              <a:t>Md. </a:t>
            </a:r>
            <a:r>
              <a:rPr lang="en-US" sz="2000" b="1" dirty="0" err="1" smtClean="0">
                <a:solidFill>
                  <a:schemeClr val="tx1"/>
                </a:solidFill>
              </a:rPr>
              <a:t>Mahbubul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Alam</a:t>
            </a:r>
            <a:r>
              <a:rPr lang="en-US" sz="2000" b="1" dirty="0" smtClean="0">
                <a:solidFill>
                  <a:schemeClr val="tx1"/>
                </a:solidFill>
              </a:rPr>
              <a:t>, PhD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Dept. of AEIS</a:t>
            </a:r>
          </a:p>
          <a:p>
            <a:r>
              <a:rPr lang="en-US" sz="2000" b="1" dirty="0" err="1" smtClean="0">
                <a:solidFill>
                  <a:schemeClr val="tx1"/>
                </a:solidFill>
              </a:rPr>
              <a:t>Sher</a:t>
            </a:r>
            <a:r>
              <a:rPr lang="en-US" sz="2000" b="1" dirty="0" smtClean="0">
                <a:solidFill>
                  <a:schemeClr val="tx1"/>
                </a:solidFill>
              </a:rPr>
              <a:t>-e-</a:t>
            </a:r>
            <a:r>
              <a:rPr lang="en-US" sz="2000" b="1" dirty="0" err="1" smtClean="0">
                <a:solidFill>
                  <a:schemeClr val="tx1"/>
                </a:solidFill>
              </a:rPr>
              <a:t>Bangla</a:t>
            </a:r>
            <a:r>
              <a:rPr lang="en-US" sz="2000" b="1" dirty="0" smtClean="0">
                <a:solidFill>
                  <a:schemeClr val="tx1"/>
                </a:solidFill>
              </a:rPr>
              <a:t> Agricultural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 startAt="8"/>
            </a:pPr>
            <a:r>
              <a:rPr lang="en-US" sz="2000" b="1" dirty="0" smtClean="0"/>
              <a:t>Continuous process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In a changing environment, extension must adjust &amp; plan for the future to serve the people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b="1" dirty="0" smtClean="0"/>
              <a:t>Five  steps: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Keep close with the people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Be flexible &amp; ready to grasp with firmness new problems as they arise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Work with people in seeking practical solutions of their problems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Keep abreast of technological &amp; social change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Close the gap between research discovery &amp; practical application</a:t>
            </a:r>
          </a:p>
          <a:p>
            <a:pPr marL="971550" lvl="1" indent="-571500">
              <a:buFont typeface="Courier New" pitchFamily="49" charset="0"/>
              <a:buChar char="o"/>
            </a:pPr>
            <a:endParaRPr lang="en-US" sz="1800" dirty="0" smtClean="0"/>
          </a:p>
          <a:p>
            <a:pPr marL="571500" indent="-571500">
              <a:buFont typeface="+mj-lt"/>
              <a:buAutoNum type="romanLcPeriod" startAt="8"/>
            </a:pPr>
            <a:r>
              <a:rPr lang="en-US" sz="2000" b="1" dirty="0" smtClean="0"/>
              <a:t>Coordinating process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600" dirty="0" smtClean="0"/>
              <a:t>Coordinating the efforts of all interested leaders, groups &amp; agencies, and considering use of resources, 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600" dirty="0" smtClean="0"/>
              <a:t>i.e. working with people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Extension Programme Planning: Principles (3)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 startAt="10"/>
            </a:pPr>
            <a:r>
              <a:rPr lang="en-US" sz="2000" b="1" dirty="0" smtClean="0"/>
              <a:t>Involves local people &amp; their institutions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Involvement of local people &amp; institutions in planning is essential for the success of any programme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People become interested and give better support to the programme when they are involved in the planning process</a:t>
            </a:r>
          </a:p>
          <a:p>
            <a:pPr marL="971550" lvl="1" indent="-571500">
              <a:buNone/>
            </a:pPr>
            <a:endParaRPr lang="en-US" sz="1600" dirty="0" smtClean="0"/>
          </a:p>
          <a:p>
            <a:pPr marL="571500" indent="-571500">
              <a:buFont typeface="+mj-lt"/>
              <a:buAutoNum type="romanLcPeriod" startAt="10"/>
            </a:pPr>
            <a:r>
              <a:rPr lang="en-US" sz="2000" b="1" dirty="0" smtClean="0"/>
              <a:t>Provides for evaluation of results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Evaluation is important in order to make intelligent decisions at achieving the stated objectives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Effective evaluation depends on clear objectives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Both concurrent &amp; ex-post facto types of evaluation should be carried out.</a:t>
            </a:r>
          </a:p>
          <a:p>
            <a:pPr marL="971550" lvl="1" indent="-571500">
              <a:buFont typeface="Courier New" pitchFamily="49" charset="0"/>
              <a:buChar char="o"/>
            </a:pPr>
            <a:endParaRPr lang="en-US" sz="1800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Extension Programme Planning: Principles (4)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Extension programme</a:t>
            </a:r>
          </a:p>
          <a:p>
            <a:pPr lvl="1"/>
            <a:r>
              <a:rPr lang="en-US" sz="1800" dirty="0" smtClean="0"/>
              <a:t>A written statement that contains </a:t>
            </a:r>
            <a:r>
              <a:rPr lang="en-US" sz="1800" b="1" u="sng" dirty="0" smtClean="0"/>
              <a:t>four elements</a:t>
            </a:r>
            <a:r>
              <a:rPr lang="en-US" sz="1800" u="sng" dirty="0" smtClean="0"/>
              <a:t>.</a:t>
            </a:r>
          </a:p>
          <a:p>
            <a:r>
              <a:rPr lang="en-US" sz="2000" b="1" dirty="0" smtClean="0"/>
              <a:t>Objectives</a:t>
            </a:r>
          </a:p>
          <a:p>
            <a:pPr lvl="1"/>
            <a:r>
              <a:rPr lang="en-US" sz="1800" dirty="0" smtClean="0"/>
              <a:t>that an extension agent expected to be achieved in the area within a specified period of time</a:t>
            </a:r>
          </a:p>
          <a:p>
            <a:pPr lvl="1"/>
            <a:r>
              <a:rPr lang="en-US" sz="1800" dirty="0" smtClean="0"/>
              <a:t>often a one-year period</a:t>
            </a:r>
          </a:p>
          <a:p>
            <a:pPr lvl="1"/>
            <a:r>
              <a:rPr lang="en-US" sz="1800" dirty="0" smtClean="0"/>
              <a:t>it enables the agent to review the programme at the start of each farming year</a:t>
            </a:r>
          </a:p>
          <a:p>
            <a:r>
              <a:rPr lang="en-US" sz="2000" b="1" dirty="0" smtClean="0"/>
              <a:t>Means</a:t>
            </a:r>
          </a:p>
          <a:p>
            <a:pPr lvl="1"/>
            <a:r>
              <a:rPr lang="en-US" sz="1800" dirty="0" smtClean="0"/>
              <a:t>way of achieving the objectives</a:t>
            </a:r>
          </a:p>
          <a:p>
            <a:r>
              <a:rPr lang="en-US" sz="2000" b="1" dirty="0" smtClean="0"/>
              <a:t>Resources</a:t>
            </a:r>
          </a:p>
          <a:p>
            <a:pPr lvl="1"/>
            <a:r>
              <a:rPr lang="en-US" sz="1800" dirty="0" smtClean="0"/>
              <a:t>funds &amp; facilities that are needed to fulfill the programme</a:t>
            </a:r>
            <a:endParaRPr lang="en-US" sz="1600" dirty="0" smtClean="0"/>
          </a:p>
          <a:p>
            <a:r>
              <a:rPr lang="en-US" sz="2000" b="1" dirty="0" smtClean="0"/>
              <a:t>Work plan</a:t>
            </a:r>
          </a:p>
          <a:p>
            <a:pPr lvl="1"/>
            <a:r>
              <a:rPr lang="en-US" sz="1800" dirty="0" smtClean="0"/>
              <a:t>schedule of extension activities that lead to fulfill the programme objectives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Extension Programme Planning &amp;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For farmers</a:t>
            </a:r>
          </a:p>
          <a:p>
            <a:pPr lvl="1"/>
            <a:r>
              <a:rPr lang="en-US" sz="1800" dirty="0" smtClean="0"/>
              <a:t>What they can expect from extension service</a:t>
            </a:r>
          </a:p>
          <a:p>
            <a:pPr lvl="1"/>
            <a:r>
              <a:rPr lang="en-US" sz="1800" dirty="0" smtClean="0"/>
              <a:t>How effective the extension service/agent is</a:t>
            </a:r>
            <a:endParaRPr lang="en-US" sz="1600" dirty="0" smtClean="0"/>
          </a:p>
          <a:p>
            <a:r>
              <a:rPr lang="en-US" sz="2000" b="1" dirty="0" smtClean="0"/>
              <a:t>For extension agent/worker</a:t>
            </a:r>
          </a:p>
          <a:p>
            <a:pPr lvl="1"/>
            <a:r>
              <a:rPr lang="en-US" sz="1800" dirty="0" smtClean="0"/>
              <a:t>Provide a firm basis for planning extension activities on a monthly &amp; weekly basis</a:t>
            </a:r>
          </a:p>
          <a:p>
            <a:pPr lvl="1"/>
            <a:r>
              <a:rPr lang="en-US" sz="1800" dirty="0" smtClean="0"/>
              <a:t>Anticipate well in advance what resources will be needed</a:t>
            </a:r>
          </a:p>
          <a:p>
            <a:pPr lvl="1"/>
            <a:r>
              <a:rPr lang="en-US" sz="1800" dirty="0" smtClean="0"/>
              <a:t>Familiarize the new agent with the programme</a:t>
            </a:r>
          </a:p>
          <a:p>
            <a:r>
              <a:rPr lang="en-US" sz="2000" b="1" dirty="0" smtClean="0"/>
              <a:t>For senior extension personnel</a:t>
            </a:r>
          </a:p>
          <a:p>
            <a:pPr lvl="1"/>
            <a:r>
              <a:rPr lang="en-US" sz="1800" dirty="0" smtClean="0"/>
              <a:t>Assess the agent’s performance</a:t>
            </a:r>
          </a:p>
          <a:p>
            <a:pPr lvl="1"/>
            <a:r>
              <a:rPr lang="en-US" sz="1800" dirty="0" smtClean="0"/>
              <a:t>Offer advice for improvement and justify requests for additional staffs, equipments and funds</a:t>
            </a:r>
            <a:endParaRPr lang="en-US" sz="3200" dirty="0" smtClean="0"/>
          </a:p>
          <a:p>
            <a:r>
              <a:rPr lang="en-US" sz="2000" b="1" dirty="0" smtClean="0"/>
              <a:t>For external organizations</a:t>
            </a:r>
          </a:p>
          <a:p>
            <a:pPr lvl="1"/>
            <a:r>
              <a:rPr lang="en-US" sz="1800" dirty="0" smtClean="0"/>
              <a:t>Helps to coordinate their activities with what the extension agent is doing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extension programme planning is needed?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Depends on whether plans are made at </a:t>
            </a:r>
            <a:r>
              <a:rPr lang="en-US" sz="2000" b="1" i="1" dirty="0" smtClean="0"/>
              <a:t>local or national level</a:t>
            </a:r>
            <a:r>
              <a:rPr lang="en-US" sz="2000" dirty="0" smtClean="0"/>
              <a:t>. </a:t>
            </a:r>
            <a:r>
              <a:rPr lang="en-US" sz="2000" u="sng" dirty="0" smtClean="0"/>
              <a:t>Two forms/approaches </a:t>
            </a:r>
          </a:p>
          <a:p>
            <a:r>
              <a:rPr lang="en-US" sz="2000" b="1" dirty="0" smtClean="0"/>
              <a:t>Planning from below</a:t>
            </a:r>
          </a:p>
          <a:p>
            <a:pPr lvl="1"/>
            <a:r>
              <a:rPr lang="en-US" sz="1800" dirty="0" smtClean="0"/>
              <a:t>Bottom-up approach</a:t>
            </a:r>
          </a:p>
          <a:p>
            <a:pPr lvl="1"/>
            <a:r>
              <a:rPr lang="en-US" sz="1800" dirty="0" smtClean="0"/>
              <a:t>Farmers along with extension agent formulate plan on the basis of local needs or problems</a:t>
            </a:r>
          </a:p>
          <a:p>
            <a:pPr lvl="1"/>
            <a:r>
              <a:rPr lang="en-US" sz="1800" dirty="0" smtClean="0"/>
              <a:t>Make requests for specific assistance from national and regional authorities</a:t>
            </a:r>
            <a:r>
              <a:rPr lang="en-US" sz="1600" dirty="0" smtClean="0"/>
              <a:t>.</a:t>
            </a:r>
          </a:p>
          <a:p>
            <a:pPr lvl="1">
              <a:buNone/>
            </a:pPr>
            <a:endParaRPr lang="en-US" sz="1600" dirty="0" smtClean="0"/>
          </a:p>
          <a:p>
            <a:r>
              <a:rPr lang="en-US" sz="2000" b="1" dirty="0" smtClean="0"/>
              <a:t>Planning from above</a:t>
            </a:r>
          </a:p>
          <a:p>
            <a:pPr lvl="1"/>
            <a:r>
              <a:rPr lang="en-US" sz="1800" dirty="0" smtClean="0"/>
              <a:t>Top-down approach</a:t>
            </a:r>
          </a:p>
          <a:p>
            <a:pPr lvl="1"/>
            <a:r>
              <a:rPr lang="en-US" sz="1800" dirty="0" smtClean="0"/>
              <a:t>Expected to implement plans made at national level</a:t>
            </a:r>
          </a:p>
          <a:p>
            <a:pPr lvl="1"/>
            <a:r>
              <a:rPr lang="en-US" sz="1800" dirty="0" smtClean="0"/>
              <a:t>e.g., a target numbers of hectares to be planted with improved seeds, a specified farmers of farmers’ groups to set 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plan extension programme?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National policies and programmes </a:t>
            </a:r>
            <a:r>
              <a:rPr lang="en-US" sz="2000" u="sng" dirty="0" smtClean="0"/>
              <a:t>provide framework </a:t>
            </a:r>
            <a:r>
              <a:rPr lang="en-US" sz="2000" dirty="0" smtClean="0"/>
              <a:t>for planning local programmes, and </a:t>
            </a:r>
            <a:r>
              <a:rPr lang="en-US" sz="2000" u="sng" dirty="0" smtClean="0"/>
              <a:t>set priorities</a:t>
            </a:r>
            <a:r>
              <a:rPr lang="en-US" sz="2000" dirty="0" smtClean="0"/>
              <a:t>. </a:t>
            </a:r>
          </a:p>
          <a:p>
            <a:pPr lvl="1"/>
            <a:r>
              <a:rPr lang="en-US" sz="1800" dirty="0" smtClean="0"/>
              <a:t>If national priority is to increase crops than livestock, the local agent should give the crops a higher priority in his programme.</a:t>
            </a:r>
          </a:p>
          <a:p>
            <a:r>
              <a:rPr lang="en-US" sz="2000" dirty="0" smtClean="0"/>
              <a:t>National programmes also make funds &amp; inputs available for particular kinds of activity, however</a:t>
            </a:r>
          </a:p>
          <a:p>
            <a:pPr lvl="1"/>
            <a:r>
              <a:rPr lang="en-US" sz="1800" dirty="0" smtClean="0"/>
              <a:t>Local needs provide the motivation for agricultural development</a:t>
            </a:r>
          </a:p>
          <a:p>
            <a:pPr lvl="1"/>
            <a:r>
              <a:rPr lang="en-US" sz="1800" dirty="0" smtClean="0"/>
              <a:t>Improvement comes from the willing action of farmers, as they try to increase their own output and living standards</a:t>
            </a:r>
          </a:p>
          <a:p>
            <a:pPr lvl="1"/>
            <a:r>
              <a:rPr lang="en-US" sz="1800" dirty="0" smtClean="0"/>
              <a:t>When agent’s freedom to make decision is limited by national priority, he must still prepare a programme that fulfill these directives within his area</a:t>
            </a:r>
            <a:endParaRPr lang="en-US" sz="1600" dirty="0" smtClean="0"/>
          </a:p>
          <a:p>
            <a:r>
              <a:rPr lang="en-US" sz="2000" b="1" i="1" dirty="0" smtClean="0"/>
              <a:t>The best approach is: balancing national and local requirements</a:t>
            </a:r>
          </a:p>
          <a:p>
            <a:pPr lvl="1"/>
            <a:r>
              <a:rPr lang="en-US" sz="1800" dirty="0" smtClean="0"/>
              <a:t>Local requirement helps to </a:t>
            </a:r>
            <a:r>
              <a:rPr lang="en-US" sz="1800" u="sng" dirty="0" smtClean="0"/>
              <a:t>analysis of local problems, increase motivation &amp; self-confidence</a:t>
            </a:r>
            <a:r>
              <a:rPr lang="en-US" sz="2000" dirty="0" smtClean="0"/>
              <a:t>,</a:t>
            </a:r>
          </a:p>
          <a:p>
            <a:pPr lvl="1"/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approach is the best? Local or National?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Analyze the present situation</a:t>
            </a:r>
          </a:p>
          <a:p>
            <a:pPr marL="914400" lvl="1" indent="-514350"/>
            <a:r>
              <a:rPr lang="en-US" sz="1800" dirty="0" smtClean="0"/>
              <a:t>Collecting facts</a:t>
            </a:r>
          </a:p>
          <a:p>
            <a:pPr marL="914400" lvl="1" indent="-514350"/>
            <a:r>
              <a:rPr lang="en-US" sz="1800" dirty="0" smtClean="0"/>
              <a:t>Analyzing facts</a:t>
            </a:r>
          </a:p>
          <a:p>
            <a:pPr marL="914400" lvl="1" indent="-514350"/>
            <a:r>
              <a:rPr lang="en-US" sz="1800" dirty="0" smtClean="0"/>
              <a:t>Identification of problems and potential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Set objective(s)</a:t>
            </a:r>
          </a:p>
          <a:p>
            <a:pPr marL="914400" lvl="1" indent="-514350"/>
            <a:r>
              <a:rPr lang="en-US" sz="1800" dirty="0" smtClean="0"/>
              <a:t>Finding solutions</a:t>
            </a:r>
          </a:p>
          <a:p>
            <a:pPr marL="914400" lvl="1" indent="-514350"/>
            <a:r>
              <a:rPr lang="en-US" sz="1800" dirty="0" smtClean="0"/>
              <a:t>Selecting solutions</a:t>
            </a:r>
          </a:p>
          <a:p>
            <a:pPr marL="914400" lvl="1" indent="-514350"/>
            <a:r>
              <a:rPr lang="en-US" sz="1800" dirty="0" smtClean="0"/>
              <a:t>Stating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Develop plan of 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Project Appraisal &amp; Project Approval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Implement the programme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Evaluate the programme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Programme Planning: Steps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169980" y="1295400"/>
            <a:ext cx="8763000" cy="5105400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sz="1800" b="1" dirty="0" smtClean="0"/>
              <a:t>Collecting facts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Socioeconomic condition</a:t>
            </a:r>
            <a:r>
              <a:rPr lang="en-US" sz="1600" dirty="0" smtClean="0"/>
              <a:t> of the area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Problems </a:t>
            </a:r>
            <a:r>
              <a:rPr lang="en-US" sz="1600" dirty="0" smtClean="0"/>
              <a:t>related to socioeconomic conditions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Agriculture</a:t>
            </a:r>
            <a:r>
              <a:rPr lang="en-US" sz="1600" dirty="0" smtClean="0"/>
              <a:t>: land, crops, cropping patterns, soil fertility and type, livestock &amp; fisheries, etc.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Health</a:t>
            </a:r>
            <a:r>
              <a:rPr lang="en-US" sz="1600" dirty="0" smtClean="0"/>
              <a:t>: medical facilities, nutrition &amp; sanitation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Education</a:t>
            </a:r>
            <a:r>
              <a:rPr lang="en-US" sz="1600" dirty="0" smtClean="0"/>
              <a:t>: literacy rate, academic institutions, adult education, mass education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Income</a:t>
            </a:r>
            <a:r>
              <a:rPr lang="en-US" sz="1600" dirty="0" smtClean="0"/>
              <a:t>: Income generating activities, business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Infrastructure</a:t>
            </a:r>
            <a:r>
              <a:rPr lang="en-US" sz="1600" dirty="0" smtClean="0"/>
              <a:t>: roads, culverts, irrigation channels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Living standard</a:t>
            </a:r>
            <a:r>
              <a:rPr lang="en-US" sz="1600" dirty="0" smtClean="0"/>
              <a:t>: residential areas, family library, electronic goods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b="1" dirty="0" smtClean="0"/>
              <a:t>Organizations</a:t>
            </a:r>
            <a:r>
              <a:rPr lang="en-US" sz="1600" dirty="0" smtClean="0"/>
              <a:t>: Cooperatives, groups, clubs, association, village library, etc.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1800" b="1" dirty="0" smtClean="0"/>
              <a:t>Analyzing facts</a:t>
            </a:r>
            <a:endParaRPr lang="en-US" sz="1800" dirty="0" smtClean="0"/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dirty="0" smtClean="0"/>
              <a:t>Surveys (social &amp; economic), census repots, PRA, RRA, focus group discussion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1800" b="1" dirty="0" smtClean="0"/>
              <a:t>Identification the problem &amp; potential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dirty="0" smtClean="0"/>
              <a:t>Principle core problems that affects the situation severely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dirty="0" smtClean="0"/>
              <a:t>Secondary core problems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dirty="0" smtClean="0"/>
              <a:t>Factors responsible for the problems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sz="1600" dirty="0" smtClean="0"/>
              <a:t>Cause-effect-relationship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Analyze the present situation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228600" y="1447800"/>
            <a:ext cx="8763000" cy="4953000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Finding solutions</a:t>
            </a:r>
            <a:endParaRPr lang="en-US" sz="2000" dirty="0" smtClean="0"/>
          </a:p>
          <a:p>
            <a:pPr marL="857250" lvl="1" indent="-457200"/>
            <a:r>
              <a:rPr lang="en-US" sz="1600" dirty="0" smtClean="0"/>
              <a:t>Brain storming</a:t>
            </a:r>
          </a:p>
          <a:p>
            <a:pPr marL="857250" lvl="1" indent="-457200"/>
            <a:r>
              <a:rPr lang="en-US" sz="1600" dirty="0" smtClean="0"/>
              <a:t>Objective chart</a:t>
            </a:r>
          </a:p>
          <a:p>
            <a:pPr marL="857250" lvl="1" indent="-457200"/>
            <a:r>
              <a:rPr lang="en-US" sz="1600" dirty="0" smtClean="0"/>
              <a:t>Expert opinion</a:t>
            </a:r>
          </a:p>
          <a:p>
            <a:pPr marL="857250" lvl="1" indent="-457200"/>
            <a:r>
              <a:rPr lang="en-US" sz="1600" dirty="0" smtClean="0"/>
              <a:t>Subject matter specialist</a:t>
            </a:r>
          </a:p>
          <a:p>
            <a:pPr marL="857250" lvl="1" indent="-457200"/>
            <a:r>
              <a:rPr lang="en-US" sz="1600" dirty="0" smtClean="0"/>
              <a:t>Books, journals, &amp; other written materials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Selecting solutions</a:t>
            </a:r>
          </a:p>
          <a:p>
            <a:pPr marL="857250" lvl="1" indent="-457200"/>
            <a:r>
              <a:rPr lang="en-US" sz="1600" b="1" i="1" dirty="0" smtClean="0"/>
              <a:t>Acceptable</a:t>
            </a:r>
            <a:r>
              <a:rPr lang="en-US" sz="1600" dirty="0" smtClean="0"/>
              <a:t> to farmers in the area</a:t>
            </a:r>
          </a:p>
          <a:p>
            <a:pPr marL="857250" lvl="1" indent="-457200"/>
            <a:r>
              <a:rPr lang="en-US" sz="1600" b="1" i="1" dirty="0" smtClean="0"/>
              <a:t>Technically</a:t>
            </a:r>
            <a:r>
              <a:rPr lang="en-US" sz="1600" dirty="0" smtClean="0"/>
              <a:t> sound and tested by research &amp; experience elsewhere</a:t>
            </a:r>
          </a:p>
          <a:p>
            <a:pPr marL="857250" lvl="1" indent="-457200"/>
            <a:r>
              <a:rPr lang="en-US" sz="1600" b="1" i="1" dirty="0" smtClean="0"/>
              <a:t>Consistent</a:t>
            </a:r>
            <a:r>
              <a:rPr lang="en-US" sz="1600" dirty="0" smtClean="0"/>
              <a:t> with national policy, &amp; with the local activities of other agencies</a:t>
            </a:r>
          </a:p>
          <a:p>
            <a:pPr marL="857250" lvl="1" indent="-457200"/>
            <a:r>
              <a:rPr lang="en-US" sz="1600" b="1" i="1" dirty="0" smtClean="0"/>
              <a:t>Feasible </a:t>
            </a:r>
            <a:r>
              <a:rPr lang="en-US" sz="1600" dirty="0" smtClean="0"/>
              <a:t>within the time and with the resource</a:t>
            </a:r>
          </a:p>
          <a:p>
            <a:pPr marL="857250" lvl="1" indent="-457200"/>
            <a:r>
              <a:rPr lang="en-US" sz="1600" b="1" i="1" dirty="0" smtClean="0"/>
              <a:t>Within the scope </a:t>
            </a:r>
            <a:r>
              <a:rPr lang="en-US" sz="1600" dirty="0" smtClean="0"/>
              <a:t>of the agent’s ability &amp; job description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Stating objectives</a:t>
            </a:r>
          </a:p>
          <a:p>
            <a:pPr marL="857250" lvl="1" indent="-457200"/>
            <a:r>
              <a:rPr lang="en-US" sz="1600" dirty="0" smtClean="0"/>
              <a:t>Based on the national priorities, prepare a hierarchy of objectives</a:t>
            </a:r>
          </a:p>
          <a:p>
            <a:pPr marL="857250" lvl="1" indent="-457200"/>
            <a:r>
              <a:rPr lang="en-US" sz="1600" dirty="0" smtClean="0"/>
              <a:t>Objectives should be expressed in numbers and amounts (i.e. SMART) rather than general statements</a:t>
            </a:r>
          </a:p>
          <a:p>
            <a:pPr marL="857250" lvl="1" indent="-457200">
              <a:buNone/>
            </a:pPr>
            <a:endParaRPr lang="en-US" sz="1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Set objective(s)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Is a written </a:t>
            </a:r>
            <a:r>
              <a:rPr lang="en-US" sz="2000" b="1" i="1" dirty="0" smtClean="0"/>
              <a:t>outline of activities to be done by efficiently execution </a:t>
            </a:r>
            <a:r>
              <a:rPr lang="en-US" sz="2000" dirty="0" smtClean="0"/>
              <a:t>of the entire programme. </a:t>
            </a:r>
          </a:p>
          <a:p>
            <a:r>
              <a:rPr lang="en-US" sz="2000" dirty="0" smtClean="0"/>
              <a:t>Indicates what </a:t>
            </a:r>
            <a:r>
              <a:rPr lang="en-US" sz="2000" b="1" i="1" dirty="0" smtClean="0"/>
              <a:t>activities to be done by whom, when, where and how</a:t>
            </a:r>
            <a:r>
              <a:rPr lang="en-US" sz="2000" dirty="0" smtClean="0"/>
              <a:t>. </a:t>
            </a:r>
          </a:p>
          <a:p>
            <a:endParaRPr lang="en-US" sz="2000" dirty="0" smtClean="0"/>
          </a:p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For detail description, please refer to your Practical Class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Develop plan of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667000"/>
            <a:ext cx="8077200" cy="1470025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Extension Programme Planning, Monitoring &amp; Evaluation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Project appraisal</a:t>
            </a:r>
            <a:endParaRPr lang="en-US" sz="1800" b="1" dirty="0" smtClean="0"/>
          </a:p>
          <a:p>
            <a:pPr marL="857250" lvl="1" indent="-457200"/>
            <a:r>
              <a:rPr lang="en-US" sz="1800" dirty="0" smtClean="0"/>
              <a:t>A pre-investment of a project to determine whether the project should be implemented or not</a:t>
            </a:r>
          </a:p>
          <a:p>
            <a:pPr marL="857250" lvl="1" indent="-457200"/>
            <a:r>
              <a:rPr lang="en-US" sz="1800" dirty="0" smtClean="0"/>
              <a:t>A stage where a decision is made whether a project will implement or not</a:t>
            </a:r>
          </a:p>
          <a:p>
            <a:pPr marL="857250" lvl="1" indent="-457200"/>
            <a:r>
              <a:rPr lang="en-US" sz="1800" dirty="0" smtClean="0"/>
              <a:t>Involves comparison of costs and benefits</a:t>
            </a:r>
          </a:p>
          <a:p>
            <a:pPr marL="857250" lvl="1" indent="-457200"/>
            <a:r>
              <a:rPr lang="en-US" sz="1800" dirty="0" smtClean="0"/>
              <a:t>If benefits outweighs the costs, the project is considered to be viable and accepted.</a:t>
            </a:r>
          </a:p>
          <a:p>
            <a:pPr marL="857250" lvl="1" indent="-457200">
              <a:buNone/>
            </a:pPr>
            <a:endParaRPr lang="en-US" sz="16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Project approval</a:t>
            </a:r>
          </a:p>
          <a:p>
            <a:pPr marL="857250" lvl="1" indent="-457200"/>
            <a:r>
              <a:rPr lang="en-US" sz="1800" dirty="0" smtClean="0"/>
              <a:t>Once the project is prepared, it submits for the approval to donor agencies or higher administration.</a:t>
            </a:r>
          </a:p>
          <a:p>
            <a:pPr marL="857250" lvl="1" indent="-457200"/>
            <a:r>
              <a:rPr lang="en-US" sz="1800" dirty="0" smtClean="0"/>
              <a:t>Extension programme plan is approved by the District Administrator</a:t>
            </a:r>
          </a:p>
          <a:p>
            <a:pPr marL="857250" lvl="1" indent="-457200"/>
            <a:r>
              <a:rPr lang="en-US" sz="1800" dirty="0" smtClean="0"/>
              <a:t>Once approved, the district administer advises upazila level officers to implement the local extension plan. 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Project Appraisal &amp; Project Approval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The extension agent </a:t>
            </a:r>
            <a:r>
              <a:rPr lang="en-US" sz="2000" b="1" i="1" dirty="0" smtClean="0"/>
              <a:t>executes or carries out the activities </a:t>
            </a:r>
            <a:r>
              <a:rPr lang="en-US" sz="2000" dirty="0" smtClean="0"/>
              <a:t>specified in the work plan.</a:t>
            </a:r>
          </a:p>
          <a:p>
            <a:r>
              <a:rPr lang="en-US" sz="2000" dirty="0" smtClean="0"/>
              <a:t>An extension programme should be </a:t>
            </a:r>
            <a:r>
              <a:rPr lang="en-US" sz="2000" b="1" i="1" dirty="0" smtClean="0"/>
              <a:t>flexible</a:t>
            </a:r>
            <a:r>
              <a:rPr lang="en-US" sz="2000" dirty="0" smtClean="0"/>
              <a:t> enough to allow the agent to </a:t>
            </a:r>
            <a:r>
              <a:rPr lang="en-US" sz="2000" b="1" i="1" dirty="0" smtClean="0"/>
              <a:t>respond to the circumstances</a:t>
            </a:r>
            <a:r>
              <a:rPr lang="en-US" sz="2000" dirty="0" smtClean="0"/>
              <a:t>. However, </a:t>
            </a:r>
            <a:r>
              <a:rPr lang="en-US" sz="2000" b="1" i="1" dirty="0" smtClean="0"/>
              <a:t>unnecessary changes or adjustments </a:t>
            </a:r>
            <a:r>
              <a:rPr lang="en-US" sz="2000" dirty="0" smtClean="0"/>
              <a:t>should not be made. </a:t>
            </a:r>
          </a:p>
          <a:p>
            <a:r>
              <a:rPr lang="en-US" sz="2000" dirty="0" smtClean="0"/>
              <a:t>The success of implementation lies on how </a:t>
            </a:r>
            <a:r>
              <a:rPr lang="en-US" sz="2000" b="1" i="1" dirty="0" smtClean="0"/>
              <a:t>the executors are systematic, persistent, perseverance &amp; patient in performing the project activities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/>
              <a:t>Points to be considered during implementation</a:t>
            </a:r>
          </a:p>
          <a:p>
            <a:pPr lvl="1"/>
            <a:r>
              <a:rPr lang="en-US" sz="1600" b="1" i="1" dirty="0" smtClean="0"/>
              <a:t>Starting of work timely</a:t>
            </a:r>
            <a:r>
              <a:rPr lang="en-US" sz="1600" dirty="0" smtClean="0"/>
              <a:t> as per plan of work</a:t>
            </a:r>
          </a:p>
          <a:p>
            <a:pPr lvl="1"/>
            <a:r>
              <a:rPr lang="en-US" sz="1600" b="1" i="1" dirty="0" smtClean="0"/>
              <a:t>Providing training </a:t>
            </a:r>
            <a:r>
              <a:rPr lang="en-US" sz="1600" dirty="0" smtClean="0"/>
              <a:t>to the staffs, if necessary</a:t>
            </a:r>
          </a:p>
          <a:p>
            <a:pPr lvl="1"/>
            <a:r>
              <a:rPr lang="en-US" sz="1600" b="1" i="1" dirty="0" smtClean="0"/>
              <a:t>Procuring</a:t>
            </a:r>
            <a:r>
              <a:rPr lang="en-US" sz="1600" dirty="0" smtClean="0"/>
              <a:t> required inputs &amp; technical information</a:t>
            </a:r>
          </a:p>
          <a:p>
            <a:pPr lvl="1"/>
            <a:r>
              <a:rPr lang="en-US" sz="1600" b="1" i="1" dirty="0" smtClean="0"/>
              <a:t>Facilitating to modify the plan</a:t>
            </a:r>
          </a:p>
          <a:p>
            <a:pPr lvl="1"/>
            <a:r>
              <a:rPr lang="en-US" sz="1600" b="1" i="1" dirty="0" smtClean="0"/>
              <a:t>Providing progressive report </a:t>
            </a:r>
            <a:r>
              <a:rPr lang="en-US" sz="1600" dirty="0" smtClean="0"/>
              <a:t>to the staffs time to time</a:t>
            </a:r>
          </a:p>
          <a:p>
            <a:pPr lvl="1"/>
            <a:r>
              <a:rPr lang="en-US" sz="1600" b="1" i="1" dirty="0" smtClean="0"/>
              <a:t>Seeking help &amp; coordination </a:t>
            </a:r>
            <a:r>
              <a:rPr lang="en-US" sz="1600" dirty="0" smtClean="0"/>
              <a:t>from sister organizations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Implement the programme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Is a process of determining the extent to </a:t>
            </a:r>
            <a:r>
              <a:rPr lang="en-US" sz="2000" b="1" i="1" dirty="0" smtClean="0"/>
              <a:t>which objectives have been attained. </a:t>
            </a:r>
          </a:p>
          <a:p>
            <a:r>
              <a:rPr lang="en-US" sz="2000" dirty="0" smtClean="0"/>
              <a:t>Must have a built-in </a:t>
            </a:r>
            <a:r>
              <a:rPr lang="en-US" sz="2000" b="1" i="1" dirty="0" smtClean="0"/>
              <a:t>system of evaluation to know how well the work is done. </a:t>
            </a:r>
          </a:p>
          <a:p>
            <a:r>
              <a:rPr lang="en-US" sz="2000" dirty="0" smtClean="0"/>
              <a:t>Evaluation helps </a:t>
            </a:r>
            <a:r>
              <a:rPr lang="en-US" sz="2000" b="1" i="1" dirty="0" smtClean="0"/>
              <a:t>how far an activity has progressed &amp; how much further it should be carried</a:t>
            </a:r>
            <a:r>
              <a:rPr lang="en-US" sz="2000" dirty="0" smtClean="0"/>
              <a:t> to accomplish objectives.</a:t>
            </a:r>
          </a:p>
          <a:p>
            <a:r>
              <a:rPr lang="en-US" sz="2000" dirty="0" smtClean="0"/>
              <a:t>Evaluation should </a:t>
            </a:r>
            <a:r>
              <a:rPr lang="en-US" sz="2000" b="1" i="1" dirty="0" smtClean="0"/>
              <a:t>measure not only the end results but also ensure that all steps are correctly followed</a:t>
            </a:r>
            <a:r>
              <a:rPr lang="en-US" sz="2000" dirty="0" smtClean="0"/>
              <a:t>. </a:t>
            </a:r>
          </a:p>
          <a:p>
            <a:r>
              <a:rPr lang="en-US" sz="2000" b="1" dirty="0" smtClean="0"/>
              <a:t>Types</a:t>
            </a:r>
            <a:r>
              <a:rPr lang="en-US" sz="2000" dirty="0" smtClean="0"/>
              <a:t>: Ex-ante, on-going and ex-post</a:t>
            </a:r>
          </a:p>
          <a:p>
            <a:r>
              <a:rPr lang="en-US" sz="2000" b="1" dirty="0" smtClean="0"/>
              <a:t>Ways of collecting information for evaluation</a:t>
            </a:r>
            <a:r>
              <a:rPr lang="en-US" sz="2000" dirty="0" smtClean="0"/>
              <a:t>:</a:t>
            </a:r>
          </a:p>
          <a:p>
            <a:pPr lvl="1"/>
            <a:r>
              <a:rPr lang="en-US" sz="1600" dirty="0" smtClean="0"/>
              <a:t>Agent’s reports</a:t>
            </a:r>
          </a:p>
          <a:p>
            <a:pPr lvl="1"/>
            <a:r>
              <a:rPr lang="en-US" sz="1600" dirty="0" smtClean="0"/>
              <a:t>Supervision</a:t>
            </a:r>
          </a:p>
          <a:p>
            <a:pPr lvl="1"/>
            <a:r>
              <a:rPr lang="en-US" sz="1600" dirty="0" smtClean="0"/>
              <a:t>Discussions</a:t>
            </a:r>
          </a:p>
          <a:p>
            <a:pPr lvl="1"/>
            <a:r>
              <a:rPr lang="en-US" sz="1600" dirty="0" smtClean="0"/>
              <a:t>Questionnaires</a:t>
            </a:r>
          </a:p>
          <a:p>
            <a:pPr lvl="1"/>
            <a:r>
              <a:rPr lang="en-US" sz="1600" dirty="0" smtClean="0"/>
              <a:t>observation</a:t>
            </a:r>
            <a:endParaRPr 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Evaluate the programme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Output indicators </a:t>
            </a:r>
            <a:r>
              <a:rPr lang="en-US" sz="2000" dirty="0" smtClean="0"/>
              <a:t>are the </a:t>
            </a:r>
            <a:r>
              <a:rPr lang="en-US" sz="2000" b="1" i="1" dirty="0" smtClean="0"/>
              <a:t>symptoms of the results </a:t>
            </a:r>
            <a:r>
              <a:rPr lang="en-US" sz="2000" dirty="0" smtClean="0"/>
              <a:t>after implementation of the programme</a:t>
            </a:r>
            <a:endParaRPr lang="en-US" sz="1600" dirty="0" smtClean="0"/>
          </a:p>
          <a:p>
            <a:pPr marL="857250" lvl="1" indent="-457200"/>
            <a:r>
              <a:rPr lang="en-US" sz="1600" b="1" dirty="0" smtClean="0"/>
              <a:t>Production</a:t>
            </a:r>
            <a:r>
              <a:rPr lang="en-US" sz="1600" dirty="0" smtClean="0"/>
              <a:t>: quantity/weights, numbers &amp; qualities of crops, livestock, fisheries, forestry, etc.</a:t>
            </a:r>
          </a:p>
          <a:p>
            <a:pPr marL="857250" lvl="1" indent="-457200"/>
            <a:r>
              <a:rPr lang="en-US" sz="1600" b="1" dirty="0" smtClean="0"/>
              <a:t>Cost of production</a:t>
            </a:r>
            <a:r>
              <a:rPr lang="en-US" sz="1600" dirty="0" smtClean="0"/>
              <a:t>: Cost of production of inputs-cash &amp; kinds</a:t>
            </a:r>
          </a:p>
          <a:p>
            <a:pPr marL="857250" lvl="1" indent="-457200"/>
            <a:r>
              <a:rPr lang="en-US" sz="1600" b="1" dirty="0" smtClean="0"/>
              <a:t>Investment</a:t>
            </a:r>
            <a:r>
              <a:rPr lang="en-US" sz="1600" dirty="0" smtClean="0"/>
              <a:t>: land, capital, human resources &amp; others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Economic indicators </a:t>
            </a:r>
            <a:r>
              <a:rPr lang="en-US" sz="2000" dirty="0" smtClean="0"/>
              <a:t>are expressed in terms of </a:t>
            </a:r>
            <a:r>
              <a:rPr lang="en-US" sz="2000" b="1" i="1" dirty="0" smtClean="0"/>
              <a:t>income</a:t>
            </a:r>
            <a:r>
              <a:rPr lang="en-US" sz="2000" dirty="0" smtClean="0"/>
              <a:t> of the beneficiaries</a:t>
            </a:r>
          </a:p>
          <a:p>
            <a:pPr marL="857250" lvl="1" indent="-457200"/>
            <a:r>
              <a:rPr lang="en-US" sz="1600" dirty="0" smtClean="0"/>
              <a:t>Purchase of inputs of agricultural production</a:t>
            </a:r>
          </a:p>
          <a:p>
            <a:pPr marL="857250" lvl="1" indent="-457200"/>
            <a:r>
              <a:rPr lang="en-US" sz="1600" dirty="0" smtClean="0"/>
              <a:t>Purchase of foods &amp; drinks and dress &amp; clothing</a:t>
            </a:r>
          </a:p>
          <a:p>
            <a:pPr marL="857250" lvl="1" indent="-457200"/>
            <a:r>
              <a:rPr lang="en-US" sz="1600" dirty="0" smtClean="0"/>
              <a:t>Building of houses</a:t>
            </a:r>
          </a:p>
          <a:p>
            <a:pPr marL="857250" lvl="1" indent="-457200"/>
            <a:r>
              <a:rPr lang="en-US" sz="1600" dirty="0" smtClean="0"/>
              <a:t>Medical treatment, investment in business, savings, etc.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b="1" dirty="0" smtClean="0"/>
              <a:t>Quality of life indicators </a:t>
            </a:r>
            <a:r>
              <a:rPr lang="en-US" sz="2000" dirty="0" smtClean="0"/>
              <a:t>means the </a:t>
            </a:r>
            <a:r>
              <a:rPr lang="en-US" sz="2000" b="1" i="1" dirty="0" smtClean="0"/>
              <a:t>degree of standard of life </a:t>
            </a:r>
            <a:r>
              <a:rPr lang="en-US" sz="2000" dirty="0" smtClean="0"/>
              <a:t>an individual leads for his economic life. </a:t>
            </a:r>
          </a:p>
          <a:p>
            <a:pPr marL="857250" lvl="1" indent="-457200"/>
            <a:r>
              <a:rPr lang="en-US" sz="1600" dirty="0" smtClean="0"/>
              <a:t>Mortality status, child nutrition, school enrolment, pure drinking water facilities, energy and </a:t>
            </a:r>
            <a:r>
              <a:rPr lang="en-US" sz="1600" smtClean="0"/>
              <a:t>electricity facilities</a:t>
            </a:r>
            <a:r>
              <a:rPr lang="en-US" sz="1600" dirty="0" smtClean="0"/>
              <a:t>, marketing facilities</a:t>
            </a:r>
            <a:endParaRPr 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Indicators of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400" b="1" i="1" dirty="0" smtClean="0"/>
              <a:t>Suitable for use </a:t>
            </a:r>
            <a:r>
              <a:rPr lang="en-US" sz="2400" dirty="0" smtClean="0"/>
              <a:t>by the users concerned with the programme</a:t>
            </a:r>
          </a:p>
          <a:p>
            <a:r>
              <a:rPr lang="en-US" sz="2400" dirty="0" smtClean="0"/>
              <a:t>Should </a:t>
            </a:r>
            <a:r>
              <a:rPr lang="en-US" sz="2400" b="1" i="1" dirty="0" smtClean="0"/>
              <a:t>clearly state situation, problems, objectives and solutions</a:t>
            </a:r>
          </a:p>
          <a:p>
            <a:r>
              <a:rPr lang="en-US" sz="2400" dirty="0" smtClean="0"/>
              <a:t>Should state both </a:t>
            </a:r>
            <a:r>
              <a:rPr lang="en-US" sz="2400" b="1" i="1" dirty="0" smtClean="0"/>
              <a:t>long &amp; short term objectives clearly &amp; meaningfully</a:t>
            </a:r>
          </a:p>
          <a:p>
            <a:r>
              <a:rPr lang="en-US" sz="2400" dirty="0" smtClean="0"/>
              <a:t>Should </a:t>
            </a:r>
            <a:r>
              <a:rPr lang="en-US" sz="2400" b="1" i="1" dirty="0" smtClean="0"/>
              <a:t>specify the subject matter </a:t>
            </a:r>
            <a:r>
              <a:rPr lang="en-US" sz="2400" dirty="0" smtClean="0"/>
              <a:t>related to achieve each objective</a:t>
            </a:r>
          </a:p>
          <a:p>
            <a:r>
              <a:rPr lang="en-US" sz="2400" dirty="0" smtClean="0"/>
              <a:t>Should be used as a </a:t>
            </a:r>
            <a:r>
              <a:rPr lang="en-US" sz="2400" b="1" i="1" dirty="0" smtClean="0"/>
              <a:t>basis for developing an annual plan of work</a:t>
            </a:r>
          </a:p>
          <a:p>
            <a:r>
              <a:rPr lang="en-US" sz="2400" dirty="0" smtClean="0"/>
              <a:t>Should be </a:t>
            </a:r>
            <a:r>
              <a:rPr lang="en-US" sz="2400" b="1" i="1" dirty="0" smtClean="0"/>
              <a:t>circulated by appropriate means &amp; made available </a:t>
            </a:r>
            <a:r>
              <a:rPr lang="en-US" sz="2400" dirty="0" smtClean="0"/>
              <a:t>so that users can get it easily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Programme: Characteristics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i="1" dirty="0" smtClean="0"/>
              <a:t>Lack of people’s participation </a:t>
            </a:r>
            <a:r>
              <a:rPr lang="en-US" sz="2000" dirty="0" smtClean="0"/>
              <a:t>&amp; commitment</a:t>
            </a:r>
          </a:p>
          <a:p>
            <a:r>
              <a:rPr lang="en-US" sz="2000" b="1" i="1" dirty="0" smtClean="0"/>
              <a:t>Lack of coordination </a:t>
            </a:r>
            <a:r>
              <a:rPr lang="en-US" sz="2000" dirty="0" smtClean="0"/>
              <a:t>among extension services, client system &amp; other organizations</a:t>
            </a:r>
          </a:p>
          <a:p>
            <a:r>
              <a:rPr lang="en-US" sz="2000" b="1" i="1" dirty="0" smtClean="0"/>
              <a:t>Lack of clarity </a:t>
            </a:r>
            <a:r>
              <a:rPr lang="en-US" sz="2000" dirty="0" smtClean="0"/>
              <a:t>of objectives &amp; goals</a:t>
            </a:r>
          </a:p>
          <a:p>
            <a:r>
              <a:rPr lang="en-US" sz="2000" b="1" i="1" dirty="0" smtClean="0"/>
              <a:t>Lack of appropriate </a:t>
            </a:r>
            <a:r>
              <a:rPr lang="en-US" sz="2000" dirty="0" smtClean="0"/>
              <a:t>project/programme </a:t>
            </a:r>
            <a:r>
              <a:rPr lang="en-US" sz="2000" b="1" i="1" dirty="0" smtClean="0"/>
              <a:t>planning</a:t>
            </a:r>
          </a:p>
          <a:p>
            <a:r>
              <a:rPr lang="en-US" sz="2000" b="1" i="1" dirty="0" smtClean="0"/>
              <a:t>Failing to diagnose existing problems </a:t>
            </a:r>
            <a:r>
              <a:rPr lang="en-US" sz="2000" dirty="0" smtClean="0"/>
              <a:t>&amp; analyzing the situation properly</a:t>
            </a:r>
          </a:p>
          <a:p>
            <a:r>
              <a:rPr lang="en-US" sz="2000" b="1" i="1" dirty="0" smtClean="0"/>
              <a:t>Failing to pay equal attention </a:t>
            </a:r>
            <a:r>
              <a:rPr lang="en-US" sz="2000" dirty="0" smtClean="0"/>
              <a:t>to resource rich and resource poor farmers</a:t>
            </a:r>
          </a:p>
          <a:p>
            <a:r>
              <a:rPr lang="en-US" sz="2000" b="1" i="1" dirty="0" smtClean="0"/>
              <a:t>Lack of trained &amp; skill personnel</a:t>
            </a:r>
          </a:p>
          <a:p>
            <a:r>
              <a:rPr lang="en-US" sz="2000" b="1" i="1" dirty="0" smtClean="0"/>
              <a:t>Unavailability of inputs &amp; other materials </a:t>
            </a:r>
            <a:r>
              <a:rPr lang="en-US" sz="2000" dirty="0" smtClean="0"/>
              <a:t>at the right time</a:t>
            </a:r>
          </a:p>
          <a:p>
            <a:r>
              <a:rPr lang="en-US" sz="2000" b="1" i="1" dirty="0" smtClean="0"/>
              <a:t>Lack of organization support </a:t>
            </a:r>
            <a:r>
              <a:rPr lang="en-US" sz="2000" dirty="0" smtClean="0"/>
              <a:t>with timely budget allocation</a:t>
            </a:r>
          </a:p>
          <a:p>
            <a:r>
              <a:rPr lang="en-US" sz="2000" b="1" dirty="0" smtClean="0"/>
              <a:t>Lack of establishing rapport </a:t>
            </a:r>
            <a:r>
              <a:rPr lang="en-US" sz="2000" dirty="0" smtClean="0"/>
              <a:t>with opinion leaders &amp; local people</a:t>
            </a:r>
          </a:p>
          <a:p>
            <a:r>
              <a:rPr lang="en-US" sz="2000" dirty="0" smtClean="0"/>
              <a:t>May be </a:t>
            </a:r>
            <a:r>
              <a:rPr lang="en-US" sz="2000" b="1" i="1" dirty="0" smtClean="0"/>
              <a:t>failed due to political reason &amp; natural reasons </a:t>
            </a:r>
            <a:endParaRPr lang="en-US" sz="2000" b="1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programme fail?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The success of project or programme largely depends upon</a:t>
            </a:r>
          </a:p>
          <a:p>
            <a:pPr lvl="1"/>
            <a:r>
              <a:rPr lang="en-US" sz="1800" dirty="0" smtClean="0"/>
              <a:t>how efficiently data are collected</a:t>
            </a:r>
          </a:p>
          <a:p>
            <a:pPr lvl="1"/>
            <a:r>
              <a:rPr lang="en-US" sz="1800" dirty="0" smtClean="0"/>
              <a:t>in what extent people participated in project/programme planning</a:t>
            </a:r>
          </a:p>
          <a:p>
            <a:pPr lvl="1"/>
            <a:endParaRPr lang="en-US" sz="1600" dirty="0" smtClean="0"/>
          </a:p>
          <a:p>
            <a:r>
              <a:rPr lang="en-US" sz="2000" b="1" dirty="0" smtClean="0"/>
              <a:t>Conventional methods of data collection</a:t>
            </a:r>
          </a:p>
          <a:p>
            <a:pPr lvl="1"/>
            <a:r>
              <a:rPr lang="en-US" sz="1800" dirty="0" smtClean="0"/>
              <a:t>Interview schedule</a:t>
            </a:r>
          </a:p>
          <a:p>
            <a:pPr lvl="1"/>
            <a:r>
              <a:rPr lang="en-US" sz="1800" dirty="0" smtClean="0"/>
              <a:t>Mailed questionnaire</a:t>
            </a:r>
          </a:p>
          <a:p>
            <a:pPr lvl="1"/>
            <a:r>
              <a:rPr lang="en-US" sz="1800" dirty="0" smtClean="0"/>
              <a:t>Case studies</a:t>
            </a:r>
          </a:p>
          <a:p>
            <a:pPr lvl="1"/>
            <a:r>
              <a:rPr lang="en-US" sz="1800" dirty="0" smtClean="0"/>
              <a:t>Tape recorded interview</a:t>
            </a:r>
          </a:p>
          <a:p>
            <a:pPr lvl="1"/>
            <a:r>
              <a:rPr lang="en-US" sz="1800" dirty="0" smtClean="0"/>
              <a:t>Observation</a:t>
            </a:r>
          </a:p>
          <a:p>
            <a:pPr lvl="1"/>
            <a:r>
              <a:rPr lang="en-US" sz="1800" dirty="0" smtClean="0"/>
              <a:t>Group interview</a:t>
            </a:r>
          </a:p>
          <a:p>
            <a:pPr lvl="1"/>
            <a:r>
              <a:rPr lang="en-US" sz="1800" dirty="0" smtClean="0"/>
              <a:t>&amp; so on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Data Collection Methods 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Modern data collection methods</a:t>
            </a:r>
          </a:p>
          <a:p>
            <a:pPr lvl="1"/>
            <a:r>
              <a:rPr lang="en-US" sz="1800" dirty="0" smtClean="0"/>
              <a:t>Rapid Rural Appraisal (RRA)</a:t>
            </a:r>
          </a:p>
          <a:p>
            <a:pPr lvl="1"/>
            <a:r>
              <a:rPr lang="en-US" sz="1800" dirty="0" smtClean="0"/>
              <a:t>Participatory Rural Appraisal (PRA)</a:t>
            </a:r>
          </a:p>
          <a:p>
            <a:pPr lvl="1"/>
            <a:r>
              <a:rPr lang="en-US" sz="1800" dirty="0" smtClean="0"/>
              <a:t>Participatory Rapid Rural Appraisal (PRRA)</a:t>
            </a:r>
          </a:p>
          <a:p>
            <a:pPr lvl="1"/>
            <a:r>
              <a:rPr lang="en-US" sz="1800" dirty="0" smtClean="0"/>
              <a:t>Participatory Technology Development (PTD)</a:t>
            </a:r>
          </a:p>
          <a:p>
            <a:pPr lvl="1"/>
            <a:r>
              <a:rPr lang="en-US" sz="1800" dirty="0" smtClean="0"/>
              <a:t>&amp; </a:t>
            </a:r>
            <a:r>
              <a:rPr lang="en-US" sz="1800" dirty="0" smtClean="0"/>
              <a:t>others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Data Collection Methods 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228600" y="1447800"/>
            <a:ext cx="8763000" cy="4876800"/>
          </a:xfrm>
        </p:spPr>
        <p:txBody>
          <a:bodyPr/>
          <a:lstStyle/>
          <a:p>
            <a:r>
              <a:rPr lang="en-US" sz="2000" dirty="0" smtClean="0"/>
              <a:t>A process of </a:t>
            </a:r>
            <a:r>
              <a:rPr lang="en-US" sz="2000" b="1" i="1" dirty="0" smtClean="0"/>
              <a:t>involving local people in the analysis and interpretation </a:t>
            </a:r>
            <a:r>
              <a:rPr lang="en-US" sz="2000" dirty="0" smtClean="0"/>
              <a:t>of a rural situation (Ray, 1998).</a:t>
            </a:r>
          </a:p>
          <a:p>
            <a:endParaRPr lang="en-US" sz="2000" dirty="0" smtClean="0"/>
          </a:p>
          <a:p>
            <a:r>
              <a:rPr lang="en-US" sz="2000" b="1" dirty="0" smtClean="0"/>
              <a:t>Objectives</a:t>
            </a:r>
          </a:p>
          <a:p>
            <a:pPr lvl="1"/>
            <a:r>
              <a:rPr lang="en-US" sz="1800" dirty="0" smtClean="0"/>
              <a:t>to capable local people for </a:t>
            </a:r>
            <a:r>
              <a:rPr lang="en-US" sz="1800" b="1" i="1" dirty="0" smtClean="0"/>
              <a:t>critical analysis &amp; assessment </a:t>
            </a:r>
            <a:r>
              <a:rPr lang="en-US" sz="1800" dirty="0" smtClean="0"/>
              <a:t>of their own situation</a:t>
            </a:r>
          </a:p>
          <a:p>
            <a:pPr lvl="1"/>
            <a:r>
              <a:rPr lang="en-US" sz="1800" dirty="0" smtClean="0"/>
              <a:t>to </a:t>
            </a:r>
            <a:r>
              <a:rPr lang="en-US" sz="1800" b="1" i="1" dirty="0" smtClean="0"/>
              <a:t>make a profile </a:t>
            </a:r>
            <a:r>
              <a:rPr lang="en-US" sz="1800" dirty="0" smtClean="0"/>
              <a:t>of the local area on various aspects of village situations</a:t>
            </a:r>
          </a:p>
          <a:p>
            <a:pPr lvl="1"/>
            <a:r>
              <a:rPr lang="en-US" sz="1800" dirty="0" smtClean="0"/>
              <a:t>to </a:t>
            </a:r>
            <a:r>
              <a:rPr lang="en-US" sz="1800" b="1" i="1" dirty="0" smtClean="0"/>
              <a:t>ensure people’s participation </a:t>
            </a:r>
            <a:r>
              <a:rPr lang="en-US" sz="1800" dirty="0" smtClean="0"/>
              <a:t>in programme planning</a:t>
            </a:r>
          </a:p>
          <a:p>
            <a:pPr lvl="1"/>
            <a:endParaRPr lang="en-US" sz="2200" dirty="0" smtClean="0"/>
          </a:p>
          <a:p>
            <a:r>
              <a:rPr lang="en-US" sz="2000" b="1" dirty="0" smtClean="0"/>
              <a:t>When do you need it?</a:t>
            </a:r>
          </a:p>
          <a:p>
            <a:pPr lvl="1"/>
            <a:r>
              <a:rPr lang="en-US" sz="1800" b="1" i="1" dirty="0" smtClean="0"/>
              <a:t>To design need based project </a:t>
            </a:r>
            <a:r>
              <a:rPr lang="en-US" sz="1800" dirty="0" smtClean="0"/>
              <a:t>with people’s participation</a:t>
            </a:r>
          </a:p>
          <a:p>
            <a:pPr lvl="1"/>
            <a:r>
              <a:rPr lang="en-US" sz="1800" b="1" i="1" dirty="0" smtClean="0"/>
              <a:t>To get a realistic, clear &amp; fair view </a:t>
            </a:r>
            <a:r>
              <a:rPr lang="en-US" sz="1800" dirty="0" smtClean="0"/>
              <a:t>of rural &amp; urban people</a:t>
            </a:r>
          </a:p>
          <a:p>
            <a:pPr lvl="1"/>
            <a:r>
              <a:rPr lang="en-US" sz="1800" b="1" i="1" dirty="0" smtClean="0"/>
              <a:t>For empowering and building capacity</a:t>
            </a:r>
            <a:r>
              <a:rPr lang="en-US" sz="1800" dirty="0" smtClean="0"/>
              <a:t> of participants</a:t>
            </a:r>
          </a:p>
          <a:p>
            <a:pPr lvl="1"/>
            <a:r>
              <a:rPr lang="en-US" sz="1800" dirty="0" smtClean="0"/>
              <a:t>To </a:t>
            </a:r>
            <a:r>
              <a:rPr lang="en-US" sz="1800" b="1" i="1" dirty="0" smtClean="0"/>
              <a:t>supplement formal survey</a:t>
            </a:r>
          </a:p>
          <a:p>
            <a:pPr lvl="1"/>
            <a:r>
              <a:rPr lang="en-US" sz="1800" dirty="0" smtClean="0"/>
              <a:t>To use as a basis </a:t>
            </a:r>
            <a:r>
              <a:rPr lang="en-US" sz="1800" b="1" i="1" dirty="0" smtClean="0"/>
              <a:t>for further investigation and project redesign</a:t>
            </a:r>
          </a:p>
          <a:p>
            <a:endParaRPr 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Participatory Rural Appraisal (PRA)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Physical Mapping</a:t>
            </a:r>
          </a:p>
          <a:p>
            <a:r>
              <a:rPr lang="en-US" sz="2000" dirty="0" smtClean="0"/>
              <a:t>Social Maps</a:t>
            </a:r>
          </a:p>
          <a:p>
            <a:r>
              <a:rPr lang="en-US" sz="2000" dirty="0" smtClean="0"/>
              <a:t>Transect Walks</a:t>
            </a:r>
          </a:p>
          <a:p>
            <a:r>
              <a:rPr lang="en-US" sz="2000" dirty="0" smtClean="0"/>
              <a:t>Wealth Ranking</a:t>
            </a:r>
          </a:p>
          <a:p>
            <a:r>
              <a:rPr lang="en-US" sz="2000" dirty="0" smtClean="0"/>
              <a:t>Venn Diagram</a:t>
            </a:r>
          </a:p>
          <a:p>
            <a:r>
              <a:rPr lang="en-US" sz="2000" dirty="0" smtClean="0"/>
              <a:t>Daily Routine</a:t>
            </a:r>
          </a:p>
          <a:p>
            <a:r>
              <a:rPr lang="en-US" sz="2000" dirty="0" smtClean="0"/>
              <a:t>Seasonal Diagram</a:t>
            </a:r>
          </a:p>
          <a:p>
            <a:r>
              <a:rPr lang="en-US" sz="2000" dirty="0" smtClean="0"/>
              <a:t>Matrix Ranking &amp; Matrix Scoring</a:t>
            </a:r>
          </a:p>
          <a:p>
            <a:r>
              <a:rPr lang="en-US" sz="2000" dirty="0" smtClean="0"/>
              <a:t>Problem Census</a:t>
            </a:r>
          </a:p>
          <a:p>
            <a:r>
              <a:rPr lang="en-US" sz="2000" dirty="0" smtClean="0"/>
              <a:t>Focus Group Discussion</a:t>
            </a: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PRA: Techniques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228600" y="1447800"/>
            <a:ext cx="8763000" cy="4724400"/>
          </a:xfrm>
        </p:spPr>
        <p:txBody>
          <a:bodyPr/>
          <a:lstStyle/>
          <a:p>
            <a:r>
              <a:rPr lang="en-US" sz="2000" b="1" dirty="0" smtClean="0"/>
              <a:t>What is extension?</a:t>
            </a:r>
          </a:p>
          <a:p>
            <a:pPr lvl="1"/>
            <a:r>
              <a:rPr lang="en-US" sz="1800" dirty="0" smtClean="0"/>
              <a:t>Teaching, educating, informing</a:t>
            </a:r>
          </a:p>
          <a:p>
            <a:pPr lvl="1"/>
            <a:r>
              <a:rPr lang="en-US" sz="1800" dirty="0" smtClean="0"/>
              <a:t>A programme based activities performed to accomplish its purpose</a:t>
            </a:r>
          </a:p>
          <a:p>
            <a:pPr lvl="1"/>
            <a:r>
              <a:rPr lang="en-US" sz="1800" dirty="0" smtClean="0"/>
              <a:t>Thereby, success of extension service largely depends on the quality of programme.</a:t>
            </a:r>
          </a:p>
          <a:p>
            <a:pPr lvl="1">
              <a:buNone/>
            </a:pPr>
            <a:endParaRPr lang="en-US" sz="1600" dirty="0" smtClean="0"/>
          </a:p>
          <a:p>
            <a:r>
              <a:rPr lang="en-US" sz="2000" b="1" dirty="0" smtClean="0"/>
              <a:t>What is programme?</a:t>
            </a:r>
          </a:p>
          <a:p>
            <a:pPr lvl="1"/>
            <a:r>
              <a:rPr lang="en-US" sz="1800" dirty="0" smtClean="0"/>
              <a:t>List of events</a:t>
            </a:r>
          </a:p>
          <a:p>
            <a:pPr lvl="1"/>
            <a:r>
              <a:rPr lang="en-US" sz="1800" dirty="0" smtClean="0"/>
              <a:t>A plan of procedures, or</a:t>
            </a:r>
          </a:p>
          <a:p>
            <a:pPr lvl="1"/>
            <a:r>
              <a:rPr lang="en-US" sz="1800" dirty="0" smtClean="0"/>
              <a:t>A course of action</a:t>
            </a:r>
          </a:p>
          <a:p>
            <a:pPr lvl="1"/>
            <a:r>
              <a:rPr lang="en-US" sz="1800" dirty="0" smtClean="0"/>
              <a:t>A logical sequence of operations to be performed in solving a problem</a:t>
            </a:r>
          </a:p>
          <a:p>
            <a:pPr lvl="1"/>
            <a:r>
              <a:rPr lang="en-US" sz="1800" dirty="0" smtClean="0"/>
              <a:t>Total sum of multiple projects and activities that have an impact on the same sector or geographical area</a:t>
            </a:r>
            <a:endParaRPr lang="en-US" sz="1600" dirty="0" smtClean="0"/>
          </a:p>
          <a:p>
            <a:endParaRPr lang="en-US" sz="2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Objectives:</a:t>
            </a:r>
          </a:p>
          <a:p>
            <a:pPr lvl="1"/>
            <a:r>
              <a:rPr lang="en-US" sz="1800" dirty="0" smtClean="0"/>
              <a:t>To establish relationship between natural resources and farmers activities</a:t>
            </a:r>
          </a:p>
          <a:p>
            <a:pPr lvl="1"/>
            <a:r>
              <a:rPr lang="en-US" sz="1800" dirty="0" smtClean="0"/>
              <a:t>To identify problems &amp; opportunities</a:t>
            </a:r>
          </a:p>
          <a:p>
            <a:endParaRPr lang="en-US" sz="2000" dirty="0" smtClean="0"/>
          </a:p>
          <a:p>
            <a:r>
              <a:rPr lang="en-US" sz="2000" b="1" dirty="0" smtClean="0"/>
              <a:t>Steps:</a:t>
            </a:r>
          </a:p>
          <a:p>
            <a:pPr lvl="1"/>
            <a:r>
              <a:rPr lang="en-US" sz="1800" dirty="0" smtClean="0"/>
              <a:t>First, select a village</a:t>
            </a:r>
          </a:p>
          <a:p>
            <a:pPr lvl="1"/>
            <a:r>
              <a:rPr lang="en-US" sz="1800" dirty="0" smtClean="0"/>
              <a:t>Ask farmers to join/participate</a:t>
            </a:r>
          </a:p>
          <a:p>
            <a:pPr lvl="1"/>
            <a:r>
              <a:rPr lang="en-US" sz="1800" dirty="0" smtClean="0"/>
              <a:t>Ask them to </a:t>
            </a:r>
            <a:r>
              <a:rPr lang="en-US" sz="1800" b="1" i="1" dirty="0" smtClean="0"/>
              <a:t>prepare an outline of what the area looks like</a:t>
            </a:r>
          </a:p>
          <a:p>
            <a:pPr lvl="1"/>
            <a:r>
              <a:rPr lang="en-US" sz="1800" dirty="0" smtClean="0"/>
              <a:t>Ask them to </a:t>
            </a:r>
            <a:r>
              <a:rPr lang="en-US" sz="1800" b="1" i="1" dirty="0" smtClean="0"/>
              <a:t>point out the roads, fields, rivers, important buildings</a:t>
            </a:r>
            <a:r>
              <a:rPr lang="en-US" sz="1800" dirty="0" smtClean="0"/>
              <a:t>, etc.</a:t>
            </a:r>
          </a:p>
          <a:p>
            <a:pPr lvl="1"/>
            <a:r>
              <a:rPr lang="en-US" sz="1800" dirty="0" smtClean="0"/>
              <a:t>Ask them to </a:t>
            </a:r>
            <a:r>
              <a:rPr lang="en-US" sz="1800" b="1" i="1" dirty="0" smtClean="0"/>
              <a:t>identify the agricultural practices </a:t>
            </a:r>
            <a:r>
              <a:rPr lang="en-US" sz="1800" dirty="0" smtClean="0"/>
              <a:t>including crops, livestock, etc.</a:t>
            </a:r>
          </a:p>
          <a:p>
            <a:pPr lvl="1"/>
            <a:r>
              <a:rPr lang="en-US" sz="1800" dirty="0" smtClean="0"/>
              <a:t>Ask them to </a:t>
            </a:r>
            <a:r>
              <a:rPr lang="en-US" sz="1800" b="1" i="1" dirty="0" smtClean="0"/>
              <a:t>mark changes occurred over the years, why &amp; how</a:t>
            </a:r>
            <a:r>
              <a:rPr lang="en-US" sz="1800" dirty="0" smtClean="0"/>
              <a:t> these changes occurred.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Mapping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5" name="Content Placeholder 4" descr="physical map.gif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1143000" y="1600200"/>
            <a:ext cx="7391400" cy="45720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map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Objectives</a:t>
            </a:r>
          </a:p>
          <a:p>
            <a:pPr lvl="1"/>
            <a:r>
              <a:rPr lang="en-US" sz="1800" dirty="0" smtClean="0"/>
              <a:t>To show </a:t>
            </a:r>
            <a:r>
              <a:rPr lang="en-US" sz="1800" b="1" i="1" dirty="0" smtClean="0"/>
              <a:t>different categories of households </a:t>
            </a:r>
            <a:r>
              <a:rPr lang="en-US" sz="1800" dirty="0" smtClean="0"/>
              <a:t>in relation to each other</a:t>
            </a:r>
          </a:p>
          <a:p>
            <a:pPr lvl="1"/>
            <a:r>
              <a:rPr lang="en-US" sz="1800" dirty="0" smtClean="0"/>
              <a:t>To </a:t>
            </a:r>
            <a:r>
              <a:rPr lang="en-US" sz="1800" b="1" i="1" dirty="0" smtClean="0"/>
              <a:t>locate community facilities in order to identify issues </a:t>
            </a:r>
            <a:r>
              <a:rPr lang="en-US" sz="1800" dirty="0" smtClean="0"/>
              <a:t>to be tackled by extension. </a:t>
            </a:r>
          </a:p>
          <a:p>
            <a:endParaRPr lang="en-US" sz="2000" dirty="0" smtClean="0"/>
          </a:p>
          <a:p>
            <a:r>
              <a:rPr lang="en-US" sz="2000" b="1" dirty="0" smtClean="0"/>
              <a:t>Steps:</a:t>
            </a:r>
          </a:p>
          <a:p>
            <a:pPr lvl="1"/>
            <a:r>
              <a:rPr lang="en-US" sz="1800" b="1" i="1" dirty="0" smtClean="0"/>
              <a:t>Identify people </a:t>
            </a:r>
            <a:r>
              <a:rPr lang="en-US" sz="1800" dirty="0" smtClean="0"/>
              <a:t>who live in an area</a:t>
            </a:r>
          </a:p>
          <a:p>
            <a:pPr lvl="2"/>
            <a:r>
              <a:rPr lang="en-US" sz="1600" b="1" i="1" dirty="0" smtClean="0"/>
              <a:t>How many households, how do they classify </a:t>
            </a:r>
            <a:r>
              <a:rPr lang="en-US" sz="1600" dirty="0" smtClean="0"/>
              <a:t>households?</a:t>
            </a:r>
          </a:p>
          <a:p>
            <a:pPr lvl="3"/>
            <a:r>
              <a:rPr lang="en-US" sz="1600" b="1" i="1" dirty="0" smtClean="0"/>
              <a:t>as male or female headed, by extension, by farm size or income</a:t>
            </a:r>
          </a:p>
          <a:p>
            <a:pPr lvl="1"/>
            <a:r>
              <a:rPr lang="en-US" sz="1800" dirty="0" smtClean="0"/>
              <a:t>Make an </a:t>
            </a:r>
            <a:r>
              <a:rPr lang="en-US" sz="1800" b="1" i="1" dirty="0" smtClean="0"/>
              <a:t>outline map</a:t>
            </a:r>
            <a:r>
              <a:rPr lang="en-US" sz="1800" dirty="0" smtClean="0"/>
              <a:t> of the selected area mark with roads, rivers &amp; fields</a:t>
            </a:r>
          </a:p>
          <a:p>
            <a:pPr lvl="1"/>
            <a:r>
              <a:rPr lang="en-US" sz="1800" b="1" i="1" dirty="0" smtClean="0"/>
              <a:t>Identify</a:t>
            </a:r>
            <a:r>
              <a:rPr lang="en-US" sz="1800" dirty="0" smtClean="0"/>
              <a:t> where each </a:t>
            </a:r>
            <a:r>
              <a:rPr lang="en-US" sz="1800" b="1" i="1" dirty="0" smtClean="0"/>
              <a:t>household </a:t>
            </a:r>
            <a:r>
              <a:rPr lang="en-US" sz="1800" dirty="0" smtClean="0"/>
              <a:t>lives and what is the </a:t>
            </a:r>
            <a:r>
              <a:rPr lang="en-US" sz="1800" b="1" i="1" dirty="0" smtClean="0"/>
              <a:t>pattern</a:t>
            </a:r>
          </a:p>
          <a:p>
            <a:pPr lvl="2"/>
            <a:r>
              <a:rPr lang="en-US" sz="1600" dirty="0" smtClean="0"/>
              <a:t>Do </a:t>
            </a:r>
            <a:r>
              <a:rPr lang="en-US" sz="1600" b="1" i="1" dirty="0" smtClean="0"/>
              <a:t>smaller farmers live </a:t>
            </a:r>
            <a:r>
              <a:rPr lang="en-US" sz="1600" dirty="0" smtClean="0"/>
              <a:t>nearer the </a:t>
            </a:r>
            <a:r>
              <a:rPr lang="en-US" sz="1600" b="1" i="1" dirty="0" smtClean="0"/>
              <a:t>river</a:t>
            </a:r>
            <a:r>
              <a:rPr lang="en-US" sz="1600" dirty="0" smtClean="0"/>
              <a:t>, do </a:t>
            </a:r>
            <a:r>
              <a:rPr lang="en-US" sz="1600" b="1" i="1" dirty="0" smtClean="0"/>
              <a:t>larger farmers </a:t>
            </a:r>
            <a:r>
              <a:rPr lang="en-US" sz="1600" dirty="0" smtClean="0"/>
              <a:t>live by the </a:t>
            </a:r>
            <a:r>
              <a:rPr lang="en-US" sz="1600" b="1" i="1" dirty="0" smtClean="0"/>
              <a:t>market</a:t>
            </a:r>
            <a:r>
              <a:rPr lang="en-US" sz="1600" dirty="0" smtClean="0"/>
              <a:t>, do </a:t>
            </a:r>
            <a:r>
              <a:rPr lang="en-US" sz="1600" b="1" i="1" dirty="0" smtClean="0"/>
              <a:t>female headed households</a:t>
            </a:r>
            <a:r>
              <a:rPr lang="en-US" sz="1600" dirty="0" smtClean="0"/>
              <a:t> live near land with low or high productivity &amp; why</a:t>
            </a:r>
            <a:r>
              <a:rPr lang="en-US" sz="1600" b="1" i="1" dirty="0" smtClean="0"/>
              <a:t>, what is the implication</a:t>
            </a:r>
            <a:r>
              <a:rPr lang="en-US" sz="1600" dirty="0" smtClean="0"/>
              <a:t> for local extension programme?</a:t>
            </a:r>
          </a:p>
          <a:p>
            <a:pPr lvl="1"/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Maps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5" name="Content Placeholder 4" descr="Social map 2.gif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914400" y="1600200"/>
            <a:ext cx="7467600" cy="45720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map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Objectives</a:t>
            </a:r>
          </a:p>
          <a:p>
            <a:pPr lvl="1"/>
            <a:r>
              <a:rPr lang="en-US" sz="1800" dirty="0" smtClean="0"/>
              <a:t>To provide </a:t>
            </a:r>
            <a:r>
              <a:rPr lang="en-US" sz="1800" b="1" i="1" dirty="0" smtClean="0"/>
              <a:t>first hand information </a:t>
            </a:r>
            <a:r>
              <a:rPr lang="en-US" sz="1800" dirty="0" smtClean="0"/>
              <a:t>about an area and establish relationship between different resources,</a:t>
            </a:r>
          </a:p>
          <a:p>
            <a:pPr lvl="1"/>
            <a:r>
              <a:rPr lang="en-US" sz="1800" dirty="0" smtClean="0"/>
              <a:t>To </a:t>
            </a:r>
            <a:r>
              <a:rPr lang="en-US" sz="1800" b="1" i="1" dirty="0" smtClean="0"/>
              <a:t>identify opportunities &amp; problems</a:t>
            </a:r>
            <a:r>
              <a:rPr lang="en-US" sz="1800" dirty="0" smtClean="0"/>
              <a:t> to be addressed,</a:t>
            </a:r>
          </a:p>
          <a:p>
            <a:endParaRPr lang="en-US" sz="2000" dirty="0" smtClean="0"/>
          </a:p>
          <a:p>
            <a:r>
              <a:rPr lang="en-US" sz="2000" b="1" dirty="0" smtClean="0"/>
              <a:t>Steps:</a:t>
            </a:r>
          </a:p>
          <a:p>
            <a:pPr lvl="1"/>
            <a:r>
              <a:rPr lang="en-US" sz="1800" dirty="0" smtClean="0"/>
              <a:t>Ask </a:t>
            </a:r>
            <a:r>
              <a:rPr lang="en-US" sz="1800" b="1" i="1" dirty="0" smtClean="0"/>
              <a:t>a small group of farmers to choose a route </a:t>
            </a:r>
            <a:r>
              <a:rPr lang="en-US" sz="1800" dirty="0" smtClean="0"/>
              <a:t>to walk through</a:t>
            </a:r>
          </a:p>
          <a:p>
            <a:pPr lvl="1"/>
            <a:r>
              <a:rPr lang="en-US" sz="1800" b="1" i="1" dirty="0" smtClean="0"/>
              <a:t>Make a list of things for look for</a:t>
            </a:r>
            <a:r>
              <a:rPr lang="en-US" sz="1800" dirty="0" smtClean="0"/>
              <a:t>- trees, crops, livestock, land quality, problems &amp; opportunities</a:t>
            </a:r>
          </a:p>
          <a:p>
            <a:pPr lvl="1"/>
            <a:r>
              <a:rPr lang="en-US" sz="1800" b="1" i="1" dirty="0" smtClean="0"/>
              <a:t>Observe changes in land use, problems &amp; opportunities</a:t>
            </a:r>
          </a:p>
          <a:p>
            <a:pPr lvl="1"/>
            <a:r>
              <a:rPr lang="en-US" sz="1800" b="1" i="1" dirty="0" smtClean="0"/>
              <a:t>Make a diagram </a:t>
            </a:r>
            <a:r>
              <a:rPr lang="en-US" sz="1800" dirty="0" smtClean="0"/>
              <a:t>at the end of the walk.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Transect Walks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5" name="Content Placeholder 4" descr="Transect walks.gif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228600" y="1808853"/>
            <a:ext cx="8763000" cy="415469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Transect Walks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Farmers make </a:t>
            </a:r>
            <a:r>
              <a:rPr lang="en-US" sz="2000" b="1" i="1" dirty="0" smtClean="0"/>
              <a:t>inventory of wealth (occupation, farm size, income) of each household in a card</a:t>
            </a:r>
            <a:r>
              <a:rPr lang="en-US" sz="2000" dirty="0" smtClean="0"/>
              <a:t> separately to explore problems of each category of households realistically.</a:t>
            </a:r>
          </a:p>
          <a:p>
            <a:endParaRPr lang="en-US" sz="2000" dirty="0" smtClean="0"/>
          </a:p>
          <a:p>
            <a:r>
              <a:rPr lang="en-US" sz="2000" b="1" dirty="0" smtClean="0"/>
              <a:t>Steps</a:t>
            </a:r>
          </a:p>
          <a:p>
            <a:pPr lvl="1"/>
            <a:r>
              <a:rPr lang="en-US" sz="1800" b="1" i="1" dirty="0" smtClean="0"/>
              <a:t>Make a list of all households and prepare a card </a:t>
            </a:r>
            <a:r>
              <a:rPr lang="en-US" sz="1800" dirty="0" smtClean="0"/>
              <a:t>for each household</a:t>
            </a:r>
          </a:p>
          <a:p>
            <a:pPr lvl="1"/>
            <a:r>
              <a:rPr lang="en-US" sz="1800" b="1" i="1" dirty="0" smtClean="0"/>
              <a:t>Categorized households</a:t>
            </a:r>
          </a:p>
          <a:p>
            <a:pPr lvl="2"/>
            <a:r>
              <a:rPr lang="en-US" sz="1600" b="1" i="1" dirty="0" smtClean="0"/>
              <a:t>by occupation- </a:t>
            </a:r>
            <a:r>
              <a:rPr lang="en-US" sz="1600" dirty="0" smtClean="0"/>
              <a:t>farming, business, government jobs</a:t>
            </a:r>
          </a:p>
          <a:p>
            <a:pPr lvl="2"/>
            <a:r>
              <a:rPr lang="en-US" sz="1600" b="1" i="1" dirty="0" smtClean="0"/>
              <a:t>by farm size- </a:t>
            </a:r>
            <a:r>
              <a:rPr lang="en-US" sz="1600" dirty="0" smtClean="0"/>
              <a:t>large, small, landless</a:t>
            </a:r>
          </a:p>
          <a:p>
            <a:pPr lvl="2"/>
            <a:r>
              <a:rPr lang="en-US" sz="1600" b="1" i="1" dirty="0" smtClean="0"/>
              <a:t>by income- </a:t>
            </a:r>
            <a:r>
              <a:rPr lang="en-US" sz="1600" dirty="0" smtClean="0"/>
              <a:t>high, medium, low</a:t>
            </a:r>
          </a:p>
          <a:p>
            <a:pPr lvl="1"/>
            <a:r>
              <a:rPr lang="en-US" sz="1800" b="1" i="1" dirty="0" smtClean="0"/>
              <a:t>Sort the cards </a:t>
            </a:r>
            <a:r>
              <a:rPr lang="en-US" sz="1800" dirty="0" smtClean="0"/>
              <a:t>(i.e. households) into their categories</a:t>
            </a:r>
          </a:p>
          <a:p>
            <a:pPr lvl="1"/>
            <a:r>
              <a:rPr lang="en-US" sz="1800" dirty="0" smtClean="0"/>
              <a:t>Identify what </a:t>
            </a:r>
            <a:r>
              <a:rPr lang="en-US" sz="1800" b="1" i="1" dirty="0" smtClean="0"/>
              <a:t>different extension support </a:t>
            </a:r>
            <a:r>
              <a:rPr lang="en-US" sz="1800" dirty="0" smtClean="0"/>
              <a:t>each category needs</a:t>
            </a:r>
          </a:p>
          <a:p>
            <a:pPr lvl="1"/>
            <a:r>
              <a:rPr lang="en-US" sz="1800" dirty="0" smtClean="0"/>
              <a:t>Identify what </a:t>
            </a:r>
            <a:r>
              <a:rPr lang="en-US" sz="1800" b="1" i="1" dirty="0" smtClean="0"/>
              <a:t>different problems and opportunities </a:t>
            </a:r>
            <a:r>
              <a:rPr lang="en-US" sz="1800" dirty="0" smtClean="0"/>
              <a:t>each category has</a:t>
            </a:r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Wealth Ranking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37</a:t>
            </a:fld>
            <a:endParaRPr lang="en-US" dirty="0"/>
          </a:p>
        </p:txBody>
      </p:sp>
      <p:pic>
        <p:nvPicPr>
          <p:cNvPr id="5" name="Content Placeholder 4" descr="Wealth ranking.jpg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1219200" y="1600200"/>
            <a:ext cx="6477000" cy="44196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Wealth ranking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i="1" dirty="0" smtClean="0"/>
              <a:t>Analyze organizations </a:t>
            </a:r>
            <a:r>
              <a:rPr lang="en-US" sz="2000" dirty="0" smtClean="0"/>
              <a:t>in an area and </a:t>
            </a:r>
            <a:r>
              <a:rPr lang="en-US" sz="2000" b="1" i="1" dirty="0" smtClean="0"/>
              <a:t>identify existing groups </a:t>
            </a:r>
            <a:r>
              <a:rPr lang="en-US" sz="2000" dirty="0" smtClean="0"/>
              <a:t>that extension should work with. </a:t>
            </a:r>
          </a:p>
          <a:p>
            <a:r>
              <a:rPr lang="en-US" sz="2000" b="1" i="1" dirty="0" smtClean="0"/>
              <a:t>Analyze how DAE’s relationship with farmers </a:t>
            </a:r>
            <a:r>
              <a:rPr lang="en-US" sz="2000" dirty="0" smtClean="0"/>
              <a:t>could be improved. </a:t>
            </a:r>
          </a:p>
          <a:p>
            <a:endParaRPr lang="en-US" sz="2000" dirty="0" smtClean="0"/>
          </a:p>
          <a:p>
            <a:r>
              <a:rPr lang="en-US" sz="2000" b="1" dirty="0" smtClean="0"/>
              <a:t>Steps:</a:t>
            </a:r>
          </a:p>
          <a:p>
            <a:pPr lvl="1"/>
            <a:r>
              <a:rPr lang="en-US" sz="1800" dirty="0" smtClean="0"/>
              <a:t>Make </a:t>
            </a:r>
            <a:r>
              <a:rPr lang="en-US" sz="1800" b="1" i="1" dirty="0" smtClean="0"/>
              <a:t>a list of all organizations</a:t>
            </a:r>
          </a:p>
          <a:p>
            <a:pPr lvl="1"/>
            <a:r>
              <a:rPr lang="en-US" sz="1800" b="1" i="1" dirty="0" smtClean="0"/>
              <a:t>Identify the importance and relationship </a:t>
            </a:r>
            <a:r>
              <a:rPr lang="en-US" sz="1800" dirty="0" smtClean="0"/>
              <a:t>of these organizations with the farmers by drawing circles</a:t>
            </a:r>
          </a:p>
          <a:p>
            <a:pPr lvl="2"/>
            <a:r>
              <a:rPr lang="en-US" sz="1800" b="1" i="1" dirty="0" smtClean="0"/>
              <a:t>Big circles- most important </a:t>
            </a:r>
          </a:p>
          <a:p>
            <a:pPr lvl="2"/>
            <a:r>
              <a:rPr lang="en-US" sz="1800" b="1" i="1" dirty="0" smtClean="0"/>
              <a:t>Small circles- less important</a:t>
            </a:r>
          </a:p>
          <a:p>
            <a:pPr lvl="2"/>
            <a:r>
              <a:rPr lang="en-US" sz="1800" b="1" i="1" dirty="0" smtClean="0"/>
              <a:t>Near circles- </a:t>
            </a:r>
            <a:r>
              <a:rPr lang="en-US" sz="1800" dirty="0" smtClean="0"/>
              <a:t>indicates </a:t>
            </a:r>
            <a:r>
              <a:rPr lang="en-US" sz="1800" b="1" i="1" dirty="0" smtClean="0"/>
              <a:t>good relationships</a:t>
            </a:r>
          </a:p>
          <a:p>
            <a:pPr lvl="2"/>
            <a:r>
              <a:rPr lang="en-US" sz="1800" b="1" i="1" dirty="0" smtClean="0"/>
              <a:t>Far away circles- </a:t>
            </a:r>
            <a:r>
              <a:rPr lang="en-US" sz="1800" dirty="0" smtClean="0"/>
              <a:t>indicates </a:t>
            </a:r>
            <a:r>
              <a:rPr lang="en-US" sz="1800" b="1" i="1" dirty="0" smtClean="0"/>
              <a:t>weak relationships</a:t>
            </a:r>
            <a:endParaRPr lang="en-US" sz="1400" b="1" i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diagram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Understand how people </a:t>
            </a:r>
            <a:r>
              <a:rPr lang="en-US" sz="2000" b="1" i="1" dirty="0" smtClean="0"/>
              <a:t>use &amp; allocate time </a:t>
            </a:r>
          </a:p>
          <a:p>
            <a:r>
              <a:rPr lang="en-US" sz="2000" dirty="0" smtClean="0"/>
              <a:t>What are their </a:t>
            </a:r>
            <a:r>
              <a:rPr lang="en-US" sz="2000" b="1" i="1" dirty="0" smtClean="0"/>
              <a:t>priorities</a:t>
            </a:r>
          </a:p>
          <a:p>
            <a:r>
              <a:rPr lang="en-US" sz="2000" dirty="0" smtClean="0"/>
              <a:t>Helps DAE staff to identify the </a:t>
            </a:r>
            <a:r>
              <a:rPr lang="en-US" sz="2000" b="1" i="1" dirty="0" smtClean="0"/>
              <a:t>best time to arrange visits</a:t>
            </a:r>
            <a:r>
              <a:rPr lang="en-US" sz="2000" dirty="0" smtClean="0"/>
              <a:t> with farmers</a:t>
            </a:r>
          </a:p>
          <a:p>
            <a:endParaRPr lang="en-US" sz="2000" dirty="0" smtClean="0"/>
          </a:p>
          <a:p>
            <a:r>
              <a:rPr lang="en-US" sz="2000" b="1" dirty="0" smtClean="0"/>
              <a:t>Steps</a:t>
            </a:r>
          </a:p>
          <a:p>
            <a:pPr lvl="1"/>
            <a:r>
              <a:rPr lang="en-US" sz="1800" dirty="0" smtClean="0"/>
              <a:t>Select an individual or a farm family</a:t>
            </a:r>
          </a:p>
          <a:p>
            <a:pPr lvl="1"/>
            <a:r>
              <a:rPr lang="en-US" sz="1800" dirty="0" smtClean="0"/>
              <a:t>Discuss all things he/she is involved in doing.</a:t>
            </a:r>
          </a:p>
          <a:p>
            <a:pPr lvl="1"/>
            <a:r>
              <a:rPr lang="en-US" sz="1800" dirty="0" smtClean="0"/>
              <a:t>Ask what time they begin his day and what does he do first.</a:t>
            </a:r>
          </a:p>
          <a:p>
            <a:pPr lvl="1"/>
            <a:r>
              <a:rPr lang="en-US" sz="1800" b="1" i="1" dirty="0" smtClean="0"/>
              <a:t>Write the all tasks he used to do in a day and duration of performing each task</a:t>
            </a:r>
            <a:r>
              <a:rPr lang="en-US" sz="1800" dirty="0" smtClean="0"/>
              <a:t>. </a:t>
            </a:r>
          </a:p>
          <a:p>
            <a:pPr lvl="1"/>
            <a:r>
              <a:rPr lang="en-US" sz="1800" dirty="0" smtClean="0"/>
              <a:t>How does the daily routine change with the seasons?</a:t>
            </a:r>
          </a:p>
          <a:p>
            <a:pPr lvl="1"/>
            <a:r>
              <a:rPr lang="en-US" sz="1800" b="1" i="1" dirty="0" smtClean="0"/>
              <a:t>Identify what time is appropriate for DAE staff to visit.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routine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What is planning?</a:t>
            </a:r>
          </a:p>
          <a:p>
            <a:pPr lvl="1"/>
            <a:r>
              <a:rPr lang="en-US" sz="1800" dirty="0" smtClean="0"/>
              <a:t>Designing a course of action to achieve ends/goals</a:t>
            </a:r>
          </a:p>
          <a:p>
            <a:pPr lvl="1"/>
            <a:r>
              <a:rPr lang="en-US" sz="1800" u="sng" dirty="0" smtClean="0"/>
              <a:t>Process of studying past &amp; present</a:t>
            </a:r>
            <a:r>
              <a:rPr lang="en-US" sz="1800" dirty="0" smtClean="0"/>
              <a:t>, in order to </a:t>
            </a:r>
            <a:r>
              <a:rPr lang="en-US" sz="1800" u="sng" dirty="0" smtClean="0"/>
              <a:t>forecast the future</a:t>
            </a:r>
            <a:r>
              <a:rPr lang="en-US" sz="1800" dirty="0" smtClean="0"/>
              <a:t>, and in the light of future </a:t>
            </a:r>
            <a:r>
              <a:rPr lang="en-US" sz="1800" u="sng" dirty="0" smtClean="0"/>
              <a:t>determining the goals to be achieved</a:t>
            </a:r>
            <a:r>
              <a:rPr lang="en-US" sz="1800" dirty="0" smtClean="0"/>
              <a:t>, and </a:t>
            </a:r>
            <a:r>
              <a:rPr lang="en-US" sz="1800" u="sng" dirty="0" smtClean="0"/>
              <a:t>what must be done to reach them</a:t>
            </a:r>
            <a:r>
              <a:rPr lang="en-US" sz="1800" dirty="0" smtClean="0"/>
              <a:t> (G. L. Ray, 1991)</a:t>
            </a:r>
          </a:p>
          <a:p>
            <a:pPr lvl="1"/>
            <a:r>
              <a:rPr lang="en-US" sz="1800" dirty="0" smtClean="0"/>
              <a:t>e.g., Five year plan, Millennium Development Plan (MDG), Vision 2020-21</a:t>
            </a:r>
          </a:p>
          <a:p>
            <a:pPr lvl="1"/>
            <a:endParaRPr lang="en-US" sz="1800" dirty="0" smtClean="0"/>
          </a:p>
          <a:p>
            <a:r>
              <a:rPr lang="en-US" sz="2000" b="1" dirty="0" smtClean="0"/>
              <a:t>What is programme planning?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A decision making process, which involves</a:t>
            </a:r>
          </a:p>
          <a:p>
            <a:pPr lvl="2">
              <a:lnSpc>
                <a:spcPct val="150000"/>
              </a:lnSpc>
            </a:pPr>
            <a:r>
              <a:rPr lang="en-US" sz="1600" b="1" i="1" dirty="0" smtClean="0"/>
              <a:t>Critical analysis</a:t>
            </a:r>
            <a:r>
              <a:rPr lang="en-US" sz="1600" dirty="0" smtClean="0"/>
              <a:t> of existing situation and problems</a:t>
            </a:r>
          </a:p>
          <a:p>
            <a:pPr lvl="2">
              <a:lnSpc>
                <a:spcPct val="150000"/>
              </a:lnSpc>
            </a:pPr>
            <a:r>
              <a:rPr lang="en-US" sz="1600" b="1" i="1" dirty="0" smtClean="0"/>
              <a:t>Evaluation</a:t>
            </a:r>
            <a:r>
              <a:rPr lang="en-US" sz="1600" dirty="0" smtClean="0"/>
              <a:t> of various </a:t>
            </a:r>
            <a:r>
              <a:rPr lang="en-US" sz="1600" b="1" i="1" dirty="0" smtClean="0"/>
              <a:t>alternatives</a:t>
            </a:r>
          </a:p>
          <a:p>
            <a:pPr lvl="2">
              <a:lnSpc>
                <a:spcPct val="150000"/>
              </a:lnSpc>
            </a:pPr>
            <a:r>
              <a:rPr lang="en-US" sz="1600" b="1" i="1" dirty="0" smtClean="0"/>
              <a:t>Selection</a:t>
            </a:r>
            <a:r>
              <a:rPr lang="en-US" sz="1600" dirty="0" smtClean="0"/>
              <a:t> of the relevant one and give necessary priorities based upon </a:t>
            </a:r>
            <a:r>
              <a:rPr lang="en-US" sz="1600" b="1" i="1" dirty="0" smtClean="0"/>
              <a:t>needs and resources</a:t>
            </a:r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62001" y="1600200"/>
            <a:ext cx="7620000" cy="4723548"/>
            <a:chOff x="480" y="656"/>
            <a:chExt cx="4807" cy="3636"/>
          </a:xfrm>
        </p:grpSpPr>
        <p:pic>
          <p:nvPicPr>
            <p:cNvPr id="110595" name="Picture 3"/>
            <p:cNvPicPr>
              <a:picLocks noChangeAspect="1" noChangeArrowheads="1"/>
            </p:cNvPicPr>
            <p:nvPr/>
          </p:nvPicPr>
          <p:blipFill>
            <a:blip r:embed="rId2"/>
            <a:srcRect l="25000" t="18750" r="21094" b="12500"/>
            <a:stretch>
              <a:fillRect/>
            </a:stretch>
          </p:blipFill>
          <p:spPr bwMode="auto">
            <a:xfrm>
              <a:off x="1392" y="970"/>
              <a:ext cx="3093" cy="2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0598" name="Text Box 6"/>
            <p:cNvSpPr txBox="1">
              <a:spLocks noChangeArrowheads="1"/>
            </p:cNvSpPr>
            <p:nvPr/>
          </p:nvSpPr>
          <p:spPr bwMode="auto">
            <a:xfrm>
              <a:off x="4464" y="2192"/>
              <a:ext cx="823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 dirty="0">
                  <a:latin typeface="Candara" pitchFamily="34" charset="0"/>
                </a:rPr>
                <a:t>Sunrise</a:t>
              </a:r>
            </a:p>
          </p:txBody>
        </p:sp>
        <p:sp>
          <p:nvSpPr>
            <p:cNvPr id="110599" name="Text Box 7"/>
            <p:cNvSpPr txBox="1">
              <a:spLocks noChangeArrowheads="1"/>
            </p:cNvSpPr>
            <p:nvPr/>
          </p:nvSpPr>
          <p:spPr bwMode="auto">
            <a:xfrm>
              <a:off x="2592" y="3984"/>
              <a:ext cx="55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 dirty="0">
                  <a:latin typeface="Candara" pitchFamily="34" charset="0"/>
                </a:rPr>
                <a:t>Noon</a:t>
              </a:r>
            </a:p>
          </p:txBody>
        </p:sp>
        <p:sp>
          <p:nvSpPr>
            <p:cNvPr id="110600" name="Text Box 8"/>
            <p:cNvSpPr txBox="1">
              <a:spLocks noChangeArrowheads="1"/>
            </p:cNvSpPr>
            <p:nvPr/>
          </p:nvSpPr>
          <p:spPr bwMode="auto">
            <a:xfrm>
              <a:off x="480" y="2144"/>
              <a:ext cx="67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 dirty="0">
                  <a:latin typeface="Candara" pitchFamily="34" charset="0"/>
                </a:rPr>
                <a:t>Sunset</a:t>
              </a:r>
            </a:p>
          </p:txBody>
        </p:sp>
        <p:sp>
          <p:nvSpPr>
            <p:cNvPr id="110601" name="Text Box 9"/>
            <p:cNvSpPr txBox="1">
              <a:spLocks noChangeArrowheads="1"/>
            </p:cNvSpPr>
            <p:nvPr/>
          </p:nvSpPr>
          <p:spPr bwMode="auto">
            <a:xfrm>
              <a:off x="2496" y="656"/>
              <a:ext cx="8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 dirty="0">
                  <a:latin typeface="Candara" pitchFamily="34" charset="0"/>
                </a:rPr>
                <a:t>Midnight</a:t>
              </a:r>
            </a:p>
          </p:txBody>
        </p:sp>
      </p:grpSp>
      <p:sp>
        <p:nvSpPr>
          <p:cNvPr id="110602" name="Rectangle 10"/>
          <p:cNvSpPr>
            <a:spLocks noChangeArrowheads="1"/>
          </p:cNvSpPr>
          <p:nvPr/>
        </p:nvSpPr>
        <p:spPr bwMode="auto">
          <a:xfrm>
            <a:off x="228600" y="3048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 dirty="0" smtClean="0">
                <a:latin typeface="Candara" pitchFamily="34" charset="0"/>
                <a:cs typeface="Arial" charset="0"/>
              </a:rPr>
              <a:t>Daily routine of a farm woman</a:t>
            </a:r>
            <a:endParaRPr lang="en-US" sz="3200" b="1" dirty="0">
              <a:latin typeface="Candara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7D450-00F9-4C43-BDD2-9B25A061E4B3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i="1" dirty="0" smtClean="0"/>
              <a:t>Investigates seasonal trends, critical points in seasons or months </a:t>
            </a:r>
            <a:r>
              <a:rPr lang="en-US" sz="2000" dirty="0" smtClean="0"/>
              <a:t>when the </a:t>
            </a:r>
            <a:r>
              <a:rPr lang="en-US" sz="2000" b="1" i="1" dirty="0" smtClean="0"/>
              <a:t>income, credit, market price of produce, </a:t>
            </a:r>
            <a:r>
              <a:rPr lang="en-US" sz="2000" b="1" i="1" dirty="0" err="1" smtClean="0"/>
              <a:t>labour</a:t>
            </a:r>
            <a:r>
              <a:rPr lang="en-US" sz="2000" b="1" i="1" dirty="0" smtClean="0"/>
              <a:t> requirements etc. are high or low</a:t>
            </a:r>
            <a:r>
              <a:rPr lang="en-US" sz="2000" dirty="0" smtClean="0"/>
              <a:t>, so that the problem can be addressed </a:t>
            </a:r>
            <a:r>
              <a:rPr lang="en-US" sz="2000" b="1" i="1" dirty="0" smtClean="0"/>
              <a:t>efficiently and timely.</a:t>
            </a:r>
          </a:p>
          <a:p>
            <a:r>
              <a:rPr lang="en-US" sz="2000" b="1" i="1" dirty="0" smtClean="0"/>
              <a:t>Often presented in a bar chart or a line graph.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Seasonal diagram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42</a:t>
            </a:fld>
            <a:endParaRPr lang="en-US" dirty="0"/>
          </a:p>
        </p:txBody>
      </p:sp>
      <p:pic>
        <p:nvPicPr>
          <p:cNvPr id="5" name="Content Placeholder 4" descr="seasonalcalender.jpg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914400" y="1600200"/>
            <a:ext cx="7391400" cy="45720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Seasonal diagram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7D450-00F9-4C43-BDD2-9B25A061E4B3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i="1" dirty="0" smtClean="0"/>
              <a:t>Compare the advantages and disadvantages</a:t>
            </a:r>
            <a:r>
              <a:rPr lang="en-US" sz="2000" dirty="0" smtClean="0"/>
              <a:t> of products or services and </a:t>
            </a:r>
            <a:r>
              <a:rPr lang="en-US" sz="2000" b="1" i="1" dirty="0" smtClean="0"/>
              <a:t>rank</a:t>
            </a:r>
            <a:r>
              <a:rPr lang="en-US" sz="2000" dirty="0" smtClean="0"/>
              <a:t> them in order to choose </a:t>
            </a:r>
            <a:r>
              <a:rPr lang="en-US" sz="2000" b="1" i="1" dirty="0" smtClean="0"/>
              <a:t>which one is bet</a:t>
            </a:r>
            <a:r>
              <a:rPr lang="en-US" sz="2000" dirty="0" smtClean="0"/>
              <a:t>ter over others. </a:t>
            </a:r>
          </a:p>
          <a:p>
            <a:r>
              <a:rPr lang="en-US" sz="2000" b="1" i="1" dirty="0" smtClean="0"/>
              <a:t>Scale: 1-10</a:t>
            </a:r>
            <a:r>
              <a:rPr lang="en-US" sz="2000" dirty="0" smtClean="0"/>
              <a:t>, here, 1o= most preferable, 1= least preferable</a:t>
            </a:r>
          </a:p>
          <a:p>
            <a:r>
              <a:rPr lang="en-US" sz="2000" dirty="0" smtClean="0"/>
              <a:t>Facilitates taking </a:t>
            </a:r>
            <a:r>
              <a:rPr lang="en-US" sz="2000" b="1" i="1" dirty="0" smtClean="0"/>
              <a:t>right decision to choose products or services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ranking &amp; matrix scoring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44</a:t>
            </a:fld>
            <a:endParaRPr lang="en-US" dirty="0"/>
          </a:p>
        </p:txBody>
      </p:sp>
      <p:pic>
        <p:nvPicPr>
          <p:cNvPr id="5" name="Content Placeholder 4" descr="Matrix ranking.gif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1066800" y="1441322"/>
            <a:ext cx="6934200" cy="480707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ranking &amp; matrix scoring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census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400" dirty="0" smtClean="0"/>
              <a:t>Identify farmers’ information needs (FINA)</a:t>
            </a:r>
          </a:p>
          <a:p>
            <a:endParaRPr lang="en-US" sz="2400" dirty="0" smtClean="0"/>
          </a:p>
          <a:p>
            <a:r>
              <a:rPr lang="en-US" sz="2400" b="1" dirty="0" smtClean="0"/>
              <a:t>For detail, please refer to your practical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Group Discussion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46</a:t>
            </a:fld>
            <a:endParaRPr lang="en-US" dirty="0"/>
          </a:p>
        </p:txBody>
      </p:sp>
      <p:pic>
        <p:nvPicPr>
          <p:cNvPr id="7" name="Picture Placeholder 6" descr="focus group discussion 2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4746" r="14746"/>
          <a:stretch>
            <a:fillRect/>
          </a:stretch>
        </p:blipFill>
        <p:spPr>
          <a:xfrm>
            <a:off x="228600" y="1600200"/>
            <a:ext cx="4267200" cy="4495800"/>
          </a:xfrm>
        </p:spPr>
      </p:pic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 smtClean="0"/>
              <a:t>A form of qualitative data collection tool by which a group of people are asked about their perceptions, opinions, beliefs, attitudes towards a subject matter or problem-matter.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FAO. “The planning and evaluation of extension programmes”, from </a:t>
            </a:r>
            <a:r>
              <a:rPr lang="en-US" sz="2000" b="1" u="sng" dirty="0" smtClean="0"/>
              <a:t>http://www.fao.org/docrep/t0060e/T0060E09.htm#Stages in programme planning</a:t>
            </a:r>
          </a:p>
          <a:p>
            <a:pPr marL="457200" indent="-457200">
              <a:buFont typeface="+mj-lt"/>
              <a:buAutoNum type="arabicPeriod"/>
            </a:pPr>
            <a:endParaRPr lang="en-US" sz="2000" b="1" u="sng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DAE. January, 1999. Agricultural Extension Manual. pp. A-43 to A-51.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err="1" smtClean="0"/>
              <a:t>Bhuiyan</a:t>
            </a:r>
            <a:r>
              <a:rPr lang="en-US" sz="2000" b="1" dirty="0" smtClean="0"/>
              <a:t>, M.H., </a:t>
            </a:r>
            <a:r>
              <a:rPr lang="en-US" sz="2000" b="1" dirty="0" err="1" smtClean="0"/>
              <a:t>Miah</a:t>
            </a:r>
            <a:r>
              <a:rPr lang="en-US" sz="2000" b="1" dirty="0" smtClean="0"/>
              <a:t>, M.A.M., </a:t>
            </a:r>
            <a:r>
              <a:rPr lang="en-US" sz="2000" b="1" dirty="0" err="1" smtClean="0"/>
              <a:t>Akanda</a:t>
            </a:r>
            <a:r>
              <a:rPr lang="en-US" sz="2000" b="1" dirty="0" smtClean="0"/>
              <a:t>, M. G.R. &amp; </a:t>
            </a:r>
            <a:r>
              <a:rPr lang="en-US" sz="2000" b="1" dirty="0" err="1" smtClean="0"/>
              <a:t>Bashar</a:t>
            </a:r>
            <a:r>
              <a:rPr lang="en-US" sz="2000" b="1" dirty="0" smtClean="0"/>
              <a:t>, M.A. 2014. Agricultural Extension Education. Dept. of Agricultural Extension &amp; Information System, </a:t>
            </a:r>
            <a:r>
              <a:rPr lang="en-US" sz="2000" b="1" dirty="0" err="1" smtClean="0"/>
              <a:t>Sher</a:t>
            </a:r>
            <a:r>
              <a:rPr lang="en-US" sz="2000" b="1" dirty="0" smtClean="0"/>
              <a:t>-e-</a:t>
            </a:r>
            <a:r>
              <a:rPr lang="en-US" sz="2000" b="1" dirty="0" err="1" smtClean="0"/>
              <a:t>Bangla</a:t>
            </a:r>
            <a:r>
              <a:rPr lang="en-US" sz="2000" b="1" dirty="0" smtClean="0"/>
              <a:t> Agricultural University, Dhaka.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What is extension programme?</a:t>
            </a:r>
          </a:p>
          <a:p>
            <a:pPr lvl="1"/>
            <a:r>
              <a:rPr lang="en-US" sz="1800" dirty="0" smtClean="0"/>
              <a:t>A statement of situations, objectives, problems &amp; solutions</a:t>
            </a:r>
          </a:p>
          <a:p>
            <a:r>
              <a:rPr lang="en-US" sz="2200" b="1" dirty="0" smtClean="0"/>
              <a:t>Situations</a:t>
            </a:r>
          </a:p>
          <a:p>
            <a:pPr lvl="1"/>
            <a:r>
              <a:rPr lang="en-US" sz="1800" dirty="0" smtClean="0"/>
              <a:t>Statements regarding the culture, social, economic &amp; physical conditions</a:t>
            </a:r>
          </a:p>
          <a:p>
            <a:pPr lvl="2"/>
            <a:r>
              <a:rPr lang="en-US" sz="1600" b="1" dirty="0" smtClean="0"/>
              <a:t>Demographics</a:t>
            </a:r>
          </a:p>
          <a:p>
            <a:pPr lvl="3"/>
            <a:r>
              <a:rPr lang="en-US" sz="1400" dirty="0" smtClean="0"/>
              <a:t>Population numbers, ages, gender, density, rural vs. urban distribution</a:t>
            </a:r>
          </a:p>
          <a:p>
            <a:pPr lvl="2"/>
            <a:r>
              <a:rPr lang="en-US" sz="1600" b="1" dirty="0" smtClean="0"/>
              <a:t>Physical environment</a:t>
            </a:r>
          </a:p>
          <a:p>
            <a:pPr lvl="3"/>
            <a:r>
              <a:rPr lang="en-US" sz="1400" dirty="0" smtClean="0"/>
              <a:t>Nature, agro-ecological zones, climate, nature resources, major crops, livestock, vulnerability or susceptibility of natural disasters, </a:t>
            </a:r>
          </a:p>
          <a:p>
            <a:pPr lvl="2"/>
            <a:r>
              <a:rPr lang="en-US" sz="1600" b="1" dirty="0" smtClean="0"/>
              <a:t>Infrastructure</a:t>
            </a:r>
          </a:p>
          <a:p>
            <a:pPr lvl="3"/>
            <a:r>
              <a:rPr lang="en-US" sz="1400" dirty="0" smtClean="0"/>
              <a:t>Roads, schools, heath care facilities, water &amp; sanitation conditions, </a:t>
            </a:r>
          </a:p>
          <a:p>
            <a:pPr lvl="2"/>
            <a:r>
              <a:rPr lang="en-US" sz="1600" b="1" dirty="0" smtClean="0"/>
              <a:t>Beliefs &amp; practices</a:t>
            </a:r>
          </a:p>
          <a:p>
            <a:pPr lvl="3"/>
            <a:r>
              <a:rPr lang="en-US" sz="1400" dirty="0" smtClean="0"/>
              <a:t>Culture, religious, social, political</a:t>
            </a:r>
          </a:p>
          <a:p>
            <a:pPr lvl="2"/>
            <a:r>
              <a:rPr lang="en-US" sz="1600" b="1" dirty="0" smtClean="0"/>
              <a:t>Economics</a:t>
            </a:r>
          </a:p>
          <a:p>
            <a:pPr lvl="3"/>
            <a:r>
              <a:rPr lang="en-US" sz="1400" dirty="0" smtClean="0"/>
              <a:t>Wealth, distribution of economic classes, source of income, employment potential</a:t>
            </a:r>
          </a:p>
          <a:p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(3)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Problems</a:t>
            </a:r>
          </a:p>
          <a:p>
            <a:pPr lvl="1"/>
            <a:r>
              <a:rPr lang="en-US" sz="1800" dirty="0" smtClean="0"/>
              <a:t>A specific negative situation related to human condition</a:t>
            </a:r>
          </a:p>
          <a:p>
            <a:pPr lvl="1"/>
            <a:r>
              <a:rPr lang="en-US" sz="1800" dirty="0" smtClean="0"/>
              <a:t>However, problem is not the absence of solution</a:t>
            </a:r>
            <a:endParaRPr lang="en-US" sz="1600" dirty="0" smtClean="0"/>
          </a:p>
          <a:p>
            <a:r>
              <a:rPr lang="en-US" sz="2000" b="1" dirty="0" smtClean="0"/>
              <a:t>Objectives</a:t>
            </a:r>
          </a:p>
          <a:p>
            <a:pPr lvl="1"/>
            <a:r>
              <a:rPr lang="en-US" sz="1800" dirty="0" smtClean="0"/>
              <a:t>Future desired situation that will be achieved by solving the problems.</a:t>
            </a:r>
          </a:p>
          <a:p>
            <a:pPr lvl="1"/>
            <a:r>
              <a:rPr lang="en-US" sz="1800" dirty="0" smtClean="0"/>
              <a:t>Positive achievements are in fact objectives. </a:t>
            </a:r>
          </a:p>
          <a:p>
            <a:r>
              <a:rPr lang="en-US" sz="2000" dirty="0" smtClean="0"/>
              <a:t>Three levels</a:t>
            </a:r>
          </a:p>
          <a:p>
            <a:pPr lvl="1"/>
            <a:r>
              <a:rPr lang="en-US" sz="1800" b="1" dirty="0" smtClean="0"/>
              <a:t>Output</a:t>
            </a:r>
            <a:r>
              <a:rPr lang="en-US" sz="1800" dirty="0" smtClean="0"/>
              <a:t>: Lower level of objectives achieved immediately after taking action</a:t>
            </a:r>
          </a:p>
          <a:p>
            <a:pPr lvl="1"/>
            <a:r>
              <a:rPr lang="en-US" sz="1800" b="1" dirty="0" smtClean="0"/>
              <a:t>Purpose</a:t>
            </a:r>
            <a:r>
              <a:rPr lang="en-US" sz="1800" dirty="0" smtClean="0"/>
              <a:t>: Objectives achieved immediately after solving the problem</a:t>
            </a:r>
          </a:p>
          <a:p>
            <a:pPr lvl="1"/>
            <a:r>
              <a:rPr lang="en-US" sz="1800" b="1" dirty="0" smtClean="0"/>
              <a:t>Goal</a:t>
            </a:r>
            <a:r>
              <a:rPr lang="en-US" sz="1800" dirty="0" smtClean="0"/>
              <a:t>: Higher level objective towards which the programme is expected to contribute or impact of the programme.</a:t>
            </a:r>
          </a:p>
          <a:p>
            <a:r>
              <a:rPr lang="en-US" sz="2000" b="1" dirty="0" smtClean="0"/>
              <a:t>Solutions</a:t>
            </a:r>
          </a:p>
          <a:p>
            <a:pPr lvl="1"/>
            <a:r>
              <a:rPr lang="en-US" sz="1600" dirty="0" smtClean="0"/>
              <a:t>Strategies which will be used to achieve the desired objectives</a:t>
            </a:r>
            <a:endParaRPr 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(4)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To </a:t>
            </a:r>
            <a:r>
              <a:rPr lang="en-US" sz="2400" b="1" i="1" dirty="0" smtClean="0"/>
              <a:t>solve a problem </a:t>
            </a:r>
            <a:r>
              <a:rPr lang="en-US" sz="2400" dirty="0" smtClean="0"/>
              <a:t>or </a:t>
            </a:r>
            <a:r>
              <a:rPr lang="en-US" sz="2400" b="1" i="1" dirty="0" smtClean="0"/>
              <a:t>satisfy a need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Present situation vs. desired situation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 identify </a:t>
            </a:r>
            <a:r>
              <a:rPr lang="en-US" sz="2000" b="1" i="1" dirty="0" smtClean="0"/>
              <a:t>what is to be done </a:t>
            </a:r>
            <a:r>
              <a:rPr lang="en-US" sz="2000" dirty="0" smtClean="0"/>
              <a:t>and why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 </a:t>
            </a:r>
            <a:r>
              <a:rPr lang="en-US" sz="2000" b="1" i="1" dirty="0" smtClean="0"/>
              <a:t>measure and evaluate </a:t>
            </a:r>
            <a:r>
              <a:rPr lang="en-US" sz="2000" dirty="0" smtClean="0"/>
              <a:t>the progress of the program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 ensure </a:t>
            </a:r>
            <a:r>
              <a:rPr lang="en-US" sz="2000" b="1" i="1" dirty="0" smtClean="0"/>
              <a:t>continuity </a:t>
            </a:r>
            <a:r>
              <a:rPr lang="en-US" sz="2000" dirty="0" smtClean="0"/>
              <a:t>of the program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 </a:t>
            </a:r>
            <a:r>
              <a:rPr lang="en-US" sz="2000" b="1" i="1" dirty="0" smtClean="0"/>
              <a:t>avoid waste </a:t>
            </a:r>
            <a:r>
              <a:rPr lang="en-US" sz="2000" dirty="0" smtClean="0"/>
              <a:t>of time and resource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 justify </a:t>
            </a:r>
            <a:r>
              <a:rPr lang="en-US" sz="2000" b="1" i="1" dirty="0" smtClean="0"/>
              <a:t>expenditure</a:t>
            </a:r>
            <a:r>
              <a:rPr lang="en-US" sz="2000" dirty="0" smtClean="0"/>
              <a:t> and ensure </a:t>
            </a:r>
            <a:r>
              <a:rPr lang="en-US" sz="2000" b="1" i="1" dirty="0" smtClean="0"/>
              <a:t>flow of funds</a:t>
            </a:r>
          </a:p>
          <a:p>
            <a:r>
              <a:rPr lang="en-US" sz="2000" dirty="0" smtClean="0"/>
              <a:t>To present in </a:t>
            </a:r>
            <a:r>
              <a:rPr lang="en-US" sz="2000" b="1" i="1" dirty="0" smtClean="0"/>
              <a:t>written form </a:t>
            </a:r>
            <a:r>
              <a:rPr lang="en-US" sz="2000" dirty="0" smtClean="0"/>
              <a:t>statement for public use</a:t>
            </a: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Programme Planning: Importance/Objectives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514350" indent="-514350">
              <a:buFont typeface="+mj-lt"/>
              <a:buAutoNum type="romanLcPeriod"/>
            </a:pPr>
            <a:r>
              <a:rPr lang="en-US" sz="2000" b="1" dirty="0" smtClean="0"/>
              <a:t>Analysis of the facts in a situation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sz="1800" dirty="0" smtClean="0"/>
              <a:t>land, crops, economic trends, social structure, economic status of people, their habits, traditions &amp; culture, etc. </a:t>
            </a:r>
          </a:p>
          <a:p>
            <a:pPr marL="914400" lvl="1" indent="-514350">
              <a:buFont typeface="Courier New" pitchFamily="49" charset="0"/>
              <a:buChar char="o"/>
            </a:pPr>
            <a:endParaRPr lang="en-US" sz="18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b="1" dirty="0" smtClean="0"/>
              <a:t>Identify problems based on people’s needs &amp; interests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sz="1800" dirty="0" smtClean="0"/>
              <a:t>Select problems that </a:t>
            </a:r>
            <a:r>
              <a:rPr lang="en-US" sz="1800" u="sng" dirty="0" smtClean="0"/>
              <a:t>are genuine &amp; urgent &amp; have wider concern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sz="1800" dirty="0" smtClean="0"/>
              <a:t>Select problem based on farm families’ needs and interests, educational level &amp; resources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sz="1800" dirty="0" smtClean="0"/>
              <a:t>People join together because of mutual interests &amp; needs</a:t>
            </a:r>
          </a:p>
          <a:p>
            <a:pPr marL="914400" lvl="1" indent="-514350">
              <a:buFont typeface="Courier New" pitchFamily="49" charset="0"/>
              <a:buChar char="o"/>
            </a:pPr>
            <a:endParaRPr lang="en-US" sz="18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b="1" dirty="0" smtClean="0"/>
              <a:t>Determination of definite objectives &amp; solution which offer satisfaction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sz="1600" dirty="0" smtClean="0"/>
              <a:t>Set objectives &amp; offer solutions that are within reach &amp; give satisfaction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sz="1600" dirty="0" smtClean="0"/>
              <a:t>People must see how they are going to be benefited by the proposed solution</a:t>
            </a:r>
          </a:p>
          <a:p>
            <a:pPr marL="514350" indent="-514350">
              <a:buFont typeface="+mj-lt"/>
              <a:buAutoNum type="romanLcPeriod"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Extension Programme Planning: Principles 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077E-653D-4184-9106-3F60716EBE2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228600" y="1600200"/>
            <a:ext cx="8763000" cy="4724400"/>
          </a:xfrm>
        </p:spPr>
        <p:txBody>
          <a:bodyPr/>
          <a:lstStyle/>
          <a:p>
            <a:pPr marL="571500" indent="-571500">
              <a:buFont typeface="+mj-lt"/>
              <a:buAutoNum type="romanLcPeriod" startAt="4"/>
            </a:pPr>
            <a:r>
              <a:rPr lang="en-US" sz="2000" b="1" dirty="0" smtClean="0"/>
              <a:t>Permanence with flexibility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Programme must be forward looking &amp; permanent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Ordinary events may subject to change </a:t>
            </a:r>
          </a:p>
          <a:p>
            <a:pPr marL="571500" indent="-571500">
              <a:buFont typeface="+mj-lt"/>
              <a:buAutoNum type="romanLcPeriod" startAt="4"/>
            </a:pPr>
            <a:r>
              <a:rPr lang="en-US" sz="2000" b="1" dirty="0" smtClean="0"/>
              <a:t>Balance with emphasis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Should cover majority of people’s interests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Comprehensive to embrace all aged groups, creeds &amp; races</a:t>
            </a:r>
          </a:p>
          <a:p>
            <a:pPr marL="571500" indent="-571500">
              <a:buFont typeface="+mj-lt"/>
              <a:buAutoNum type="romanLcPeriod" startAt="4"/>
            </a:pPr>
            <a:r>
              <a:rPr lang="en-US" sz="2000" b="1" dirty="0" smtClean="0"/>
              <a:t>Definite plan of work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Good organization &amp; careful planning for action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A plan of work is an outline of procedure enabled efficient execution of the entire programme</a:t>
            </a:r>
          </a:p>
          <a:p>
            <a:pPr marL="571500" indent="-571500">
              <a:buFont typeface="+mj-lt"/>
              <a:buAutoNum type="romanLcPeriod" startAt="4"/>
            </a:pPr>
            <a:r>
              <a:rPr lang="en-US" sz="2000" b="1" dirty="0" smtClean="0"/>
              <a:t>Educational values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NOT only solve problem but the focus should be development of people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Capable people to identify and solve problem by themselves</a:t>
            </a:r>
          </a:p>
          <a:p>
            <a:pPr marL="971550" lvl="1" indent="-571500">
              <a:buFont typeface="Courier New" pitchFamily="49" charset="0"/>
              <a:buChar char="o"/>
            </a:pPr>
            <a:r>
              <a:rPr lang="en-US" sz="1800" dirty="0" smtClean="0"/>
              <a:t>Provide an opportunity to learn about their own community &amp; area</a:t>
            </a:r>
            <a:endParaRPr lang="en-US" sz="2000" b="1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Extension Programme Planning: Principles 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11399</TotalTime>
  <Words>3405</Words>
  <Application>Microsoft Office PowerPoint</Application>
  <PresentationFormat>On-screen Show (4:3)</PresentationFormat>
  <Paragraphs>475</Paragraphs>
  <Slides>47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AEIS 408.  Extension Organization and Management (Credit hour: 3)</vt:lpstr>
      <vt:lpstr>Extension Programme Planning, Monitoring &amp; Evaluation</vt:lpstr>
      <vt:lpstr>Concepts (1)</vt:lpstr>
      <vt:lpstr>Concepts (2)</vt:lpstr>
      <vt:lpstr>Concepts (3)</vt:lpstr>
      <vt:lpstr>Concepts (4)</vt:lpstr>
      <vt:lpstr>Programme Planning: Importance/Objectives</vt:lpstr>
      <vt:lpstr>Extension Programme Planning: Principles (1)</vt:lpstr>
      <vt:lpstr>Extension Programme Planning: Principles (2)</vt:lpstr>
      <vt:lpstr>Extension Programme Planning: Principles (3)</vt:lpstr>
      <vt:lpstr>Extension Programme Planning: Principles (4)</vt:lpstr>
      <vt:lpstr>Extension Programme Planning &amp; Evaluation</vt:lpstr>
      <vt:lpstr>Why extension programme planning is needed?</vt:lpstr>
      <vt:lpstr>How to plan extension programme?</vt:lpstr>
      <vt:lpstr>Which approach is the best? Local or National?</vt:lpstr>
      <vt:lpstr>Extension Programme Planning: Steps</vt:lpstr>
      <vt:lpstr>1. Analyze the present situation</vt:lpstr>
      <vt:lpstr>2. Set objective(s)</vt:lpstr>
      <vt:lpstr>3. Develop plan of work</vt:lpstr>
      <vt:lpstr>4. Project Appraisal &amp; Project Approval</vt:lpstr>
      <vt:lpstr>5. Implement the programme</vt:lpstr>
      <vt:lpstr>6. Evaluate the programme</vt:lpstr>
      <vt:lpstr>Indicators of Evaluation</vt:lpstr>
      <vt:lpstr>Good Programme: Characteristics</vt:lpstr>
      <vt:lpstr>Why programme fail?</vt:lpstr>
      <vt:lpstr>Modern Data Collection Methods (1)</vt:lpstr>
      <vt:lpstr>Modern Data Collection Methods (2)</vt:lpstr>
      <vt:lpstr>Participatory Rural Appraisal (PRA)</vt:lpstr>
      <vt:lpstr>PRA: Techniques</vt:lpstr>
      <vt:lpstr>Physical Mapping</vt:lpstr>
      <vt:lpstr>Physical map</vt:lpstr>
      <vt:lpstr>Social Maps</vt:lpstr>
      <vt:lpstr>Social map</vt:lpstr>
      <vt:lpstr>Transect Walks</vt:lpstr>
      <vt:lpstr>Transect Walks</vt:lpstr>
      <vt:lpstr>Wealth Ranking</vt:lpstr>
      <vt:lpstr>Wealth ranking</vt:lpstr>
      <vt:lpstr>Venn diagram</vt:lpstr>
      <vt:lpstr>Daily routine</vt:lpstr>
      <vt:lpstr>Slide 40</vt:lpstr>
      <vt:lpstr>Seasonal diagram</vt:lpstr>
      <vt:lpstr>Seasonal diagram </vt:lpstr>
      <vt:lpstr>Matrix ranking &amp; matrix scoring </vt:lpstr>
      <vt:lpstr>Matrix ranking &amp; matrix scoring </vt:lpstr>
      <vt:lpstr>Problem census</vt:lpstr>
      <vt:lpstr>Focus Group Discussion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Mahbu ALAM</dc:creator>
  <cp:lastModifiedBy>mmalam2</cp:lastModifiedBy>
  <cp:revision>447</cp:revision>
  <dcterms:created xsi:type="dcterms:W3CDTF">2006-08-16T00:00:00Z</dcterms:created>
  <dcterms:modified xsi:type="dcterms:W3CDTF">2014-11-30T05:43:28Z</dcterms:modified>
</cp:coreProperties>
</file>