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3" r:id="rId20"/>
    <p:sldId id="279" r:id="rId21"/>
    <p:sldId id="284" r:id="rId22"/>
    <p:sldId id="282" r:id="rId23"/>
    <p:sldId id="274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7" autoAdjust="0"/>
  </p:normalViewPr>
  <p:slideViewPr>
    <p:cSldViewPr snapToGrid="0">
      <p:cViewPr varScale="1">
        <p:scale>
          <a:sx n="59" d="100"/>
          <a:sy n="59" d="100"/>
        </p:scale>
        <p:origin x="-10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DACC-0427-41D3-8730-4D0647333CB4}" type="datetimeFigureOut">
              <a:rPr lang="en-US" smtClean="0"/>
              <a:t>09-Oct-18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4116D-590D-4940-9474-D25309659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 err="1" smtClean="0"/>
              <a:t>GeoInformatics</a:t>
            </a:r>
            <a:r>
              <a:rPr lang="en-US" dirty="0" smtClean="0"/>
              <a:t>-&gt;</a:t>
            </a:r>
            <a:r>
              <a:rPr lang="en-US" baseline="0" dirty="0" smtClean="0"/>
              <a:t> three subjects, e.g. </a:t>
            </a:r>
            <a:r>
              <a:rPr lang="en-US" b="1" baseline="0" dirty="0" smtClean="0"/>
              <a:t>GPS, GIS and Remote Sensing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Common</a:t>
            </a:r>
            <a:r>
              <a:rPr lang="en-US" baseline="0" dirty="0" smtClean="0"/>
              <a:t> in these three are: </a:t>
            </a:r>
            <a:r>
              <a:rPr lang="en-US" b="1" baseline="0" dirty="0" smtClean="0"/>
              <a:t>1. digital, 2. Spatial </a:t>
            </a:r>
            <a:r>
              <a:rPr lang="en-US" baseline="0" dirty="0" smtClean="0"/>
              <a:t>(related to location specific data handling) and 3. </a:t>
            </a:r>
            <a:r>
              <a:rPr lang="en-US" b="1" baseline="0" dirty="0" smtClean="0"/>
              <a:t>Generic</a:t>
            </a:r>
            <a:r>
              <a:rPr lang="en-US" baseline="0" dirty="0" smtClean="0"/>
              <a:t> (apply in many application areas)</a:t>
            </a:r>
          </a:p>
          <a:p>
            <a:pPr marL="228600" indent="-228600">
              <a:buAutoNum type="arabicPeriod"/>
            </a:pPr>
            <a:r>
              <a:rPr lang="en-US" dirty="0" smtClean="0"/>
              <a:t>Application in: Natural</a:t>
            </a:r>
            <a:r>
              <a:rPr lang="en-US" baseline="0" dirty="0" smtClean="0"/>
              <a:t> resource management, disaster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Best example of RS</a:t>
            </a:r>
            <a:r>
              <a:rPr lang="en-US" b="1" baseline="0" dirty="0" smtClean="0"/>
              <a:t> is our “eyes”, </a:t>
            </a:r>
            <a:r>
              <a:rPr lang="en-US" baseline="0" dirty="0" smtClean="0"/>
              <a:t>many things we watch without touching them BUT eyes are not sensitive to all parts of Electromagnetic spectrum (EMS), only sensitive to visual part of </a:t>
            </a:r>
            <a:r>
              <a:rPr lang="en-US" b="1" baseline="0" dirty="0" smtClean="0"/>
              <a:t>EMS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SAR=&gt; Synthetic-aperture Radar</a:t>
            </a:r>
          </a:p>
          <a:p>
            <a:pPr marL="228600" indent="-228600">
              <a:buAutoNum type="arabicPeriod"/>
            </a:pPr>
            <a:r>
              <a:rPr lang="en-US" dirty="0" smtClean="0"/>
              <a:t>Latest=&gt;UAV-&gt; Unmanned Aerial</a:t>
            </a:r>
            <a:r>
              <a:rPr lang="en-US" baseline="0" dirty="0" smtClean="0"/>
              <a:t> Vehicle.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9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84158-38A5-48EF-94EE-B7B14B4B35DC}" type="slidenum">
              <a:rPr lang="en-US"/>
              <a:pPr/>
              <a:t>10</a:t>
            </a:fld>
            <a:endParaRPr lang="en-US"/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0314E-DC33-4FB1-83AE-53D9B76C2F44}" type="slidenum">
              <a:rPr lang="en-US"/>
              <a:pPr/>
              <a:t>11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EAC37-00DA-442F-8676-F09788C642C9}" type="slidenum">
              <a:rPr lang="en-US"/>
              <a:pPr/>
              <a:t>12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Landsat old name was ERTS=&gt; Earth Resources Technology Satellite. </a:t>
            </a:r>
          </a:p>
          <a:p>
            <a:pPr marL="228600" indent="-228600">
              <a:buAutoNum type="arabicPeriod"/>
            </a:pPr>
            <a:r>
              <a:rPr lang="en-US" dirty="0" smtClean="0"/>
              <a:t>SPOT-&gt; higher spatial resolution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Normal remote sensing is being done by Sun-synchronous</a:t>
            </a:r>
            <a:r>
              <a:rPr lang="en-US" baseline="0" dirty="0" smtClean="0"/>
              <a:t> Orbit, 840 km away from the earth, near polar orbit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Geostationary, Far deeper. 35,786 km away from equator, keep looking same part of the world all time. All the earth moves, the satellite moves.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GPS satellite, geosynchronous, synchronous with earth rotation.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4116D-590D-4940-9474-D25309659E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 w="28575">
            <a:solidFill>
              <a:srgbClr val="990033"/>
            </a:solidFill>
          </a:ln>
        </p:spPr>
        <p:txBody>
          <a:bodyPr anchor="b">
            <a:normAutofit/>
          </a:bodyPr>
          <a:lstStyle>
            <a:lvl1pPr algn="ctr">
              <a:defRPr sz="4800">
                <a:latin typeface="Candara" panose="020E05020303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BE717-EA88-46C8-8597-47AD676D40E9}" type="datetime1">
              <a:rPr lang="en-US" smtClean="0"/>
              <a:t>09-Oct-18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3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C199E-F51E-46C0-9563-8C30F9652B4C}" type="datetime1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14542254-CB05-4BF6-AE4A-859AD512F791}" type="datetime1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990033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44A4E6CB-7A47-4302-A98A-FFA274DC825E}" type="datetime1">
              <a:rPr lang="en-US" smtClean="0"/>
              <a:t>09-Oct-18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4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DEE92-9697-4227-ADA1-B83F3982B3F1}" type="datetime1">
              <a:rPr lang="en-US" smtClean="0"/>
              <a:t>09-Oct-18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6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1DBC190-B1A7-43BF-810A-985B44BE64A9}" type="datetime1">
              <a:rPr lang="en-US" smtClean="0"/>
              <a:t>09-Oct-18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CFD71-107F-4054-9897-DE90564D274A}" type="datetime1">
              <a:rPr lang="en-US" smtClean="0"/>
              <a:t>09-Oct-18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3C62-4B7D-49A0-B124-3DA8178E2ECA}" type="datetime1">
              <a:rPr lang="en-US" smtClean="0"/>
              <a:t>09-Oct-18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8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87186DE9-B3B7-46D8-BAC3-3654204B3AF9}" type="datetime1">
              <a:rPr lang="en-US" smtClean="0"/>
              <a:t>09-Oct-18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F879-C5FF-4F31-9182-BBDBB5B13F40}" type="datetime1">
              <a:rPr lang="en-US" smtClean="0"/>
              <a:t>09-Oct-18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0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ndara" panose="020E05020303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5769C42E-0984-44A0-892B-63FD3A36105A}" type="datetime1">
              <a:rPr lang="en-US" smtClean="0"/>
              <a:t>09-Oct-18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040E4DC-4B63-4DF4-B65B-132CC19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EAB76-B2C3-4F34-ADB2-82EA22F72137}" type="datetime1">
              <a:rPr lang="en-US" smtClean="0"/>
              <a:t>09-Oct-18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E4DC-4B63-4DF4-B65B-132CC1924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8549"/>
            <a:ext cx="9144000" cy="150374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Lecture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Fundamentals to Remote Sensing 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Md.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Dept. of AEIS, 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alileo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767" y="1661652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ele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4" y="1534260"/>
            <a:ext cx="5024967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740013" y="5525175"/>
            <a:ext cx="37208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+mj-lt"/>
              </a:rPr>
              <a:t>1609 - Invention of the telescope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745767" y="4664793"/>
            <a:ext cx="94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Galileo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81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Remote Sensing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93173" y="5596312"/>
            <a:ext cx="56633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latin typeface="+mj-lt"/>
              </a:rPr>
              <a:t>1859 - First aerial </a:t>
            </a:r>
            <a:r>
              <a:rPr lang="en-US" sz="2400" dirty="0" smtClean="0">
                <a:latin typeface="+mj-lt"/>
              </a:rPr>
              <a:t>photographer, Gaspard </a:t>
            </a:r>
            <a:r>
              <a:rPr lang="en-US" sz="2400" dirty="0">
                <a:latin typeface="+mj-lt"/>
              </a:rPr>
              <a:t>Felix </a:t>
            </a:r>
            <a:r>
              <a:rPr lang="en-US" sz="2400" dirty="0" err="1">
                <a:latin typeface="+mj-lt"/>
              </a:rPr>
              <a:t>Tournachon</a:t>
            </a:r>
            <a:r>
              <a:rPr lang="en-US" sz="2400" dirty="0">
                <a:latin typeface="+mj-lt"/>
              </a:rPr>
              <a:t>, also known as </a:t>
            </a:r>
            <a:r>
              <a:rPr lang="en-US" sz="2400" dirty="0" err="1" smtClean="0">
                <a:latin typeface="+mj-lt"/>
              </a:rPr>
              <a:t>Nadar</a:t>
            </a:r>
            <a:endParaRPr lang="en-US" sz="2400" dirty="0">
              <a:latin typeface="+mj-lt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367804" y="4743501"/>
            <a:ext cx="3812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1862 - US Army balloon </a:t>
            </a:r>
            <a:r>
              <a:rPr lang="en-US" sz="2400" dirty="0" err="1"/>
              <a:t>corp</a:t>
            </a:r>
            <a:endParaRPr lang="en-US" sz="2400" dirty="0"/>
          </a:p>
        </p:txBody>
      </p:sp>
      <p:pic>
        <p:nvPicPr>
          <p:cNvPr id="6150" name="Picture 6" descr="history_na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76608"/>
            <a:ext cx="3864077" cy="427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istory_ball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20" y="1474838"/>
            <a:ext cx="6601841" cy="3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494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Remote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Sensing (cont’d)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0522" y="4668594"/>
            <a:ext cx="4447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/>
              <a:t>1903 - The Bavarian Pigeon Corps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003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Remote Sensing (cont’d)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pigeon mounted 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" y="1365878"/>
            <a:ext cx="3535912" cy="28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1902gl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90" y="1365878"/>
            <a:ext cx="4834947" cy="24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9305982" y="3267102"/>
            <a:ext cx="2256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/>
              <a:t>1908 - First photos from an airplane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482962" y="1365878"/>
            <a:ext cx="19025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/>
              <a:t>First flight, Wright Bros., Dec. 1903</a:t>
            </a:r>
          </a:p>
        </p:txBody>
      </p:sp>
      <p:pic>
        <p:nvPicPr>
          <p:cNvPr id="4100" name="Picture 4" descr="Image result for plane mounted camera 19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9" y="4064059"/>
            <a:ext cx="2772696" cy="226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728155" y="4668594"/>
            <a:ext cx="426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A German observation plane (</a:t>
            </a:r>
            <a:r>
              <a:rPr lang="en-US" sz="2400" dirty="0" err="1" smtClean="0"/>
              <a:t>Rumpler</a:t>
            </a:r>
            <a:r>
              <a:rPr lang="en-US" sz="2400" dirty="0" smtClean="0"/>
              <a:t> Taube) in World War I 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494"/>
          </a:xfrm>
        </p:spPr>
        <p:txBody>
          <a:bodyPr/>
          <a:lstStyle/>
          <a:p>
            <a:r>
              <a:rPr lang="en-US" b="1" dirty="0" smtClean="0"/>
              <a:t>Remote Sensing: Development</a:t>
            </a:r>
            <a:endParaRPr lang="en-US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7" y="1386348"/>
            <a:ext cx="6192715" cy="482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8426" y="1548581"/>
            <a:ext cx="4527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smtClean="0"/>
              <a:t>First space-based photo </a:t>
            </a:r>
            <a:r>
              <a:rPr lang="en-US" sz="2400" dirty="0" smtClean="0"/>
              <a:t>taken on </a:t>
            </a:r>
            <a:r>
              <a:rPr lang="en-US" sz="2400" b="1" dirty="0" smtClean="0"/>
              <a:t>March 7, 1947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It was taken at an altitude of 100 miles over New Mexico.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400" dirty="0" smtClean="0"/>
              <a:t>This photo was taken by an automatic K-12 Camera from </a:t>
            </a:r>
            <a:r>
              <a:rPr lang="en-US" sz="2400" b="1" dirty="0" smtClean="0"/>
              <a:t>VIKING SOUNDING ROCKET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/>
          <a:lstStyle/>
          <a:p>
            <a:r>
              <a:rPr lang="en-US" b="1" dirty="0"/>
              <a:t>Remote Sensing: </a:t>
            </a:r>
            <a:r>
              <a:rPr lang="en-US" b="1" dirty="0" smtClean="0"/>
              <a:t>Development (cont’d)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1" y="1106129"/>
            <a:ext cx="4395020" cy="439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59" y="1101379"/>
            <a:ext cx="4331108" cy="443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058" y="5501149"/>
            <a:ext cx="510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 was taken from Mercury-Redstone 3 (</a:t>
            </a:r>
            <a:r>
              <a:rPr lang="en-US" sz="2000" b="1" dirty="0" smtClean="0"/>
              <a:t>MR-3</a:t>
            </a:r>
            <a:r>
              <a:rPr lang="en-US" sz="2000" dirty="0" smtClean="0"/>
              <a:t>) spacecraft on </a:t>
            </a:r>
            <a:r>
              <a:rPr lang="en-US" sz="2000" b="1" dirty="0" smtClean="0"/>
              <a:t>May 5, 1961</a:t>
            </a:r>
            <a:r>
              <a:rPr lang="en-US" sz="2000" dirty="0" smtClean="0"/>
              <a:t>, the </a:t>
            </a:r>
            <a:r>
              <a:rPr lang="en-US" sz="2000" b="1" dirty="0" smtClean="0"/>
              <a:t>first US manned spaceflight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27059" y="5501149"/>
            <a:ext cx="5057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Earthrise</a:t>
            </a:r>
            <a:r>
              <a:rPr lang="en-US" sz="2000" dirty="0" smtClean="0"/>
              <a:t>, seen from the moon surface by the </a:t>
            </a:r>
            <a:r>
              <a:rPr lang="en-US" sz="2000" b="1" dirty="0" smtClean="0"/>
              <a:t>Apollo Lunar Landing Mission </a:t>
            </a:r>
            <a:r>
              <a:rPr lang="en-US" sz="2000" dirty="0" smtClean="0"/>
              <a:t>in </a:t>
            </a:r>
            <a:r>
              <a:rPr lang="en-US" sz="2000" b="1" dirty="0" smtClean="0"/>
              <a:t>July, 1969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004"/>
          </a:xfrm>
        </p:spPr>
        <p:txBody>
          <a:bodyPr/>
          <a:lstStyle/>
          <a:p>
            <a:r>
              <a:rPr lang="en-US" b="1" dirty="0"/>
              <a:t>Remote Sensing: </a:t>
            </a:r>
            <a:r>
              <a:rPr lang="en-US" b="1" dirty="0" smtClean="0"/>
              <a:t>Development (cont’d)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4" y="1356852"/>
            <a:ext cx="2915999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1" y="5596703"/>
            <a:ext cx="329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Landsat-1 (July 23, 1972</a:t>
            </a:r>
            <a:r>
              <a:rPr lang="en-US" sz="2400" dirty="0" smtClean="0"/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302" y="1356851"/>
            <a:ext cx="4412525" cy="271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1672" y="4251650"/>
            <a:ext cx="403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SPOT French Earth Observation Satellite in 1986 (10 PAN &amp; 20 </a:t>
            </a:r>
            <a:r>
              <a:rPr lang="en-US" sz="2000" b="1" dirty="0" err="1" smtClean="0"/>
              <a:t>mtr</a:t>
            </a:r>
            <a:r>
              <a:rPr lang="en-US" sz="2000" b="1" dirty="0" smtClean="0"/>
              <a:t> spatial resolution)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82000" y="1539240"/>
            <a:ext cx="3489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1970s, Rapid advances in Digital Image Processing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1980s, Development of Hyperspectral sensors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1990s, Global Remote Sensing Systems </a:t>
            </a:r>
            <a:r>
              <a:rPr lang="en-US" sz="2000" b="1" dirty="0" smtClean="0">
                <a:solidFill>
                  <a:srgbClr val="C00000"/>
                </a:solidFill>
              </a:rPr>
              <a:t>(GPS)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C00000"/>
                </a:solidFill>
              </a:rPr>
              <a:t>Bangabandhu</a:t>
            </a:r>
            <a:r>
              <a:rPr lang="en-US" sz="2000" b="1" dirty="0" smtClean="0">
                <a:solidFill>
                  <a:srgbClr val="C00000"/>
                </a:solidFill>
              </a:rPr>
              <a:t>-I</a:t>
            </a:r>
            <a:r>
              <a:rPr lang="en-US" sz="2000" dirty="0" smtClean="0">
                <a:solidFill>
                  <a:srgbClr val="C00000"/>
                </a:solidFill>
              </a:rPr>
              <a:t> was launched in May 11, 2018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Rocket: Falcon 9 Block 5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751512"/>
            <a:ext cx="11277599" cy="27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46120" y="261988"/>
            <a:ext cx="476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Landsat Mission Timeline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Prepared by </a:t>
            </a:r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Mahbubul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PhD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3538505"/>
            <a:ext cx="10744200" cy="30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7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5035"/>
          </a:xfrm>
        </p:spPr>
        <p:txBody>
          <a:bodyPr/>
          <a:lstStyle/>
          <a:p>
            <a:r>
              <a:rPr lang="en-US" b="1" i="1" dirty="0" smtClean="0"/>
              <a:t>Satellite Remote Sensing vs. Aerial Photograph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6843"/>
            <a:ext cx="5157787" cy="48291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Satellite Remote Sensing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50720"/>
            <a:ext cx="5027612" cy="4267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Speed</a:t>
            </a:r>
            <a:r>
              <a:rPr lang="en-US" sz="2000" dirty="0" smtClean="0"/>
              <a:t>: very high, high temporal resolution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Level of details</a:t>
            </a:r>
            <a:r>
              <a:rPr lang="en-US" sz="2000" dirty="0" smtClean="0"/>
              <a:t>: 50 cm in Geo Eye-1 satellite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Weather condition</a:t>
            </a:r>
            <a:r>
              <a:rPr lang="en-US" sz="2000" dirty="0" smtClean="0"/>
              <a:t>: cloud is big hindrance in optical data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Type of data</a:t>
            </a:r>
            <a:r>
              <a:rPr lang="en-US" sz="2000" dirty="0" smtClean="0"/>
              <a:t>: less, as each new data type needs new satellite launching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Location: </a:t>
            </a:r>
            <a:r>
              <a:rPr lang="en-US" sz="2000" dirty="0" smtClean="0"/>
              <a:t>cross boarder images and large swath images can be easily taken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Post processing</a:t>
            </a:r>
            <a:r>
              <a:rPr lang="en-US" sz="2000" dirty="0" smtClean="0"/>
              <a:t>: easy because of single image covering large area				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6363"/>
            <a:ext cx="5183188" cy="52863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Aerial Photograph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0280" y="1981200"/>
            <a:ext cx="5699760" cy="41909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Speed:</a:t>
            </a:r>
            <a:r>
              <a:rPr lang="en-US" sz="2000" dirty="0" smtClean="0"/>
              <a:t> slow, needs more time to cover an area, not regular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Level of details</a:t>
            </a:r>
            <a:r>
              <a:rPr lang="en-US" sz="2000" dirty="0" smtClean="0"/>
              <a:t>: may go </a:t>
            </a:r>
            <a:r>
              <a:rPr lang="en-US" sz="2000" dirty="0" err="1" smtClean="0"/>
              <a:t>upto</a:t>
            </a:r>
            <a:r>
              <a:rPr lang="en-US" sz="2000" dirty="0" smtClean="0"/>
              <a:t> 2.5 cm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Weather condition: </a:t>
            </a:r>
            <a:r>
              <a:rPr lang="en-US" sz="2000" dirty="0" smtClean="0"/>
              <a:t>may work in high cloud and thin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Type of data</a:t>
            </a:r>
            <a:r>
              <a:rPr lang="en-US" sz="2000" dirty="0" smtClean="0"/>
              <a:t>: high, as new data type needs new sensors to be mounted in aircraft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Location: </a:t>
            </a:r>
            <a:r>
              <a:rPr lang="en-US" sz="2000" dirty="0" smtClean="0"/>
              <a:t>cross boarder images cannot be taken without permission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 smtClean="0"/>
              <a:t>Post processing</a:t>
            </a:r>
            <a:r>
              <a:rPr lang="en-US" sz="2000" dirty="0" smtClean="0"/>
              <a:t>: tough due to large numbers of images covering a small area </a:t>
            </a: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98480" y="5892522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IITR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62635"/>
          </a:xfrm>
        </p:spPr>
        <p:txBody>
          <a:bodyPr/>
          <a:lstStyle/>
          <a:p>
            <a:r>
              <a:rPr lang="en-US" b="1" i="1" dirty="0" smtClean="0"/>
              <a:t>Types of Remote Sensing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6843"/>
            <a:ext cx="5157787" cy="48291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Passive 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50720"/>
            <a:ext cx="5027612" cy="4267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Don’t have any external sources of energy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Worked at either reflected radiation from sun, thus can work at night or emitted radiation from the target object/surface.	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Suffers from variable illumination conditions of Sun and influence of atmospheric conditions.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 smtClean="0"/>
              <a:t>			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6363"/>
            <a:ext cx="5183188" cy="52863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Active 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0280" y="1981201"/>
            <a:ext cx="5699760" cy="39113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Has its own source of energy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Active sensors emit a controlled beam of energy to the surface and measure the amount of energy reflected back to the sensor.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Controlled illumination signals.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Can be done at day/night.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98480" y="5892522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IITR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"/>
            <a:ext cx="10515600" cy="822960"/>
          </a:xfrm>
        </p:spPr>
        <p:txBody>
          <a:bodyPr/>
          <a:lstStyle/>
          <a:p>
            <a:r>
              <a:rPr lang="en-US" dirty="0" smtClean="0"/>
              <a:t>Intended Learning Outcomes (ILOs)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r>
              <a:rPr lang="en-US" sz="2400" dirty="0" smtClean="0"/>
              <a:t>Earth observation: Concept and needs</a:t>
            </a:r>
          </a:p>
          <a:p>
            <a:r>
              <a:rPr lang="en-US" sz="2400" dirty="0" smtClean="0"/>
              <a:t>Remote Sensing: Concept and types</a:t>
            </a:r>
          </a:p>
          <a:p>
            <a:r>
              <a:rPr lang="en-US" sz="2400" dirty="0" smtClean="0"/>
              <a:t>Platforms of remote sensing </a:t>
            </a:r>
          </a:p>
          <a:p>
            <a:r>
              <a:rPr lang="en-US" sz="2400" dirty="0" smtClean="0"/>
              <a:t>Global Satellite Observation System</a:t>
            </a:r>
          </a:p>
          <a:p>
            <a:r>
              <a:rPr lang="en-US" sz="2400" dirty="0" smtClean="0"/>
              <a:t>History of Remote Sensing</a:t>
            </a:r>
          </a:p>
          <a:p>
            <a:r>
              <a:rPr lang="en-US" sz="2400" dirty="0"/>
              <a:t>Electromagnetic radiation</a:t>
            </a:r>
          </a:p>
          <a:p>
            <a:endParaRPr lang="en-US" sz="2400" b="1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90160" cy="10826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Electromagnetic Radiation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kind of radiation including visible light, radio waves, gamma rays, and X-rays, in which electric and magnetic fields vary simultaneously. 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Energy source </a:t>
            </a:r>
            <a:r>
              <a:rPr lang="en-US" dirty="0" smtClean="0"/>
              <a:t>is the first requirement for remote sensing. </a:t>
            </a:r>
          </a:p>
          <a:p>
            <a:r>
              <a:rPr lang="en-US" dirty="0" smtClean="0"/>
              <a:t>Two characteristics of EM radiation viz. </a:t>
            </a:r>
            <a:r>
              <a:rPr lang="en-US" b="1" i="1" dirty="0" smtClean="0">
                <a:solidFill>
                  <a:srgbClr val="C00000"/>
                </a:solidFill>
              </a:rPr>
              <a:t>wavelength and frequency </a:t>
            </a:r>
            <a:r>
              <a:rPr lang="en-US" dirty="0" smtClean="0"/>
              <a:t>are most important for understanding of remote sensing. 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88" y="243840"/>
            <a:ext cx="5950826" cy="598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0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42892"/>
            <a:ext cx="9235440" cy="38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3645217"/>
            <a:ext cx="1004316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357" y="2479333"/>
            <a:ext cx="8679050" cy="3425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936" y="845053"/>
            <a:ext cx="1050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Wavelength λ = Distance between adjacent wave tops [m]</a:t>
            </a:r>
          </a:p>
          <a:p>
            <a:r>
              <a:rPr lang="en-US" sz="2400" dirty="0" smtClean="0"/>
              <a:t> Frequency </a:t>
            </a:r>
            <a:r>
              <a:rPr lang="en-US" sz="2400" i="1" dirty="0" smtClean="0"/>
              <a:t>f </a:t>
            </a:r>
            <a:r>
              <a:rPr lang="en-US" sz="2400" dirty="0" smtClean="0"/>
              <a:t>=</a:t>
            </a:r>
            <a:r>
              <a:rPr lang="en-US" sz="2400" dirty="0"/>
              <a:t> </a:t>
            </a:r>
            <a:r>
              <a:rPr lang="en-US" sz="2400" dirty="0" smtClean="0"/>
              <a:t>Frequency </a:t>
            </a:r>
            <a:r>
              <a:rPr lang="en-US" sz="2400" dirty="0"/>
              <a:t>refers to the number of cycles of a wave passing a </a:t>
            </a:r>
            <a:r>
              <a:rPr lang="en-US" sz="2400" dirty="0" smtClean="0"/>
              <a:t>fixed point </a:t>
            </a:r>
            <a:r>
              <a:rPr lang="en-US" sz="2400" dirty="0"/>
              <a:t>per unit of time. 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9D4BE-86EE-43F7-9A2B-013B1FA136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93" y="228600"/>
            <a:ext cx="7241167" cy="635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 Vs. GIS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1234270"/>
            <a:ext cx="9936479" cy="529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Observation: Concept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A process of gathering information </a:t>
            </a:r>
            <a:r>
              <a:rPr lang="en-US" dirty="0" smtClean="0"/>
              <a:t>about physical, chemical, biological, geometrical properties of </a:t>
            </a:r>
            <a:r>
              <a:rPr lang="en-US" b="1" dirty="0" smtClean="0"/>
              <a:t>the planet</a:t>
            </a:r>
            <a:r>
              <a:rPr lang="en-US" dirty="0" smtClean="0"/>
              <a:t>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/>
              <a:t>Assess the status and monitor changes </a:t>
            </a:r>
            <a:r>
              <a:rPr lang="en-US" dirty="0" smtClean="0"/>
              <a:t>of the natural and cultural environment.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Geospatial data acquisition </a:t>
            </a:r>
            <a:r>
              <a:rPr lang="en-US" dirty="0" smtClean="0"/>
              <a:t>is central to earth observation.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Mapping, monitoring and forecasting are the uses of earth observation.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8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Geospatial Data: Needs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For up-to-date record of property boundaries,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To design a highway,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For urban planning to identify areas of informal settlement and to furnish infrastructural improvements based on development plan,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For forecasting the overall agricultural production of a large area,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To observe soil properties and monitoring degradation,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To find out </a:t>
            </a:r>
            <a:r>
              <a:rPr lang="en-US" sz="2400" smtClean="0"/>
              <a:t>the waste </a:t>
            </a:r>
            <a:r>
              <a:rPr lang="en-US" sz="2400" dirty="0" smtClean="0"/>
              <a:t>disposal site and detect the dump composition with volumes,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To understand the El Niño phenomenon and track spatial patterns of sea surface temperature, sea levels and sea currents.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60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Remote Sensing: What?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Remote sensing is the science (and to some extent, art) of </a:t>
            </a:r>
            <a:r>
              <a:rPr lang="en-US" b="1" i="1" dirty="0" smtClean="0"/>
              <a:t>acquiring information about the Earth’s surface without actually being in contact with it</a:t>
            </a:r>
            <a:r>
              <a:rPr lang="en-US" dirty="0"/>
              <a:t> </a:t>
            </a:r>
            <a:r>
              <a:rPr lang="en-US" dirty="0" smtClean="0"/>
              <a:t>(©</a:t>
            </a:r>
            <a:r>
              <a:rPr lang="en-US" dirty="0"/>
              <a:t>CCRS/CCT).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This is done by </a:t>
            </a:r>
            <a:r>
              <a:rPr lang="en-US" b="1" i="1" dirty="0" smtClean="0"/>
              <a:t>sensing and recording reflected or emitted energy </a:t>
            </a:r>
            <a:r>
              <a:rPr lang="en-US" dirty="0" smtClean="0"/>
              <a:t>and processing, analyzing, and applying that information.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It involves an </a:t>
            </a:r>
            <a:r>
              <a:rPr lang="en-US" u="sng" dirty="0" smtClean="0"/>
              <a:t>interaction between incident radiation and the targets</a:t>
            </a:r>
            <a:r>
              <a:rPr lang="en-US" dirty="0" smtClean="0"/>
              <a:t> of interest.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An </a:t>
            </a:r>
            <a:r>
              <a:rPr lang="en-US" u="sng" dirty="0" smtClean="0"/>
              <a:t>imaging systems</a:t>
            </a:r>
            <a:r>
              <a:rPr lang="en-US" dirty="0" smtClean="0"/>
              <a:t> where seven elements are involved.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7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mote sen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7" y="189186"/>
            <a:ext cx="11002083" cy="60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91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65" y="858981"/>
            <a:ext cx="6313853" cy="4655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99" y="484909"/>
            <a:ext cx="50430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Energy Source or Illumination (A)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First require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ment for remote sensing is to have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an energy source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which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illuminates or provides electromagnetic energy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to the target of interest.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Radiation and the Atmosphere (B)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Energy travels from its source to the target and interact.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Interaction with the Target (C)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Recording of Energy by the Sensor (D)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Mostly remote-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not in contact with the target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Transmission, Reception, &amp; Processing (E)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Transmitted by electronic form, </a:t>
            </a: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processed into an 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Interpretation and Analysis (F)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u="sng" dirty="0" smtClean="0">
                <a:solidFill>
                  <a:schemeClr val="accent3">
                    <a:lumMod val="50000"/>
                  </a:schemeClr>
                </a:solidFill>
              </a:rPr>
              <a:t>Processed images are interpreted and information are extracted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about the target.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</a:rPr>
              <a:t>Application (G)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055" y="5500254"/>
            <a:ext cx="638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Fig. Illumination-Electromagnetic Radiation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0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" y="354723"/>
            <a:ext cx="8213834" cy="59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68952" y="4723861"/>
            <a:ext cx="176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</a:t>
            </a:r>
            <a:r>
              <a:rPr lang="en-US" dirty="0" err="1" smtClean="0"/>
              <a:t>F.Yamazaki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44910" y="646386"/>
            <a:ext cx="31846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Platforms and sensors of satellite and airborne remote sensing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Md Mahbubul Alam, PhD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E4DC-4B63-4DF4-B65B-132CC192456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Image result for global satellite observ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1300</Words>
  <Application>Microsoft Office PowerPoint</Application>
  <PresentationFormat>Custom</PresentationFormat>
  <Paragraphs>182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Lecture 1 Fundamentals to Remote Sensing </vt:lpstr>
      <vt:lpstr>Intended Learning Outcomes (ILOs)</vt:lpstr>
      <vt:lpstr>Earth Observation: Concept</vt:lpstr>
      <vt:lpstr>Geospatial Data: Needs</vt:lpstr>
      <vt:lpstr>Remote Sensing: What?</vt:lpstr>
      <vt:lpstr>PowerPoint Presentation</vt:lpstr>
      <vt:lpstr>PowerPoint Presentation</vt:lpstr>
      <vt:lpstr>PowerPoint Presentation</vt:lpstr>
      <vt:lpstr>PowerPoint Presentation</vt:lpstr>
      <vt:lpstr>History of Remote Sensing</vt:lpstr>
      <vt:lpstr>History of Remote Sensing (cont’d)</vt:lpstr>
      <vt:lpstr>History of Remote Sensing (cont’d)</vt:lpstr>
      <vt:lpstr>Remote Sensing: Development</vt:lpstr>
      <vt:lpstr>Remote Sensing: Development (cont’d)</vt:lpstr>
      <vt:lpstr>Remote Sensing: Development (cont’d)</vt:lpstr>
      <vt:lpstr>PowerPoint Presentation</vt:lpstr>
      <vt:lpstr>Satellite Remote Sensing vs. Aerial Photograph</vt:lpstr>
      <vt:lpstr>Types of Remote Sensing</vt:lpstr>
      <vt:lpstr>PowerPoint Presentation</vt:lpstr>
      <vt:lpstr>Electromagnetic Radiation</vt:lpstr>
      <vt:lpstr>PowerPoint Presentation</vt:lpstr>
      <vt:lpstr>PowerPoint Presentation</vt:lpstr>
      <vt:lpstr>PowerPoint Presentation</vt:lpstr>
      <vt:lpstr>PowerPoint Presentation</vt:lpstr>
      <vt:lpstr>RS Vs. GIS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Remote Sensing</dc:title>
  <dc:creator>mahbub</dc:creator>
  <cp:lastModifiedBy>ismail - [2010]</cp:lastModifiedBy>
  <cp:revision>47</cp:revision>
  <dcterms:created xsi:type="dcterms:W3CDTF">2018-09-16T15:02:30Z</dcterms:created>
  <dcterms:modified xsi:type="dcterms:W3CDTF">2018-10-09T09:24:33Z</dcterms:modified>
</cp:coreProperties>
</file>