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7" r:id="rId3"/>
    <p:sldId id="295" r:id="rId4"/>
    <p:sldId id="296" r:id="rId5"/>
    <p:sldId id="297" r:id="rId6"/>
    <p:sldId id="298" r:id="rId7"/>
    <p:sldId id="299" r:id="rId8"/>
    <p:sldId id="300" r:id="rId9"/>
    <p:sldId id="301" r:id="rId10"/>
    <p:sldId id="302" r:id="rId11"/>
    <p:sldId id="303" r:id="rId12"/>
    <p:sldId id="304" r:id="rId13"/>
    <p:sldId id="305" r:id="rId14"/>
    <p:sldId id="306" r:id="rId15"/>
    <p:sldId id="307" r:id="rId16"/>
    <p:sldId id="308" r:id="rId17"/>
    <p:sldId id="309" r:id="rId18"/>
    <p:sldId id="310" r:id="rId19"/>
    <p:sldId id="311" r:id="rId20"/>
    <p:sldId id="312" r:id="rId21"/>
    <p:sldId id="313" r:id="rId22"/>
    <p:sldId id="294" r:id="rId2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3139" autoAdjust="0"/>
  </p:normalViewPr>
  <p:slideViewPr>
    <p:cSldViewPr>
      <p:cViewPr varScale="1">
        <p:scale>
          <a:sx n="71" d="100"/>
          <a:sy n="71" d="100"/>
        </p:scale>
        <p:origin x="1771" y="43"/>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89A36CED-2846-416A-B6C0-17FBCC6F6CEC}" type="datetimeFigureOut">
              <a:rPr lang="en-US"/>
              <a:pPr>
                <a:defRPr/>
              </a:pPr>
              <a:t>1/14/2025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F56E3389-DFC2-4CEA-9CF4-D328FE72215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mj-lt"/>
              <a:buAutoNum type="arabicPeriod"/>
            </a:pPr>
            <a:r>
              <a:rPr lang="en-US" dirty="0"/>
              <a:t>Behavioral targeting</a:t>
            </a:r>
            <a:r>
              <a:rPr lang="en-US" baseline="0" dirty="0"/>
              <a:t> -&gt; double-edged sword, source of many benefits (by showing ads relevant to your interests) as well as creating opportunities for invading your privacy. </a:t>
            </a:r>
            <a:endParaRPr lang="en-US" dirty="0"/>
          </a:p>
        </p:txBody>
      </p:sp>
      <p:sp>
        <p:nvSpPr>
          <p:cNvPr id="4" name="Slide Number Placeholder 3"/>
          <p:cNvSpPr>
            <a:spLocks noGrp="1"/>
          </p:cNvSpPr>
          <p:nvPr>
            <p:ph type="sldNum" sz="quarter" idx="10"/>
          </p:nvPr>
        </p:nvSpPr>
        <p:spPr/>
        <p:txBody>
          <a:bodyPr/>
          <a:lstStyle/>
          <a:p>
            <a:pPr>
              <a:defRPr/>
            </a:pPr>
            <a:fld id="{F56E3389-DFC2-4CEA-9CF4-D328FE72215D}" type="slidenum">
              <a:rPr lang="en-US" smtClean="0"/>
              <a:pPr>
                <a:defRPr/>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buFont typeface="+mj-lt"/>
              <a:buAutoNum type="arabicPeriod"/>
            </a:pPr>
            <a:r>
              <a:rPr lang="en-US" dirty="0"/>
              <a:t>FTC=Federal</a:t>
            </a:r>
            <a:r>
              <a:rPr lang="en-US" baseline="0" dirty="0"/>
              <a:t> Trade Commission, FIP=Fair Information Practice</a:t>
            </a:r>
            <a:endParaRPr lang="en-US" dirty="0"/>
          </a:p>
        </p:txBody>
      </p:sp>
      <p:sp>
        <p:nvSpPr>
          <p:cNvPr id="4" name="Slide Number Placeholder 3"/>
          <p:cNvSpPr>
            <a:spLocks noGrp="1"/>
          </p:cNvSpPr>
          <p:nvPr>
            <p:ph type="sldNum" sz="quarter" idx="10"/>
          </p:nvPr>
        </p:nvSpPr>
        <p:spPr/>
        <p:txBody>
          <a:bodyPr/>
          <a:lstStyle/>
          <a:p>
            <a:pPr>
              <a:defRPr/>
            </a:pPr>
            <a:fld id="{F56E3389-DFC2-4CEA-9CF4-D328FE72215D}" type="slidenum">
              <a:rPr lang="en-US" smtClean="0"/>
              <a:pPr>
                <a:defRPr/>
              </a:pPr>
              <a:t>12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indent="-228600">
              <a:lnSpc>
                <a:spcPct val="80000"/>
              </a:lnSpc>
              <a:spcBef>
                <a:spcPts val="600"/>
              </a:spcBef>
              <a:buFont typeface="+mj-lt"/>
              <a:buAutoNum type="arabicPeriod"/>
            </a:pPr>
            <a:r>
              <a:rPr lang="en-US" sz="1200" dirty="0">
                <a:solidFill>
                  <a:srgbClr val="0D0D0D"/>
                </a:solidFill>
              </a:rPr>
              <a:t>Google’s collection of private data;  behavioral targeting.</a:t>
            </a:r>
          </a:p>
          <a:p>
            <a:endParaRPr lang="en-US" dirty="0"/>
          </a:p>
        </p:txBody>
      </p:sp>
      <p:sp>
        <p:nvSpPr>
          <p:cNvPr id="4" name="Slide Number Placeholder 3"/>
          <p:cNvSpPr>
            <a:spLocks noGrp="1"/>
          </p:cNvSpPr>
          <p:nvPr>
            <p:ph type="sldNum" sz="quarter" idx="10"/>
          </p:nvPr>
        </p:nvSpPr>
        <p:spPr/>
        <p:txBody>
          <a:bodyPr/>
          <a:lstStyle/>
          <a:p>
            <a:pPr>
              <a:defRPr/>
            </a:pPr>
            <a:fld id="{F56E3389-DFC2-4CEA-9CF4-D328FE72215D}" type="slidenum">
              <a:rPr lang="en-US" smtClean="0"/>
              <a:pPr>
                <a:defRPr/>
              </a:pPr>
              <a:t>13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56E3389-DFC2-4CEA-9CF4-D328FE72215D}" type="slidenum">
              <a:rPr lang="en-US" smtClean="0"/>
              <a:pPr>
                <a:defRPr/>
              </a:pPr>
              <a:t>14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F56E3389-DFC2-4CEA-9CF4-D328FE72215D}" type="slidenum">
              <a:rPr lang="en-US" smtClean="0"/>
              <a:pPr>
                <a:defRPr/>
              </a:pPr>
              <a:t>15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28600" marR="0" indent="-228600" algn="l" defTabSz="914400" rtl="0" eaLnBrk="0" fontAlgn="base" latinLnBrk="0" hangingPunct="0">
              <a:lnSpc>
                <a:spcPct val="100000"/>
              </a:lnSpc>
              <a:spcBef>
                <a:spcPct val="30000"/>
              </a:spcBef>
              <a:spcAft>
                <a:spcPct val="0"/>
              </a:spcAft>
              <a:buClrTx/>
              <a:buSzTx/>
              <a:buFont typeface="+mj-lt"/>
              <a:buAutoNum type="arabicPeriod"/>
              <a:tabLst/>
              <a:defRPr/>
            </a:pPr>
            <a:r>
              <a:rPr lang="en-US" dirty="0"/>
              <a:t>Do students believe that the property rights guaranteed by trade secrets, copyrights, and patents are strong enough to avoid the theft of intellectual property online?  Give an example of a trade secret (the formula for Coke; a method of doing business or business process).  Give an example of a copyright (which could include the copyright of an online business process like Amazon’s One Click shopping).  And give an example of a patent. </a:t>
            </a:r>
          </a:p>
          <a:p>
            <a:endParaRPr lang="en-US" dirty="0"/>
          </a:p>
        </p:txBody>
      </p:sp>
      <p:sp>
        <p:nvSpPr>
          <p:cNvPr id="4" name="Slide Number Placeholder 3"/>
          <p:cNvSpPr>
            <a:spLocks noGrp="1"/>
          </p:cNvSpPr>
          <p:nvPr>
            <p:ph type="sldNum" sz="quarter" idx="10"/>
          </p:nvPr>
        </p:nvSpPr>
        <p:spPr/>
        <p:txBody>
          <a:bodyPr/>
          <a:lstStyle/>
          <a:p>
            <a:pPr>
              <a:defRPr/>
            </a:pPr>
            <a:fld id="{F56E3389-DFC2-4CEA-9CF4-D328FE72215D}" type="slidenum">
              <a:rPr lang="en-US" smtClean="0"/>
              <a:pPr>
                <a:defRPr/>
              </a:pPr>
              <a:t>16</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sz="2400">
                <a:solidFill>
                  <a:schemeClr val="tx1">
                    <a:tint val="75000"/>
                  </a:schemeClr>
                </a:solidFill>
                <a:latin typeface="Candara"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Slide Number Placeholder 14"/>
          <p:cNvSpPr>
            <a:spLocks noGrp="1"/>
          </p:cNvSpPr>
          <p:nvPr>
            <p:ph type="sldNum" sz="quarter" idx="10"/>
          </p:nvPr>
        </p:nvSpPr>
        <p:spPr/>
        <p:txBody>
          <a:bodyPr/>
          <a:lstStyle>
            <a:lvl1pPr>
              <a:defRPr/>
            </a:lvl1pPr>
          </a:lstStyle>
          <a:p>
            <a:pPr>
              <a:defRPr/>
            </a:pPr>
            <a:fld id="{B15BC104-065F-4170-8400-9F6B3455602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lide">
    <p:spTree>
      <p:nvGrpSpPr>
        <p:cNvPr id="1" name=""/>
        <p:cNvGrpSpPr/>
        <p:nvPr/>
      </p:nvGrpSpPr>
      <p:grpSpPr>
        <a:xfrm>
          <a:off x="0" y="0"/>
          <a:ext cx="0" cy="0"/>
          <a:chOff x="0" y="0"/>
          <a:chExt cx="0" cy="0"/>
        </a:xfrm>
      </p:grpSpPr>
      <p:sp>
        <p:nvSpPr>
          <p:cNvPr id="6" name="Content Placeholder 5"/>
          <p:cNvSpPr>
            <a:spLocks noGrp="1"/>
          </p:cNvSpPr>
          <p:nvPr>
            <p:ph sz="quarter" idx="12"/>
          </p:nvPr>
        </p:nvSpPr>
        <p:spPr>
          <a:xfrm>
            <a:off x="228600" y="1600200"/>
            <a:ext cx="8763000" cy="4572000"/>
          </a:xfrm>
          <a:prstGeom prst="rect">
            <a:avLst/>
          </a:prstGeom>
        </p:spPr>
        <p:txBody>
          <a:bodyPr/>
          <a:lstStyle>
            <a:lvl1pPr>
              <a:defRPr>
                <a:latin typeface="Candara" pitchFamily="34" charset="0"/>
              </a:defRPr>
            </a:lvl1pPr>
            <a:lvl2pPr>
              <a:defRPr>
                <a:latin typeface="Candara" pitchFamily="34" charset="0"/>
              </a:defRPr>
            </a:lvl2pPr>
            <a:lvl3pPr>
              <a:defRPr>
                <a:latin typeface="Candara" pitchFamily="34" charset="0"/>
              </a:defRPr>
            </a:lvl3pPr>
            <a:lvl4pPr>
              <a:defRPr>
                <a:latin typeface="Candara" pitchFamily="34" charset="0"/>
              </a:defRPr>
            </a:lvl4pPr>
            <a:lvl5pPr>
              <a:defRPr>
                <a:latin typeface="Candar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6"/>
          <p:cNvSpPr>
            <a:spLocks noGrp="1"/>
          </p:cNvSpPr>
          <p:nvPr>
            <p:ph type="title"/>
          </p:nvPr>
        </p:nvSpPr>
        <p:spPr/>
        <p:txBody>
          <a:bodyPr/>
          <a:lstStyle/>
          <a:p>
            <a:r>
              <a:rPr lang="en-US"/>
              <a:t>Click to edit Master title style</a:t>
            </a:r>
          </a:p>
        </p:txBody>
      </p:sp>
      <p:sp>
        <p:nvSpPr>
          <p:cNvPr id="4" name="Slide Number Placeholder 14"/>
          <p:cNvSpPr>
            <a:spLocks noGrp="1"/>
          </p:cNvSpPr>
          <p:nvPr>
            <p:ph type="sldNum" sz="quarter" idx="13"/>
          </p:nvPr>
        </p:nvSpPr>
        <p:spPr/>
        <p:txBody>
          <a:bodyPr/>
          <a:lstStyle>
            <a:lvl1pPr>
              <a:defRPr/>
            </a:lvl1pPr>
          </a:lstStyle>
          <a:p>
            <a:pPr>
              <a:defRPr/>
            </a:pPr>
            <a:fld id="{0739BDE4-2BB0-487A-88B6-8B444CD4171A}"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icture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Picture Placeholder 5"/>
          <p:cNvSpPr>
            <a:spLocks noGrp="1"/>
          </p:cNvSpPr>
          <p:nvPr>
            <p:ph type="pic" sz="quarter" idx="12"/>
          </p:nvPr>
        </p:nvSpPr>
        <p:spPr>
          <a:xfrm>
            <a:off x="228600" y="1600200"/>
            <a:ext cx="3962400" cy="4495800"/>
          </a:xfrm>
          <a:prstGeom prst="rect">
            <a:avLst/>
          </a:prstGeom>
        </p:spPr>
        <p:txBody>
          <a:bodyPr/>
          <a:lstStyle/>
          <a:p>
            <a:pPr lvl="0"/>
            <a:endParaRPr lang="en-US" noProof="0" dirty="0"/>
          </a:p>
        </p:txBody>
      </p:sp>
      <p:sp>
        <p:nvSpPr>
          <p:cNvPr id="8" name="Text Placeholder 7"/>
          <p:cNvSpPr>
            <a:spLocks noGrp="1"/>
          </p:cNvSpPr>
          <p:nvPr>
            <p:ph type="body" sz="quarter" idx="13"/>
          </p:nvPr>
        </p:nvSpPr>
        <p:spPr>
          <a:xfrm>
            <a:off x="4419600" y="1600200"/>
            <a:ext cx="4572000" cy="4495800"/>
          </a:xfrm>
          <a:prstGeom prst="rect">
            <a:avLst/>
          </a:prstGeom>
        </p:spPr>
        <p:txBody>
          <a:bodyPr/>
          <a:lstStyle>
            <a:lvl1pPr>
              <a:defRPr>
                <a:latin typeface="Candara" pitchFamily="34" charset="0"/>
              </a:defRPr>
            </a:lvl1pPr>
            <a:lvl2pPr>
              <a:defRPr>
                <a:latin typeface="Candara" pitchFamily="34" charset="0"/>
              </a:defRPr>
            </a:lvl2pPr>
            <a:lvl3pPr>
              <a:defRPr>
                <a:latin typeface="Candara" pitchFamily="34" charset="0"/>
              </a:defRPr>
            </a:lvl3pPr>
            <a:lvl4pPr>
              <a:defRPr>
                <a:latin typeface="Candara" pitchFamily="34" charset="0"/>
              </a:defRPr>
            </a:lvl4pPr>
            <a:lvl5pPr>
              <a:defRPr>
                <a:latin typeface="Candar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14"/>
          <p:cNvSpPr>
            <a:spLocks noGrp="1"/>
          </p:cNvSpPr>
          <p:nvPr>
            <p:ph type="sldNum" sz="quarter" idx="14"/>
          </p:nvPr>
        </p:nvSpPr>
        <p:spPr/>
        <p:txBody>
          <a:bodyPr/>
          <a:lstStyle>
            <a:lvl1pPr>
              <a:defRPr/>
            </a:lvl1pPr>
          </a:lstStyle>
          <a:p>
            <a:pPr>
              <a:defRPr/>
            </a:pPr>
            <a:fld id="{9D0C25DA-4B20-42E0-9D81-DE0A0CABE5D0}"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ext Placeholder 5"/>
          <p:cNvSpPr>
            <a:spLocks noGrp="1"/>
          </p:cNvSpPr>
          <p:nvPr>
            <p:ph type="body" sz="quarter" idx="12"/>
          </p:nvPr>
        </p:nvSpPr>
        <p:spPr>
          <a:xfrm>
            <a:off x="228600" y="1600200"/>
            <a:ext cx="8763000" cy="4572000"/>
          </a:xfrm>
          <a:prstGeom prst="rect">
            <a:avLst/>
          </a:prstGeom>
        </p:spPr>
        <p:txBody>
          <a:bodyPr/>
          <a:lstStyle>
            <a:lvl1pPr>
              <a:defRPr>
                <a:latin typeface="Candara" pitchFamily="34" charset="0"/>
              </a:defRPr>
            </a:lvl1pPr>
            <a:lvl2pPr>
              <a:defRPr>
                <a:latin typeface="Candara" pitchFamily="34" charset="0"/>
              </a:defRPr>
            </a:lvl2pPr>
            <a:lvl3pPr>
              <a:defRPr>
                <a:latin typeface="Candara" pitchFamily="34" charset="0"/>
              </a:defRPr>
            </a:lvl3pPr>
            <a:lvl4pPr>
              <a:defRPr>
                <a:latin typeface="Candara" pitchFamily="34" charset="0"/>
              </a:defRPr>
            </a:lvl4pPr>
            <a:lvl5pPr>
              <a:defRPr>
                <a:latin typeface="Candar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14"/>
          <p:cNvSpPr>
            <a:spLocks noGrp="1"/>
          </p:cNvSpPr>
          <p:nvPr>
            <p:ph type="sldNum" sz="quarter" idx="13"/>
          </p:nvPr>
        </p:nvSpPr>
        <p:spPr/>
        <p:txBody>
          <a:bodyPr/>
          <a:lstStyle>
            <a:lvl1pPr>
              <a:defRPr/>
            </a:lvl1pPr>
          </a:lstStyle>
          <a:p>
            <a:pPr>
              <a:defRPr/>
            </a:pPr>
            <a:fld id="{DDBAE502-2422-4063-8EC1-7F0C64754FE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6" name="Table Placeholder 5"/>
          <p:cNvSpPr>
            <a:spLocks noGrp="1"/>
          </p:cNvSpPr>
          <p:nvPr>
            <p:ph type="tbl" sz="quarter" idx="12"/>
          </p:nvPr>
        </p:nvSpPr>
        <p:spPr>
          <a:xfrm>
            <a:off x="304800" y="1600200"/>
            <a:ext cx="8610600" cy="2514600"/>
          </a:xfrm>
          <a:prstGeom prst="rect">
            <a:avLst/>
          </a:prstGeom>
        </p:spPr>
        <p:txBody>
          <a:bodyPr/>
          <a:lstStyle/>
          <a:p>
            <a:pPr lvl="0"/>
            <a:endParaRPr lang="en-US" noProof="0"/>
          </a:p>
        </p:txBody>
      </p:sp>
      <p:sp>
        <p:nvSpPr>
          <p:cNvPr id="8" name="Text Placeholder 7"/>
          <p:cNvSpPr>
            <a:spLocks noGrp="1"/>
          </p:cNvSpPr>
          <p:nvPr>
            <p:ph type="body" sz="quarter" idx="13"/>
          </p:nvPr>
        </p:nvSpPr>
        <p:spPr>
          <a:xfrm>
            <a:off x="304800" y="4419600"/>
            <a:ext cx="8839200" cy="1752600"/>
          </a:xfrm>
          <a:prstGeom prst="rect">
            <a:avLst/>
          </a:prstGeom>
        </p:spPr>
        <p:txBody>
          <a:bodyPr/>
          <a:lstStyle>
            <a:lvl1pPr>
              <a:defRPr>
                <a:latin typeface="Candara" pitchFamily="34" charset="0"/>
              </a:defRPr>
            </a:lvl1pPr>
            <a:lvl2pPr>
              <a:defRPr>
                <a:latin typeface="Candara" pitchFamily="34" charset="0"/>
              </a:defRPr>
            </a:lvl2pPr>
            <a:lvl3pPr>
              <a:defRPr>
                <a:latin typeface="Candara" pitchFamily="34" charset="0"/>
              </a:defRPr>
            </a:lvl3pPr>
            <a:lvl4pPr>
              <a:buNone/>
              <a:defRPr>
                <a:latin typeface="Candara" pitchFamily="34" charset="0"/>
              </a:defRPr>
            </a:lvl4pPr>
            <a:lvl5pPr>
              <a:buNone/>
              <a:defRPr/>
            </a:lvl5pPr>
          </a:lstStyle>
          <a:p>
            <a:pPr lvl="0"/>
            <a:r>
              <a:rPr lang="en-US" dirty="0"/>
              <a:t>Click to edit Master text styles</a:t>
            </a:r>
          </a:p>
          <a:p>
            <a:pPr lvl="1"/>
            <a:r>
              <a:rPr lang="en-US" dirty="0"/>
              <a:t>Second level</a:t>
            </a:r>
          </a:p>
          <a:p>
            <a:pPr lvl="2"/>
            <a:r>
              <a:rPr lang="en-US" dirty="0"/>
              <a:t>Third level</a:t>
            </a:r>
          </a:p>
          <a:p>
            <a:pPr lvl="3"/>
            <a:endParaRPr lang="en-US" dirty="0"/>
          </a:p>
        </p:txBody>
      </p:sp>
      <p:sp>
        <p:nvSpPr>
          <p:cNvPr id="5" name="Slide Number Placeholder 14"/>
          <p:cNvSpPr>
            <a:spLocks noGrp="1"/>
          </p:cNvSpPr>
          <p:nvPr>
            <p:ph type="sldNum" sz="quarter" idx="14"/>
          </p:nvPr>
        </p:nvSpPr>
        <p:spPr/>
        <p:txBody>
          <a:bodyPr/>
          <a:lstStyle>
            <a:lvl1pPr>
              <a:defRPr/>
            </a:lvl1pPr>
          </a:lstStyle>
          <a:p>
            <a:pPr>
              <a:defRPr/>
            </a:pPr>
            <a:fld id="{730E534C-1231-4197-A4B5-7004AE22071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Slide Number Placeholder 14"/>
          <p:cNvSpPr>
            <a:spLocks noGrp="1"/>
          </p:cNvSpPr>
          <p:nvPr>
            <p:ph type="sldNum" sz="quarter" idx="10"/>
          </p:nvPr>
        </p:nvSpPr>
        <p:spPr/>
        <p:txBody>
          <a:bodyPr/>
          <a:lstStyle>
            <a:lvl1pPr>
              <a:defRPr/>
            </a:lvl1pPr>
          </a:lstStyle>
          <a:p>
            <a:pPr>
              <a:defRPr/>
            </a:pPr>
            <a:fld id="{AD3FD750-97BF-408F-8EEB-3D1C74C0836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85000"/>
            <a:alpha val="59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6324600"/>
            <a:ext cx="9144000" cy="533400"/>
          </a:xfrm>
          <a:prstGeom prst="rect">
            <a:avLst/>
          </a:prstGeom>
          <a:solidFill>
            <a:schemeClr val="tx2">
              <a:lumMod val="50000"/>
            </a:schemeClr>
          </a:solidFill>
          <a:ln>
            <a:no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ounded Rectangle 9"/>
          <p:cNvSpPr/>
          <p:nvPr userDrawn="1"/>
        </p:nvSpPr>
        <p:spPr>
          <a:xfrm>
            <a:off x="0" y="1143000"/>
            <a:ext cx="9144000" cy="228600"/>
          </a:xfrm>
          <a:prstGeom prst="roundRect">
            <a:avLst/>
          </a:prstGeom>
          <a:solidFill>
            <a:schemeClr val="accent1">
              <a:lumMod val="50000"/>
            </a:schemeClr>
          </a:solidFill>
          <a:ln>
            <a:noFill/>
          </a:ln>
          <a:effectLst>
            <a:glow rad="139700">
              <a:schemeClr val="accent1">
                <a:satMod val="175000"/>
                <a:alpha val="40000"/>
              </a:schemeClr>
            </a:glo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32" name="Title Placeholder 13"/>
          <p:cNvSpPr>
            <a:spLocks noGrp="1"/>
          </p:cNvSpPr>
          <p:nvPr>
            <p:ph type="title"/>
          </p:nvPr>
        </p:nvSpPr>
        <p:spPr bwMode="auto">
          <a:xfrm>
            <a:off x="228600" y="381000"/>
            <a:ext cx="7924800" cy="6858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5" name="Slide Number Placeholder 14"/>
          <p:cNvSpPr>
            <a:spLocks noGrp="1"/>
          </p:cNvSpPr>
          <p:nvPr>
            <p:ph type="sldNum" sz="quarter" idx="4"/>
          </p:nvPr>
        </p:nvSpPr>
        <p:spPr>
          <a:xfrm>
            <a:off x="8610600" y="6400800"/>
            <a:ext cx="381000" cy="381000"/>
          </a:xfrm>
          <a:prstGeom prst="rect">
            <a:avLst/>
          </a:prstGeom>
        </p:spPr>
        <p:txBody>
          <a:bodyPr vert="horz" lIns="91440" tIns="45720" rIns="91440" bIns="45720" rtlCol="0" anchor="ctr"/>
          <a:lstStyle>
            <a:lvl1pPr algn="r" fontAlgn="auto">
              <a:spcBef>
                <a:spcPts val="0"/>
              </a:spcBef>
              <a:spcAft>
                <a:spcPts val="0"/>
              </a:spcAft>
              <a:defRPr sz="1200" b="0" cap="none" spc="0">
                <a:ln w="18415" cmpd="sng">
                  <a:solidFill>
                    <a:srgbClr val="FFFFFF"/>
                  </a:solidFill>
                  <a:prstDash val="solid"/>
                </a:ln>
                <a:solidFill>
                  <a:srgbClr val="FFFFFF"/>
                </a:solidFill>
                <a:effectLst>
                  <a:outerShdw blurRad="63500" dir="3600000" algn="tl" rotWithShape="0">
                    <a:srgbClr val="000000">
                      <a:alpha val="70000"/>
                    </a:srgbClr>
                  </a:outerShdw>
                </a:effectLst>
                <a:latin typeface="Candara" pitchFamily="34" charset="0"/>
              </a:defRPr>
            </a:lvl1pPr>
          </a:lstStyle>
          <a:p>
            <a:pPr>
              <a:defRPr/>
            </a:pPr>
            <a:fld id="{836A597A-83D0-43BD-9ADD-97AA148F912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dt="0"/>
  <p:txStyles>
    <p:titleStyle>
      <a:lvl1pPr algn="l" rtl="0" eaLnBrk="0" fontAlgn="base" hangingPunct="0">
        <a:spcBef>
          <a:spcPct val="0"/>
        </a:spcBef>
        <a:spcAft>
          <a:spcPct val="0"/>
        </a:spcAft>
        <a:defRPr sz="3200" b="1" kern="1200">
          <a:solidFill>
            <a:schemeClr val="tx1"/>
          </a:solidFill>
          <a:latin typeface="Candara" pitchFamily="34" charset="0"/>
          <a:ea typeface="+mj-ea"/>
          <a:cs typeface="+mj-cs"/>
        </a:defRPr>
      </a:lvl1pPr>
      <a:lvl2pPr algn="l" rtl="0" eaLnBrk="0" fontAlgn="base" hangingPunct="0">
        <a:spcBef>
          <a:spcPct val="0"/>
        </a:spcBef>
        <a:spcAft>
          <a:spcPct val="0"/>
        </a:spcAft>
        <a:defRPr sz="3200" b="1">
          <a:solidFill>
            <a:schemeClr val="tx1"/>
          </a:solidFill>
          <a:latin typeface="Candara" pitchFamily="34" charset="0"/>
        </a:defRPr>
      </a:lvl2pPr>
      <a:lvl3pPr algn="l" rtl="0" eaLnBrk="0" fontAlgn="base" hangingPunct="0">
        <a:spcBef>
          <a:spcPct val="0"/>
        </a:spcBef>
        <a:spcAft>
          <a:spcPct val="0"/>
        </a:spcAft>
        <a:defRPr sz="3200" b="1">
          <a:solidFill>
            <a:schemeClr val="tx1"/>
          </a:solidFill>
          <a:latin typeface="Candara" pitchFamily="34" charset="0"/>
        </a:defRPr>
      </a:lvl3pPr>
      <a:lvl4pPr algn="l" rtl="0" eaLnBrk="0" fontAlgn="base" hangingPunct="0">
        <a:spcBef>
          <a:spcPct val="0"/>
        </a:spcBef>
        <a:spcAft>
          <a:spcPct val="0"/>
        </a:spcAft>
        <a:defRPr sz="3200" b="1">
          <a:solidFill>
            <a:schemeClr val="tx1"/>
          </a:solidFill>
          <a:latin typeface="Candara" pitchFamily="34" charset="0"/>
        </a:defRPr>
      </a:lvl4pPr>
      <a:lvl5pPr algn="l" rtl="0" eaLnBrk="0" fontAlgn="base" hangingPunct="0">
        <a:spcBef>
          <a:spcPct val="0"/>
        </a:spcBef>
        <a:spcAft>
          <a:spcPct val="0"/>
        </a:spcAft>
        <a:defRPr sz="3200" b="1">
          <a:solidFill>
            <a:schemeClr val="tx1"/>
          </a:solidFill>
          <a:latin typeface="Candara" pitchFamily="34" charset="0"/>
        </a:defRPr>
      </a:lvl5pPr>
      <a:lvl6pPr marL="457200" algn="l" rtl="0" fontAlgn="base">
        <a:spcBef>
          <a:spcPct val="0"/>
        </a:spcBef>
        <a:spcAft>
          <a:spcPct val="0"/>
        </a:spcAft>
        <a:defRPr sz="3200" b="1">
          <a:solidFill>
            <a:schemeClr val="tx1"/>
          </a:solidFill>
          <a:latin typeface="Candara" pitchFamily="34" charset="0"/>
        </a:defRPr>
      </a:lvl6pPr>
      <a:lvl7pPr marL="914400" algn="l" rtl="0" fontAlgn="base">
        <a:spcBef>
          <a:spcPct val="0"/>
        </a:spcBef>
        <a:spcAft>
          <a:spcPct val="0"/>
        </a:spcAft>
        <a:defRPr sz="3200" b="1">
          <a:solidFill>
            <a:schemeClr val="tx1"/>
          </a:solidFill>
          <a:latin typeface="Candara" pitchFamily="34" charset="0"/>
        </a:defRPr>
      </a:lvl7pPr>
      <a:lvl8pPr marL="1371600" algn="l" rtl="0" fontAlgn="base">
        <a:spcBef>
          <a:spcPct val="0"/>
        </a:spcBef>
        <a:spcAft>
          <a:spcPct val="0"/>
        </a:spcAft>
        <a:defRPr sz="3200" b="1">
          <a:solidFill>
            <a:schemeClr val="tx1"/>
          </a:solidFill>
          <a:latin typeface="Candara" pitchFamily="34" charset="0"/>
        </a:defRPr>
      </a:lvl8pPr>
      <a:lvl9pPr marL="1828800" algn="l" rtl="0" fontAlgn="base">
        <a:spcBef>
          <a:spcPct val="0"/>
        </a:spcBef>
        <a:spcAft>
          <a:spcPct val="0"/>
        </a:spcAft>
        <a:defRPr sz="3200" b="1">
          <a:solidFill>
            <a:schemeClr val="tx1"/>
          </a:solidFill>
          <a:latin typeface="Candara"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8001000" cy="3276599"/>
          </a:xfrm>
        </p:spPr>
        <p:txBody>
          <a:bodyPr rtlCol="0">
            <a:noAutofit/>
          </a:bodyPr>
          <a:lstStyle/>
          <a:p>
            <a:pPr algn="ctr" eaLnBrk="1" fontAlgn="auto" hangingPunct="1">
              <a:spcAft>
                <a:spcPts val="0"/>
              </a:spcAft>
              <a:defRPr/>
            </a:pPr>
            <a:r>
              <a:rPr lang="en-US" sz="2000" dirty="0">
                <a:solidFill>
                  <a:schemeClr val="accent1">
                    <a:lumMod val="50000"/>
                  </a:schemeClr>
                </a:solidFill>
              </a:rPr>
              <a:t>MIS 107: Information Systems &amp; Computing</a:t>
            </a:r>
            <a:br>
              <a:rPr lang="en-US" sz="2000" dirty="0">
                <a:solidFill>
                  <a:schemeClr val="accent1">
                    <a:lumMod val="50000"/>
                  </a:schemeClr>
                </a:solidFill>
              </a:rPr>
            </a:br>
            <a:br>
              <a:rPr lang="en-US" sz="2800" dirty="0">
                <a:solidFill>
                  <a:schemeClr val="accent1">
                    <a:lumMod val="50000"/>
                  </a:schemeClr>
                </a:solidFill>
              </a:rPr>
            </a:br>
            <a:r>
              <a:rPr lang="en-US" sz="2800" dirty="0">
                <a:solidFill>
                  <a:schemeClr val="accent1">
                    <a:lumMod val="50000"/>
                  </a:schemeClr>
                </a:solidFill>
              </a:rPr>
              <a:t>Lecture 9: </a:t>
            </a:r>
            <a:br>
              <a:rPr lang="en-US" sz="2800" dirty="0">
                <a:solidFill>
                  <a:schemeClr val="accent1">
                    <a:lumMod val="50000"/>
                  </a:schemeClr>
                </a:solidFill>
              </a:rPr>
            </a:br>
            <a:r>
              <a:rPr lang="en-US" sz="2800" dirty="0">
                <a:solidFill>
                  <a:schemeClr val="accent1">
                    <a:lumMod val="50000"/>
                  </a:schemeClr>
                </a:solidFill>
              </a:rPr>
              <a:t>Ethical and Social Issue in IS</a:t>
            </a:r>
            <a:br>
              <a:rPr lang="en-US" sz="2800" dirty="0">
                <a:solidFill>
                  <a:schemeClr val="accent1">
                    <a:lumMod val="50000"/>
                  </a:schemeClr>
                </a:solidFill>
              </a:rPr>
            </a:br>
            <a:br>
              <a:rPr lang="en-US" sz="2800" dirty="0">
                <a:solidFill>
                  <a:schemeClr val="accent1">
                    <a:lumMod val="50000"/>
                  </a:schemeClr>
                </a:solidFill>
              </a:rPr>
            </a:br>
            <a:r>
              <a:rPr lang="en-US" sz="2000" dirty="0">
                <a:solidFill>
                  <a:schemeClr val="accent1">
                    <a:lumMod val="50000"/>
                  </a:schemeClr>
                </a:solidFill>
              </a:rPr>
              <a:t>by</a:t>
            </a:r>
            <a:br>
              <a:rPr lang="en-US" sz="2000">
                <a:solidFill>
                  <a:schemeClr val="accent1">
                    <a:lumMod val="50000"/>
                  </a:schemeClr>
                </a:solidFill>
              </a:rPr>
            </a:br>
            <a:r>
              <a:rPr lang="en-US" sz="2000">
                <a:solidFill>
                  <a:schemeClr val="accent1">
                    <a:lumMod val="50000"/>
                  </a:schemeClr>
                </a:solidFill>
              </a:rPr>
              <a:t>Prof. Md</a:t>
            </a:r>
            <a:r>
              <a:rPr lang="en-US" sz="2000" dirty="0">
                <a:solidFill>
                  <a:schemeClr val="accent1">
                    <a:lumMod val="50000"/>
                  </a:schemeClr>
                </a:solidFill>
              </a:rPr>
              <a:t>. </a:t>
            </a:r>
            <a:r>
              <a:rPr lang="en-US" sz="2000" dirty="0" err="1">
                <a:solidFill>
                  <a:schemeClr val="accent1">
                    <a:lumMod val="50000"/>
                  </a:schemeClr>
                </a:solidFill>
              </a:rPr>
              <a:t>Mahbubul</a:t>
            </a:r>
            <a:r>
              <a:rPr lang="en-US" sz="2000" dirty="0">
                <a:solidFill>
                  <a:schemeClr val="accent1">
                    <a:lumMod val="50000"/>
                  </a:schemeClr>
                </a:solidFill>
              </a:rPr>
              <a:t> </a:t>
            </a:r>
            <a:r>
              <a:rPr lang="en-US" sz="2000" dirty="0" err="1">
                <a:solidFill>
                  <a:schemeClr val="accent1">
                    <a:lumMod val="50000"/>
                  </a:schemeClr>
                </a:solidFill>
              </a:rPr>
              <a:t>Alam</a:t>
            </a:r>
            <a:r>
              <a:rPr lang="en-US" sz="2000" dirty="0">
                <a:solidFill>
                  <a:schemeClr val="accent1">
                    <a:lumMod val="50000"/>
                  </a:schemeClr>
                </a:solidFill>
              </a:rPr>
              <a:t>, PhD</a:t>
            </a:r>
            <a:br>
              <a:rPr lang="en-US" sz="2800" dirty="0">
                <a:solidFill>
                  <a:schemeClr val="accent1">
                    <a:lumMod val="50000"/>
                  </a:schemeClr>
                </a:solidFill>
              </a:rPr>
            </a:br>
            <a:endParaRPr lang="en-US" sz="2800" dirty="0">
              <a:solidFill>
                <a:schemeClr val="accent1">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marL="571500" indent="-514350">
              <a:buFont typeface="+mj-lt"/>
              <a:buAutoNum type="arabicPeriod"/>
            </a:pPr>
            <a:r>
              <a:rPr lang="en-US" sz="2000" b="1" dirty="0"/>
              <a:t>Golden Rule</a:t>
            </a:r>
          </a:p>
          <a:p>
            <a:pPr marL="971550" lvl="1" indent="-514350">
              <a:buFont typeface="Courier New" pitchFamily="49" charset="0"/>
              <a:buChar char="o"/>
            </a:pPr>
            <a:r>
              <a:rPr lang="en-US" sz="1600" dirty="0"/>
              <a:t>Do unto others as you would have them do unto you.</a:t>
            </a:r>
          </a:p>
          <a:p>
            <a:pPr marL="571500" indent="-514350">
              <a:buFont typeface="+mj-lt"/>
              <a:buAutoNum type="arabicPeriod"/>
            </a:pPr>
            <a:r>
              <a:rPr lang="en-US" sz="2000" b="1" dirty="0"/>
              <a:t>Immanuel Kant’s Categorical Imperative</a:t>
            </a:r>
          </a:p>
          <a:p>
            <a:pPr marL="971550" lvl="1" indent="-514350">
              <a:buFont typeface="Courier New" pitchFamily="49" charset="0"/>
              <a:buChar char="o"/>
            </a:pPr>
            <a:r>
              <a:rPr lang="en-US" sz="1600" dirty="0"/>
              <a:t>If an action is not right for everyone to take, it is not right for anyone.</a:t>
            </a:r>
          </a:p>
          <a:p>
            <a:pPr marL="571500" indent="-514350">
              <a:buFont typeface="+mj-lt"/>
              <a:buAutoNum type="arabicPeriod"/>
            </a:pPr>
            <a:r>
              <a:rPr lang="en-US" sz="2000" b="1" dirty="0"/>
              <a:t>Descartes’ Rule of Change</a:t>
            </a:r>
          </a:p>
          <a:p>
            <a:pPr marL="971550" lvl="1" indent="-514350">
              <a:buFont typeface="Courier New" pitchFamily="49" charset="0"/>
              <a:buChar char="o"/>
            </a:pPr>
            <a:r>
              <a:rPr lang="en-US" sz="1600" dirty="0"/>
              <a:t>If an action cannot be taken repeatedly, it is not right to take at all.</a:t>
            </a:r>
          </a:p>
          <a:p>
            <a:pPr marL="571500" indent="-514350">
              <a:buFont typeface="+mj-lt"/>
              <a:buAutoNum type="arabicPeriod"/>
            </a:pPr>
            <a:r>
              <a:rPr lang="en-US" sz="2000" b="1" dirty="0"/>
              <a:t>Utilitarian Principle</a:t>
            </a:r>
          </a:p>
          <a:p>
            <a:pPr marL="971550" lvl="1" indent="-514350">
              <a:buFont typeface="Courier New" pitchFamily="49" charset="0"/>
              <a:buChar char="o"/>
            </a:pPr>
            <a:r>
              <a:rPr lang="en-US" sz="1600" dirty="0"/>
              <a:t>Take the action that achieves the higher or greater value.</a:t>
            </a:r>
          </a:p>
          <a:p>
            <a:pPr marL="571500" indent="-514350">
              <a:buFont typeface="+mj-lt"/>
              <a:buAutoNum type="arabicPeriod"/>
            </a:pPr>
            <a:r>
              <a:rPr lang="en-US" sz="2000" b="1" dirty="0"/>
              <a:t>Risk Aversion Principle</a:t>
            </a:r>
          </a:p>
          <a:p>
            <a:pPr marL="971550" lvl="1" indent="-514350">
              <a:buFont typeface="Courier New" pitchFamily="49" charset="0"/>
              <a:buChar char="o"/>
            </a:pPr>
            <a:r>
              <a:rPr lang="en-US" sz="1600" dirty="0"/>
              <a:t>Take the action that produces the least harm or least potential cost.</a:t>
            </a:r>
          </a:p>
          <a:p>
            <a:pPr marL="571500" indent="-514350">
              <a:buFont typeface="+mj-lt"/>
              <a:buAutoNum type="arabicPeriod"/>
            </a:pPr>
            <a:r>
              <a:rPr lang="en-US" sz="2000" b="1" dirty="0"/>
              <a:t>Ethical “no free lunch” Rule</a:t>
            </a:r>
          </a:p>
          <a:p>
            <a:pPr marL="971550" lvl="1" indent="-514350">
              <a:buFont typeface="Courier New" pitchFamily="49" charset="0"/>
              <a:buChar char="o"/>
            </a:pPr>
            <a:r>
              <a:rPr lang="en-US" sz="1600" dirty="0"/>
              <a:t>Assume that virtually all tangible and intangible objects are owned by someone unless there is a specific declaration otherwise.</a:t>
            </a:r>
          </a:p>
        </p:txBody>
      </p:sp>
      <p:sp>
        <p:nvSpPr>
          <p:cNvPr id="3" name="Title 2"/>
          <p:cNvSpPr>
            <a:spLocks noGrp="1"/>
          </p:cNvSpPr>
          <p:nvPr>
            <p:ph type="title"/>
          </p:nvPr>
        </p:nvSpPr>
        <p:spPr/>
        <p:txBody>
          <a:bodyPr/>
          <a:lstStyle/>
          <a:p>
            <a:r>
              <a:rPr lang="en-US" dirty="0">
                <a:solidFill>
                  <a:srgbClr val="0D0D0D"/>
                </a:solidFill>
              </a:rPr>
              <a:t>Six Candidate Ethical Principles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10</a:t>
            </a:fld>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sz="2000" b="1" dirty="0"/>
              <a:t>Privacy</a:t>
            </a:r>
          </a:p>
          <a:p>
            <a:pPr lvl="1">
              <a:buFont typeface="Courier New" pitchFamily="49" charset="0"/>
              <a:buChar char="o"/>
            </a:pPr>
            <a:r>
              <a:rPr lang="en-US" sz="1600" b="1" dirty="0"/>
              <a:t>Claim of individuals to be left alone, free from surveillance or interference </a:t>
            </a:r>
            <a:r>
              <a:rPr lang="en-US" sz="1600" dirty="0"/>
              <a:t>from other individuals, organizations, or state. Claim to be able to control information about yourself.</a:t>
            </a:r>
          </a:p>
          <a:p>
            <a:r>
              <a:rPr lang="en-US" sz="2000" b="1" dirty="0"/>
              <a:t>Fair Information Practices (FIP)</a:t>
            </a:r>
          </a:p>
          <a:p>
            <a:pPr lvl="1">
              <a:spcAft>
                <a:spcPts val="400"/>
              </a:spcAft>
              <a:buFont typeface="Courier New" pitchFamily="49" charset="0"/>
              <a:buChar char="o"/>
            </a:pPr>
            <a:r>
              <a:rPr lang="en-US" sz="1600" dirty="0"/>
              <a:t>Set of principles governing the collection and use of information.</a:t>
            </a:r>
          </a:p>
          <a:p>
            <a:pPr lvl="1">
              <a:spcAft>
                <a:spcPts val="400"/>
              </a:spcAft>
              <a:buFont typeface="Courier New" pitchFamily="49" charset="0"/>
              <a:buChar char="o"/>
            </a:pPr>
            <a:r>
              <a:rPr lang="en-US" sz="1600" dirty="0"/>
              <a:t>Basis of most U.S. and European privacy laws.</a:t>
            </a:r>
          </a:p>
          <a:p>
            <a:pPr lvl="1">
              <a:spcAft>
                <a:spcPts val="400"/>
              </a:spcAft>
              <a:buFont typeface="Courier New" pitchFamily="49" charset="0"/>
              <a:buChar char="o"/>
            </a:pPr>
            <a:r>
              <a:rPr lang="en-US" sz="1600" dirty="0"/>
              <a:t>Based on </a:t>
            </a:r>
            <a:r>
              <a:rPr lang="en-US" sz="1600" b="1" dirty="0"/>
              <a:t>mutuality of interest </a:t>
            </a:r>
            <a:r>
              <a:rPr lang="en-US" sz="1600" dirty="0"/>
              <a:t>between record holder and individual. </a:t>
            </a:r>
          </a:p>
          <a:p>
            <a:pPr lvl="2">
              <a:spcAft>
                <a:spcPts val="400"/>
              </a:spcAft>
              <a:buFont typeface="Wingdings" pitchFamily="2" charset="2"/>
              <a:buChar char="ü"/>
            </a:pPr>
            <a:r>
              <a:rPr lang="en-US" sz="1400" b="1" dirty="0"/>
              <a:t> Mutuality of interest: providing personal information for the purpose of completing transaction.</a:t>
            </a:r>
          </a:p>
          <a:p>
            <a:pPr lvl="1">
              <a:spcAft>
                <a:spcPts val="400"/>
              </a:spcAft>
              <a:buFont typeface="Courier New" pitchFamily="49" charset="0"/>
              <a:buChar char="o"/>
            </a:pPr>
            <a:r>
              <a:rPr lang="en-US" sz="1600" dirty="0"/>
              <a:t>Restated and extended by FTC in 1998 to provide guidelines for protecting online privacy</a:t>
            </a:r>
          </a:p>
          <a:p>
            <a:pPr lvl="1">
              <a:spcAft>
                <a:spcPts val="400"/>
              </a:spcAft>
              <a:buFont typeface="Courier New" pitchFamily="49" charset="0"/>
              <a:buChar char="o"/>
            </a:pPr>
            <a:r>
              <a:rPr lang="en-US" sz="1600" dirty="0"/>
              <a:t>Used to drive changes in privacy legislation</a:t>
            </a:r>
          </a:p>
          <a:p>
            <a:pPr lvl="2">
              <a:buFont typeface="Wingdings" pitchFamily="2" charset="2"/>
              <a:buChar char="ü"/>
            </a:pPr>
            <a:r>
              <a:rPr lang="en-US" sz="1400" b="1" dirty="0"/>
              <a:t>COPPA (Children’s Online Privacy Protection Act), </a:t>
            </a:r>
            <a:r>
              <a:rPr lang="en-US" sz="1400" dirty="0"/>
              <a:t>parental permission before collecting information on children under 13. </a:t>
            </a:r>
          </a:p>
          <a:p>
            <a:pPr lvl="2">
              <a:buFont typeface="Wingdings" pitchFamily="2" charset="2"/>
              <a:buChar char="ü"/>
            </a:pPr>
            <a:r>
              <a:rPr lang="en-US" sz="1400" b="1" dirty="0"/>
              <a:t>Gramm-Leach-Bliley Act, </a:t>
            </a:r>
            <a:r>
              <a:rPr lang="en-US" sz="1400" dirty="0"/>
              <a:t>privacy protection for consumers of financial services. </a:t>
            </a:r>
          </a:p>
          <a:p>
            <a:pPr lvl="2">
              <a:buFont typeface="Wingdings" pitchFamily="2" charset="2"/>
              <a:buChar char="ü"/>
            </a:pPr>
            <a:r>
              <a:rPr lang="en-US" sz="1400" b="1" dirty="0"/>
              <a:t>HIPAA (Health Insurance Portability &amp; Accountability Act), </a:t>
            </a:r>
            <a:r>
              <a:rPr lang="en-US" sz="1400" dirty="0"/>
              <a:t>privacy protection for medical record.</a:t>
            </a:r>
          </a:p>
          <a:p>
            <a:endParaRPr lang="en-US" sz="2000" dirty="0"/>
          </a:p>
        </p:txBody>
      </p:sp>
      <p:sp>
        <p:nvSpPr>
          <p:cNvPr id="3" name="Title 2"/>
          <p:cNvSpPr>
            <a:spLocks noGrp="1"/>
          </p:cNvSpPr>
          <p:nvPr>
            <p:ph type="title"/>
          </p:nvPr>
        </p:nvSpPr>
        <p:spPr/>
        <p:txBody>
          <a:bodyPr/>
          <a:lstStyle/>
          <a:p>
            <a:r>
              <a:rPr lang="en-US" dirty="0"/>
              <a:t>Information Rights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11</a:t>
            </a:fld>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marL="571500" indent="-514350">
              <a:spcBef>
                <a:spcPts val="600"/>
              </a:spcBef>
              <a:spcAft>
                <a:spcPts val="0"/>
              </a:spcAft>
              <a:buFont typeface="+mj-lt"/>
              <a:buAutoNum type="arabicPeriod"/>
            </a:pPr>
            <a:r>
              <a:rPr lang="en-US" sz="2000" b="1" dirty="0"/>
              <a:t>Notice/awareness (core principle)</a:t>
            </a:r>
          </a:p>
          <a:p>
            <a:pPr marL="971550" lvl="1" indent="-514350">
              <a:spcBef>
                <a:spcPts val="600"/>
              </a:spcBef>
              <a:spcAft>
                <a:spcPts val="0"/>
              </a:spcAft>
              <a:buFont typeface="Courier New" pitchFamily="49" charset="0"/>
              <a:buChar char="o"/>
            </a:pPr>
            <a:r>
              <a:rPr lang="en-US" sz="1600" dirty="0"/>
              <a:t>Web sites must disclose practices before collecting data.</a:t>
            </a:r>
            <a:endParaRPr lang="en-US" sz="1600" b="1" dirty="0"/>
          </a:p>
          <a:p>
            <a:pPr marL="571500" indent="-514350">
              <a:spcBef>
                <a:spcPts val="600"/>
              </a:spcBef>
              <a:spcAft>
                <a:spcPts val="0"/>
              </a:spcAft>
              <a:buFont typeface="+mj-lt"/>
              <a:buAutoNum type="arabicPeriod"/>
            </a:pPr>
            <a:r>
              <a:rPr lang="en-US" sz="2000" b="1" dirty="0"/>
              <a:t>Choice/consent (core principle)</a:t>
            </a:r>
          </a:p>
          <a:p>
            <a:pPr marL="971550" lvl="1" indent="-514350">
              <a:spcBef>
                <a:spcPts val="600"/>
              </a:spcBef>
              <a:spcAft>
                <a:spcPts val="0"/>
              </a:spcAft>
              <a:buFont typeface="Courier New" pitchFamily="49" charset="0"/>
              <a:buChar char="o"/>
            </a:pPr>
            <a:r>
              <a:rPr lang="en-US" sz="1600" dirty="0"/>
              <a:t>Consumers must be able to choose how information is used for secondary purposes.</a:t>
            </a:r>
            <a:endParaRPr lang="en-US" sz="1600" b="1" dirty="0"/>
          </a:p>
          <a:p>
            <a:pPr marL="571500" indent="-514350">
              <a:spcBef>
                <a:spcPts val="600"/>
              </a:spcBef>
              <a:spcAft>
                <a:spcPts val="0"/>
              </a:spcAft>
              <a:buFont typeface="+mj-lt"/>
              <a:buAutoNum type="arabicPeriod"/>
            </a:pPr>
            <a:r>
              <a:rPr lang="en-US" sz="2000" b="1" dirty="0"/>
              <a:t>Access/participation </a:t>
            </a:r>
          </a:p>
          <a:p>
            <a:pPr marL="971550" lvl="1" indent="-514350">
              <a:spcBef>
                <a:spcPts val="600"/>
              </a:spcBef>
              <a:spcAft>
                <a:spcPts val="0"/>
              </a:spcAft>
              <a:buFont typeface="Courier New" pitchFamily="49" charset="0"/>
              <a:buChar char="o"/>
            </a:pPr>
            <a:r>
              <a:rPr lang="en-US" sz="1600" dirty="0"/>
              <a:t>Consumers must be able to review, contest accuracy of personal data.</a:t>
            </a:r>
            <a:endParaRPr lang="en-US" sz="1600" b="1" dirty="0"/>
          </a:p>
          <a:p>
            <a:pPr marL="571500" indent="-514350">
              <a:spcBef>
                <a:spcPts val="600"/>
              </a:spcBef>
              <a:spcAft>
                <a:spcPts val="0"/>
              </a:spcAft>
              <a:buFont typeface="+mj-lt"/>
              <a:buAutoNum type="arabicPeriod"/>
            </a:pPr>
            <a:r>
              <a:rPr lang="en-US" sz="2000" b="1" dirty="0"/>
              <a:t>Security</a:t>
            </a:r>
          </a:p>
          <a:p>
            <a:pPr marL="971550" lvl="1" indent="-514350">
              <a:spcBef>
                <a:spcPts val="600"/>
              </a:spcBef>
              <a:spcAft>
                <a:spcPts val="0"/>
              </a:spcAft>
              <a:buFont typeface="Courier New" pitchFamily="49" charset="0"/>
              <a:buChar char="o"/>
            </a:pPr>
            <a:r>
              <a:rPr lang="en-US" sz="1600" dirty="0"/>
              <a:t>Data collectors must take steps to ensure accuracy, security of personal data.</a:t>
            </a:r>
            <a:endParaRPr lang="en-US" sz="1600" b="1" dirty="0"/>
          </a:p>
          <a:p>
            <a:pPr marL="571500" indent="-514350">
              <a:spcBef>
                <a:spcPts val="600"/>
              </a:spcBef>
              <a:spcAft>
                <a:spcPts val="0"/>
              </a:spcAft>
              <a:buFont typeface="+mj-lt"/>
              <a:buAutoNum type="arabicPeriod"/>
            </a:pPr>
            <a:r>
              <a:rPr lang="en-US" sz="2000" b="1" dirty="0"/>
              <a:t>Enforcement</a:t>
            </a:r>
          </a:p>
          <a:p>
            <a:pPr marL="971550" lvl="1" indent="-514350">
              <a:spcBef>
                <a:spcPts val="600"/>
              </a:spcBef>
              <a:spcAft>
                <a:spcPts val="0"/>
              </a:spcAft>
              <a:buFont typeface="Courier New" pitchFamily="49" charset="0"/>
              <a:buChar char="o"/>
            </a:pPr>
            <a:r>
              <a:rPr lang="en-US" sz="1600" dirty="0"/>
              <a:t>There must be a mechanism to enforce FIP principles.</a:t>
            </a:r>
          </a:p>
        </p:txBody>
      </p:sp>
      <p:sp>
        <p:nvSpPr>
          <p:cNvPr id="3" name="Title 2"/>
          <p:cNvSpPr>
            <a:spLocks noGrp="1"/>
          </p:cNvSpPr>
          <p:nvPr>
            <p:ph type="title"/>
          </p:nvPr>
        </p:nvSpPr>
        <p:spPr/>
        <p:txBody>
          <a:bodyPr/>
          <a:lstStyle/>
          <a:p>
            <a:r>
              <a:rPr lang="en-US" dirty="0">
                <a:solidFill>
                  <a:srgbClr val="0D0D0D"/>
                </a:solidFill>
              </a:rPr>
              <a:t>FTC’s FIP principles</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a:lnSpc>
                <a:spcPct val="80000"/>
              </a:lnSpc>
              <a:spcBef>
                <a:spcPts val="600"/>
              </a:spcBef>
            </a:pPr>
            <a:r>
              <a:rPr lang="en-US" sz="2000" b="1" dirty="0"/>
              <a:t>Cookies</a:t>
            </a:r>
          </a:p>
          <a:p>
            <a:pPr lvl="1">
              <a:lnSpc>
                <a:spcPct val="80000"/>
              </a:lnSpc>
              <a:spcBef>
                <a:spcPts val="600"/>
              </a:spcBef>
              <a:buFont typeface="Courier New" pitchFamily="49" charset="0"/>
              <a:buChar char="o"/>
            </a:pPr>
            <a:r>
              <a:rPr lang="en-US" sz="1600" dirty="0"/>
              <a:t>Tiny files downloaded by Web site to visitor’s hard drive to help identify visitor’s browser and track visits to site.</a:t>
            </a:r>
          </a:p>
          <a:p>
            <a:pPr lvl="1">
              <a:lnSpc>
                <a:spcPct val="80000"/>
              </a:lnSpc>
              <a:spcBef>
                <a:spcPts val="600"/>
              </a:spcBef>
              <a:buFont typeface="Courier New" pitchFamily="49" charset="0"/>
              <a:buChar char="o"/>
            </a:pPr>
            <a:r>
              <a:rPr lang="en-US" sz="1600" dirty="0"/>
              <a:t>Allow Web sites to develop profiles on visitors.</a:t>
            </a:r>
          </a:p>
          <a:p>
            <a:pPr lvl="1">
              <a:lnSpc>
                <a:spcPct val="80000"/>
              </a:lnSpc>
              <a:spcBef>
                <a:spcPts val="600"/>
              </a:spcBef>
              <a:buFont typeface="Courier New" pitchFamily="49" charset="0"/>
              <a:buChar char="o"/>
            </a:pPr>
            <a:r>
              <a:rPr lang="en-US" sz="1600" dirty="0"/>
              <a:t>e.g., Amazon.com, rediffbooks.com, imdb.com.</a:t>
            </a:r>
          </a:p>
          <a:p>
            <a:pPr lvl="1">
              <a:lnSpc>
                <a:spcPct val="80000"/>
              </a:lnSpc>
              <a:spcBef>
                <a:spcPts val="600"/>
              </a:spcBef>
              <a:buNone/>
            </a:pPr>
            <a:endParaRPr lang="en-US" sz="1600" dirty="0"/>
          </a:p>
          <a:p>
            <a:pPr>
              <a:lnSpc>
                <a:spcPct val="80000"/>
              </a:lnSpc>
              <a:spcBef>
                <a:spcPts val="600"/>
              </a:spcBef>
            </a:pPr>
            <a:r>
              <a:rPr lang="en-US" sz="2000" b="1" dirty="0"/>
              <a:t>Web beacons/bugs</a:t>
            </a:r>
          </a:p>
          <a:p>
            <a:pPr lvl="1">
              <a:lnSpc>
                <a:spcPct val="80000"/>
              </a:lnSpc>
              <a:spcBef>
                <a:spcPts val="600"/>
              </a:spcBef>
              <a:buFont typeface="Courier New" pitchFamily="49" charset="0"/>
              <a:buChar char="o"/>
            </a:pPr>
            <a:r>
              <a:rPr lang="en-US" sz="1600" b="1" dirty="0"/>
              <a:t>Tiny graphics embedded in e-mail and Web pages </a:t>
            </a:r>
            <a:r>
              <a:rPr lang="en-US" sz="1600" dirty="0"/>
              <a:t>to monitor who is reading message.</a:t>
            </a:r>
          </a:p>
          <a:p>
            <a:pPr lvl="1">
              <a:lnSpc>
                <a:spcPct val="80000"/>
              </a:lnSpc>
              <a:spcBef>
                <a:spcPts val="600"/>
              </a:spcBef>
              <a:buFont typeface="Courier New" pitchFamily="49" charset="0"/>
              <a:buChar char="o"/>
            </a:pPr>
            <a:r>
              <a:rPr lang="en-US" sz="1600" dirty="0"/>
              <a:t>Captures and transmit information such as IP address, frequency, duration &amp; type of Web page viewed by user. </a:t>
            </a:r>
          </a:p>
          <a:p>
            <a:pPr lvl="1">
              <a:lnSpc>
                <a:spcPct val="80000"/>
              </a:lnSpc>
              <a:spcBef>
                <a:spcPts val="600"/>
              </a:spcBef>
              <a:buFont typeface="Courier New" pitchFamily="49" charset="0"/>
              <a:buChar char="o"/>
            </a:pPr>
            <a:r>
              <a:rPr lang="en-US" sz="1600" dirty="0"/>
              <a:t>Beacons are placed on popular websites by “</a:t>
            </a:r>
            <a:r>
              <a:rPr lang="en-US" sz="1600" b="1" dirty="0"/>
              <a:t>third party</a:t>
            </a:r>
            <a:r>
              <a:rPr lang="en-US" sz="1600" dirty="0"/>
              <a:t>” firms who pay the Websites a fee for access to their audience. </a:t>
            </a:r>
          </a:p>
          <a:p>
            <a:pPr lvl="1">
              <a:lnSpc>
                <a:spcPct val="80000"/>
              </a:lnSpc>
              <a:spcBef>
                <a:spcPts val="600"/>
              </a:spcBef>
              <a:buNone/>
            </a:pPr>
            <a:endParaRPr lang="en-US" sz="1600" dirty="0"/>
          </a:p>
          <a:p>
            <a:pPr>
              <a:lnSpc>
                <a:spcPct val="80000"/>
              </a:lnSpc>
              <a:spcBef>
                <a:spcPts val="600"/>
              </a:spcBef>
            </a:pPr>
            <a:r>
              <a:rPr lang="en-US" sz="2000" b="1" dirty="0"/>
              <a:t>Spyware</a:t>
            </a:r>
          </a:p>
          <a:p>
            <a:pPr lvl="1">
              <a:lnSpc>
                <a:spcPct val="80000"/>
              </a:lnSpc>
              <a:spcBef>
                <a:spcPts val="600"/>
              </a:spcBef>
              <a:buFont typeface="Courier New" pitchFamily="49" charset="0"/>
              <a:buChar char="o"/>
            </a:pPr>
            <a:r>
              <a:rPr lang="en-US" sz="1600" dirty="0"/>
              <a:t>Surreptitiously installed on user’s computer.</a:t>
            </a:r>
          </a:p>
          <a:p>
            <a:pPr lvl="1">
              <a:lnSpc>
                <a:spcPct val="80000"/>
              </a:lnSpc>
              <a:spcBef>
                <a:spcPts val="600"/>
              </a:spcBef>
              <a:buFont typeface="Courier New" pitchFamily="49" charset="0"/>
              <a:buChar char="o"/>
            </a:pPr>
            <a:r>
              <a:rPr lang="en-US" sz="1600" dirty="0"/>
              <a:t>May transmit user’s keystrokes or display unwanted ads.</a:t>
            </a:r>
          </a:p>
          <a:p>
            <a:pPr lvl="1">
              <a:lnSpc>
                <a:spcPct val="80000"/>
              </a:lnSpc>
              <a:spcBef>
                <a:spcPts val="600"/>
              </a:spcBef>
              <a:buNone/>
            </a:pPr>
            <a:endParaRPr lang="en-US" sz="1600" dirty="0"/>
          </a:p>
        </p:txBody>
      </p:sp>
      <p:sp>
        <p:nvSpPr>
          <p:cNvPr id="3" name="Title 2"/>
          <p:cNvSpPr>
            <a:spLocks noGrp="1"/>
          </p:cNvSpPr>
          <p:nvPr>
            <p:ph type="title"/>
          </p:nvPr>
        </p:nvSpPr>
        <p:spPr/>
        <p:txBody>
          <a:bodyPr/>
          <a:lstStyle/>
          <a:p>
            <a:r>
              <a:rPr lang="en-US" dirty="0"/>
              <a:t>Internet Challenges to Privacy</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box(in)">
                                      <p:cBhvr>
                                        <p:cTn id="10" dur="500"/>
                                        <p:tgtEl>
                                          <p:spTgt spid="2">
                                            <p:txEl>
                                              <p:pRg st="1" end="1"/>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box(in)">
                                      <p:cBhvr>
                                        <p:cTn id="13" dur="500"/>
                                        <p:tgtEl>
                                          <p:spTgt spid="2">
                                            <p:txEl>
                                              <p:pRg st="2" end="2"/>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Effect transition="in" filter="box(in)">
                                      <p:cBhvr>
                                        <p:cTn id="16" dur="500"/>
                                        <p:tgtEl>
                                          <p:spTgt spid="2">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animEffect transition="in" filter="box(in)">
                                      <p:cBhvr>
                                        <p:cTn id="21" dur="500"/>
                                        <p:tgtEl>
                                          <p:spTgt spid="2">
                                            <p:txEl>
                                              <p:pRg st="5" end="5"/>
                                            </p:txEl>
                                          </p:spTgt>
                                        </p:tgtEl>
                                      </p:cBhvr>
                                    </p:animEffect>
                                  </p:childTnLst>
                                </p:cTn>
                              </p:par>
                              <p:par>
                                <p:cTn id="22" presetID="4" presetClass="entr" presetSubtype="16" fill="hold" nodeType="withEffect">
                                  <p:stCondLst>
                                    <p:cond delay="0"/>
                                  </p:stCondLst>
                                  <p:childTnLst>
                                    <p:set>
                                      <p:cBhvr>
                                        <p:cTn id="23" dur="1" fill="hold">
                                          <p:stCondLst>
                                            <p:cond delay="0"/>
                                          </p:stCondLst>
                                        </p:cTn>
                                        <p:tgtEl>
                                          <p:spTgt spid="2">
                                            <p:txEl>
                                              <p:pRg st="6" end="6"/>
                                            </p:txEl>
                                          </p:spTgt>
                                        </p:tgtEl>
                                        <p:attrNameLst>
                                          <p:attrName>style.visibility</p:attrName>
                                        </p:attrNameLst>
                                      </p:cBhvr>
                                      <p:to>
                                        <p:strVal val="visible"/>
                                      </p:to>
                                    </p:set>
                                    <p:animEffect transition="in" filter="box(in)">
                                      <p:cBhvr>
                                        <p:cTn id="24" dur="500"/>
                                        <p:tgtEl>
                                          <p:spTgt spid="2">
                                            <p:txEl>
                                              <p:pRg st="6" end="6"/>
                                            </p:txEl>
                                          </p:spTgt>
                                        </p:tgtEl>
                                      </p:cBhvr>
                                    </p:animEffect>
                                  </p:childTnLst>
                                </p:cTn>
                              </p:par>
                              <p:par>
                                <p:cTn id="25" presetID="4" presetClass="entr" presetSubtype="16" fill="hold" nodeType="withEffect">
                                  <p:stCondLst>
                                    <p:cond delay="0"/>
                                  </p:stCondLst>
                                  <p:childTnLst>
                                    <p:set>
                                      <p:cBhvr>
                                        <p:cTn id="26" dur="1" fill="hold">
                                          <p:stCondLst>
                                            <p:cond delay="0"/>
                                          </p:stCondLst>
                                        </p:cTn>
                                        <p:tgtEl>
                                          <p:spTgt spid="2">
                                            <p:txEl>
                                              <p:pRg st="7" end="7"/>
                                            </p:txEl>
                                          </p:spTgt>
                                        </p:tgtEl>
                                        <p:attrNameLst>
                                          <p:attrName>style.visibility</p:attrName>
                                        </p:attrNameLst>
                                      </p:cBhvr>
                                      <p:to>
                                        <p:strVal val="visible"/>
                                      </p:to>
                                    </p:set>
                                    <p:animEffect transition="in" filter="box(in)">
                                      <p:cBhvr>
                                        <p:cTn id="27" dur="500"/>
                                        <p:tgtEl>
                                          <p:spTgt spid="2">
                                            <p:txEl>
                                              <p:pRg st="7" end="7"/>
                                            </p:txEl>
                                          </p:spTgt>
                                        </p:tgtEl>
                                      </p:cBhvr>
                                    </p:animEffect>
                                  </p:childTnLst>
                                </p:cTn>
                              </p:par>
                              <p:par>
                                <p:cTn id="28" presetID="4" presetClass="entr" presetSubtype="16" fill="hold" nodeType="withEffect">
                                  <p:stCondLst>
                                    <p:cond delay="0"/>
                                  </p:stCondLst>
                                  <p:childTnLst>
                                    <p:set>
                                      <p:cBhvr>
                                        <p:cTn id="29" dur="1" fill="hold">
                                          <p:stCondLst>
                                            <p:cond delay="0"/>
                                          </p:stCondLst>
                                        </p:cTn>
                                        <p:tgtEl>
                                          <p:spTgt spid="2">
                                            <p:txEl>
                                              <p:pRg st="8" end="8"/>
                                            </p:txEl>
                                          </p:spTgt>
                                        </p:tgtEl>
                                        <p:attrNameLst>
                                          <p:attrName>style.visibility</p:attrName>
                                        </p:attrNameLst>
                                      </p:cBhvr>
                                      <p:to>
                                        <p:strVal val="visible"/>
                                      </p:to>
                                    </p:set>
                                    <p:animEffect transition="in" filter="box(in)">
                                      <p:cBhvr>
                                        <p:cTn id="30" dur="500"/>
                                        <p:tgtEl>
                                          <p:spTgt spid="2">
                                            <p:txEl>
                                              <p:pRg st="8" end="8"/>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7" presetClass="entr" presetSubtype="0" fill="hold" nodeType="clickEffect">
                                  <p:stCondLst>
                                    <p:cond delay="0"/>
                                  </p:stCondLst>
                                  <p:childTnLst>
                                    <p:set>
                                      <p:cBhvr>
                                        <p:cTn id="34" dur="1" fill="hold">
                                          <p:stCondLst>
                                            <p:cond delay="0"/>
                                          </p:stCondLst>
                                        </p:cTn>
                                        <p:tgtEl>
                                          <p:spTgt spid="2">
                                            <p:txEl>
                                              <p:pRg st="10" end="10"/>
                                            </p:txEl>
                                          </p:spTgt>
                                        </p:tgtEl>
                                        <p:attrNameLst>
                                          <p:attrName>style.visibility</p:attrName>
                                        </p:attrNameLst>
                                      </p:cBhvr>
                                      <p:to>
                                        <p:strVal val="visible"/>
                                      </p:to>
                                    </p:set>
                                    <p:animEffect transition="in" filter="fade">
                                      <p:cBhvr>
                                        <p:cTn id="35" dur="1000"/>
                                        <p:tgtEl>
                                          <p:spTgt spid="2">
                                            <p:txEl>
                                              <p:pRg st="10" end="10"/>
                                            </p:txEl>
                                          </p:spTgt>
                                        </p:tgtEl>
                                      </p:cBhvr>
                                    </p:animEffect>
                                    <p:anim calcmode="lin" valueType="num">
                                      <p:cBhvr>
                                        <p:cTn id="36"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37" dur="900" decel="100000" fill="hold"/>
                                        <p:tgtEl>
                                          <p:spTgt spid="2">
                                            <p:txEl>
                                              <p:pRg st="10" end="10"/>
                                            </p:txEl>
                                          </p:spTgt>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2">
                                            <p:txEl>
                                              <p:pRg st="10" end="10"/>
                                            </p:txEl>
                                          </p:spTgt>
                                        </p:tgtEl>
                                        <p:attrNameLst>
                                          <p:attrName>ppt_y</p:attrName>
                                        </p:attrNameLst>
                                      </p:cBhvr>
                                      <p:tavLst>
                                        <p:tav tm="0">
                                          <p:val>
                                            <p:strVal val="#ppt_y-.03"/>
                                          </p:val>
                                        </p:tav>
                                        <p:tav tm="100000">
                                          <p:val>
                                            <p:strVal val="#ppt_y"/>
                                          </p:val>
                                        </p:tav>
                                      </p:tavLst>
                                    </p:anim>
                                  </p:childTnLst>
                                </p:cTn>
                              </p:par>
                              <p:par>
                                <p:cTn id="39" presetID="37" presetClass="entr" presetSubtype="0" fill="hold" nodeType="withEffect">
                                  <p:stCondLst>
                                    <p:cond delay="0"/>
                                  </p:stCondLst>
                                  <p:childTnLst>
                                    <p:set>
                                      <p:cBhvr>
                                        <p:cTn id="40" dur="1" fill="hold">
                                          <p:stCondLst>
                                            <p:cond delay="0"/>
                                          </p:stCondLst>
                                        </p:cTn>
                                        <p:tgtEl>
                                          <p:spTgt spid="2">
                                            <p:txEl>
                                              <p:pRg st="11" end="11"/>
                                            </p:txEl>
                                          </p:spTgt>
                                        </p:tgtEl>
                                        <p:attrNameLst>
                                          <p:attrName>style.visibility</p:attrName>
                                        </p:attrNameLst>
                                      </p:cBhvr>
                                      <p:to>
                                        <p:strVal val="visible"/>
                                      </p:to>
                                    </p:set>
                                    <p:animEffect transition="in" filter="fade">
                                      <p:cBhvr>
                                        <p:cTn id="41" dur="1000"/>
                                        <p:tgtEl>
                                          <p:spTgt spid="2">
                                            <p:txEl>
                                              <p:pRg st="11" end="11"/>
                                            </p:txEl>
                                          </p:spTgt>
                                        </p:tgtEl>
                                      </p:cBhvr>
                                    </p:animEffect>
                                    <p:anim calcmode="lin" valueType="num">
                                      <p:cBhvr>
                                        <p:cTn id="42"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43" dur="900" decel="100000" fill="hold"/>
                                        <p:tgtEl>
                                          <p:spTgt spid="2">
                                            <p:txEl>
                                              <p:pRg st="11" end="11"/>
                                            </p:txEl>
                                          </p:spTgt>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2">
                                            <p:txEl>
                                              <p:pRg st="11" end="11"/>
                                            </p:txEl>
                                          </p:spTgt>
                                        </p:tgtEl>
                                        <p:attrNameLst>
                                          <p:attrName>ppt_y</p:attrName>
                                        </p:attrNameLst>
                                      </p:cBhvr>
                                      <p:tavLst>
                                        <p:tav tm="0">
                                          <p:val>
                                            <p:strVal val="#ppt_y-.03"/>
                                          </p:val>
                                        </p:tav>
                                        <p:tav tm="100000">
                                          <p:val>
                                            <p:strVal val="#ppt_y"/>
                                          </p:val>
                                        </p:tav>
                                      </p:tavLst>
                                    </p:anim>
                                  </p:childTnLst>
                                </p:cTn>
                              </p:par>
                              <p:par>
                                <p:cTn id="45" presetID="37" presetClass="entr" presetSubtype="0" fill="hold" nodeType="withEffect">
                                  <p:stCondLst>
                                    <p:cond delay="0"/>
                                  </p:stCondLst>
                                  <p:childTnLst>
                                    <p:set>
                                      <p:cBhvr>
                                        <p:cTn id="46" dur="1" fill="hold">
                                          <p:stCondLst>
                                            <p:cond delay="0"/>
                                          </p:stCondLst>
                                        </p:cTn>
                                        <p:tgtEl>
                                          <p:spTgt spid="2">
                                            <p:txEl>
                                              <p:pRg st="12" end="12"/>
                                            </p:txEl>
                                          </p:spTgt>
                                        </p:tgtEl>
                                        <p:attrNameLst>
                                          <p:attrName>style.visibility</p:attrName>
                                        </p:attrNameLst>
                                      </p:cBhvr>
                                      <p:to>
                                        <p:strVal val="visible"/>
                                      </p:to>
                                    </p:set>
                                    <p:animEffect transition="in" filter="fade">
                                      <p:cBhvr>
                                        <p:cTn id="47" dur="1000"/>
                                        <p:tgtEl>
                                          <p:spTgt spid="2">
                                            <p:txEl>
                                              <p:pRg st="12" end="12"/>
                                            </p:txEl>
                                          </p:spTgt>
                                        </p:tgtEl>
                                      </p:cBhvr>
                                    </p:animEffect>
                                    <p:anim calcmode="lin" valueType="num">
                                      <p:cBhvr>
                                        <p:cTn id="48"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49" dur="900" decel="100000" fill="hold"/>
                                        <p:tgtEl>
                                          <p:spTgt spid="2">
                                            <p:txEl>
                                              <p:pRg st="12" end="12"/>
                                            </p:txEl>
                                          </p:spTgt>
                                        </p:tgtEl>
                                        <p:attrNameLst>
                                          <p:attrName>ppt_y</p:attrName>
                                        </p:attrNameLst>
                                      </p:cBhvr>
                                      <p:tavLst>
                                        <p:tav tm="0">
                                          <p:val>
                                            <p:strVal val="#ppt_y+1"/>
                                          </p:val>
                                        </p:tav>
                                        <p:tav tm="100000">
                                          <p:val>
                                            <p:strVal val="#ppt_y-.03"/>
                                          </p:val>
                                        </p:tav>
                                      </p:tavLst>
                                    </p:anim>
                                    <p:anim calcmode="lin" valueType="num">
                                      <p:cBhvr>
                                        <p:cTn id="50" dur="100" accel="100000" fill="hold">
                                          <p:stCondLst>
                                            <p:cond delay="900"/>
                                          </p:stCondLst>
                                        </p:cTn>
                                        <p:tgtEl>
                                          <p:spTgt spid="2">
                                            <p:txEl>
                                              <p:pRg st="12" end="12"/>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How Cookies Identify Web Visitors?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14</a:t>
            </a:fld>
            <a:endParaRPr lang="en-US" dirty="0"/>
          </a:p>
        </p:txBody>
      </p:sp>
      <p:pic>
        <p:nvPicPr>
          <p:cNvPr id="5" name="Picture Placeholder 10" descr="Fig-4-03.png"/>
          <p:cNvPicPr>
            <a:picLocks noGrp="1" noChangeAspect="1"/>
          </p:cNvPicPr>
          <p:nvPr>
            <p:ph sz="quarter" idx="12"/>
          </p:nvPr>
        </p:nvPicPr>
        <p:blipFill>
          <a:blip r:embed="rId3" cstate="print"/>
          <a:stretch>
            <a:fillRect/>
          </a:stretch>
        </p:blipFill>
        <p:spPr>
          <a:xfrm>
            <a:off x="152400" y="1447800"/>
            <a:ext cx="8860536" cy="3886200"/>
          </a:xfrm>
        </p:spPr>
      </p:pic>
      <p:sp>
        <p:nvSpPr>
          <p:cNvPr id="6" name="Text Placeholder 4"/>
          <p:cNvSpPr txBox="1">
            <a:spLocks/>
          </p:cNvSpPr>
          <p:nvPr/>
        </p:nvSpPr>
        <p:spPr>
          <a:xfrm>
            <a:off x="228600" y="5410200"/>
            <a:ext cx="8686800" cy="838200"/>
          </a:xfrm>
          <a:prstGeom prst="rect">
            <a:avLst/>
          </a:prstGeom>
        </p:spPr>
        <p:txBody>
          <a:bodyPr/>
          <a:lstStyle/>
          <a:p>
            <a:pPr marL="342900" marR="0" lvl="0" indent="-342900" algn="l" defTabSz="914400" rtl="0" eaLnBrk="0" fontAlgn="base" latinLnBrk="0" hangingPunct="0">
              <a:lnSpc>
                <a:spcPct val="100000"/>
              </a:lnSpc>
              <a:spcBef>
                <a:spcPct val="20000"/>
              </a:spcBef>
              <a:spcAft>
                <a:spcPct val="0"/>
              </a:spcAft>
              <a:buClrTx/>
              <a:buSzTx/>
              <a:buFont typeface="Arial" charset="0"/>
              <a:buNone/>
              <a:tabLst/>
              <a:defRPr/>
            </a:pPr>
            <a:r>
              <a:rPr kumimoji="0" lang="en-US" sz="1400" b="1" i="0" u="none" strike="noStrike" kern="1200" cap="none" spc="0" normalizeH="0" baseline="0" noProof="0" dirty="0">
                <a:ln>
                  <a:noFill/>
                </a:ln>
                <a:solidFill>
                  <a:schemeClr val="tx1"/>
                </a:solidFill>
                <a:effectLst/>
                <a:uLnTx/>
                <a:uFillTx/>
                <a:latin typeface="Candara" pitchFamily="34" charset="0"/>
              </a:rPr>
              <a:t>Cookies are written by a Web site on a visitor’s hard drive. When the visitor returns to that Web site, the Web server requests the ID number from the cookie and uses it to access the data stored by that server on that visitor. The Web site can then use these data to display personalized information.</a:t>
            </a:r>
          </a:p>
        </p:txBody>
      </p:sp>
      <p:sp>
        <p:nvSpPr>
          <p:cNvPr id="7" name="Rectangle 6"/>
          <p:cNvSpPr/>
          <p:nvPr/>
        </p:nvSpPr>
        <p:spPr>
          <a:xfrm>
            <a:off x="228600" y="5410200"/>
            <a:ext cx="8686800" cy="838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a:xfrm>
            <a:off x="228600" y="1447800"/>
            <a:ext cx="8763000" cy="4724400"/>
          </a:xfrm>
        </p:spPr>
        <p:txBody>
          <a:bodyPr/>
          <a:lstStyle/>
          <a:p>
            <a:r>
              <a:rPr lang="en-US" sz="2000" b="1" u="sng" dirty="0"/>
              <a:t>The Platform for Privacy Preferences (P3P)</a:t>
            </a:r>
          </a:p>
          <a:p>
            <a:pPr lvl="1"/>
            <a:r>
              <a:rPr lang="en-US" sz="1600" dirty="0"/>
              <a:t>Provides a standard for communicating a Web site’s privacy policy to Internet users and for comparing that policy to the user’s preferences or to other standards.</a:t>
            </a:r>
          </a:p>
          <a:p>
            <a:pPr lvl="1"/>
            <a:r>
              <a:rPr lang="en-US" sz="1600" dirty="0"/>
              <a:t>Allows users to select the level of privacy they wish to maintain when interacting with the web site. </a:t>
            </a:r>
          </a:p>
        </p:txBody>
      </p:sp>
      <p:sp>
        <p:nvSpPr>
          <p:cNvPr id="3" name="Title 2"/>
          <p:cNvSpPr>
            <a:spLocks noGrp="1"/>
          </p:cNvSpPr>
          <p:nvPr>
            <p:ph type="title"/>
          </p:nvPr>
        </p:nvSpPr>
        <p:spPr/>
        <p:txBody>
          <a:bodyPr/>
          <a:lstStyle/>
          <a:p>
            <a:r>
              <a:rPr lang="en-US" dirty="0">
                <a:solidFill>
                  <a:srgbClr val="0D0D0D"/>
                </a:solidFill>
              </a:rPr>
              <a:t>Technical Solutions</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15</a:t>
            </a:fld>
            <a:endParaRPr lang="en-US" dirty="0"/>
          </a:p>
        </p:txBody>
      </p:sp>
      <p:pic>
        <p:nvPicPr>
          <p:cNvPr id="5" name="Picture Placeholder 10" descr="Fig-4-03.png"/>
          <p:cNvPicPr>
            <a:picLocks noChangeAspect="1"/>
          </p:cNvPicPr>
          <p:nvPr/>
        </p:nvPicPr>
        <p:blipFill>
          <a:blip r:embed="rId3" cstate="print"/>
          <a:stretch>
            <a:fillRect/>
          </a:stretch>
        </p:blipFill>
        <p:spPr>
          <a:xfrm>
            <a:off x="3429000" y="2667000"/>
            <a:ext cx="5663196" cy="3429000"/>
          </a:xfrm>
          <a:prstGeom prst="rect">
            <a:avLst/>
          </a:prstGeom>
        </p:spPr>
      </p:pic>
      <p:sp>
        <p:nvSpPr>
          <p:cNvPr id="6" name="Rectangle 5"/>
          <p:cNvSpPr/>
          <p:nvPr/>
        </p:nvSpPr>
        <p:spPr>
          <a:xfrm>
            <a:off x="228600" y="3048000"/>
            <a:ext cx="3048000" cy="304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spcBef>
                <a:spcPts val="600"/>
              </a:spcBef>
              <a:buFont typeface="Arial" pitchFamily="34" charset="0"/>
              <a:buChar char="•"/>
            </a:pPr>
            <a:r>
              <a:rPr lang="en-US" sz="1600" dirty="0">
                <a:solidFill>
                  <a:schemeClr val="tx1"/>
                </a:solidFill>
                <a:latin typeface="Candara" pitchFamily="34" charset="0"/>
              </a:rPr>
              <a:t> </a:t>
            </a:r>
            <a:r>
              <a:rPr lang="en-US" sz="1600" b="1" dirty="0">
                <a:solidFill>
                  <a:schemeClr val="tx1"/>
                </a:solidFill>
                <a:latin typeface="Candara" pitchFamily="34" charset="0"/>
              </a:rPr>
              <a:t>P3P enables Web sites to translate their privacy policies into a standard format that can be read by the user’s Web browser software. </a:t>
            </a:r>
          </a:p>
          <a:p>
            <a:pPr lvl="1">
              <a:spcBef>
                <a:spcPts val="600"/>
              </a:spcBef>
              <a:buFont typeface="Arial" pitchFamily="34" charset="0"/>
              <a:buChar char="•"/>
            </a:pPr>
            <a:r>
              <a:rPr lang="en-US" sz="1600" dirty="0">
                <a:solidFill>
                  <a:schemeClr val="tx1"/>
                </a:solidFill>
                <a:latin typeface="Candara" pitchFamily="34" charset="0"/>
              </a:rPr>
              <a:t> </a:t>
            </a:r>
            <a:r>
              <a:rPr lang="en-US" sz="1600" b="1" dirty="0">
                <a:solidFill>
                  <a:schemeClr val="tx1"/>
                </a:solidFill>
                <a:latin typeface="Candara" pitchFamily="34" charset="0"/>
              </a:rPr>
              <a:t>The browser software evaluates the Web site’s privacy policy to determine whether it is compatible with the user’s privacy preferences.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sz="2000" b="1" dirty="0"/>
              <a:t>Intellectual property</a:t>
            </a:r>
            <a:endParaRPr lang="en-US" sz="2000" dirty="0"/>
          </a:p>
          <a:p>
            <a:pPr lvl="1">
              <a:buFont typeface="Courier New" pitchFamily="49" charset="0"/>
              <a:buChar char="o"/>
            </a:pPr>
            <a:r>
              <a:rPr lang="en-US" sz="1600" dirty="0"/>
              <a:t>Intangible property of any kind created by individuals or corporations.</a:t>
            </a:r>
          </a:p>
          <a:p>
            <a:pPr lvl="1">
              <a:buNone/>
            </a:pPr>
            <a:endParaRPr lang="en-US" sz="1600" dirty="0"/>
          </a:p>
          <a:p>
            <a:r>
              <a:rPr lang="en-US" sz="2000" dirty="0"/>
              <a:t>Three main ways that protect intellectual property</a:t>
            </a:r>
          </a:p>
          <a:p>
            <a:pPr marL="800100" lvl="1" indent="-342900">
              <a:buFont typeface="+mj-lt"/>
              <a:buAutoNum type="arabicPeriod"/>
            </a:pPr>
            <a:r>
              <a:rPr lang="en-US" sz="1600" b="1" dirty="0"/>
              <a:t>Trade secret: </a:t>
            </a:r>
            <a:r>
              <a:rPr lang="en-US" sz="1600" dirty="0"/>
              <a:t>Intellectual work or product belonging to business, not in the public domain.</a:t>
            </a:r>
          </a:p>
          <a:p>
            <a:pPr marL="800100" lvl="1" indent="-342900">
              <a:buFont typeface="+mj-lt"/>
              <a:buAutoNum type="arabicPeriod"/>
            </a:pPr>
            <a:r>
              <a:rPr lang="en-US" sz="1600" b="1" dirty="0"/>
              <a:t>Copyright: </a:t>
            </a:r>
            <a:r>
              <a:rPr lang="en-US" sz="1600" dirty="0"/>
              <a:t>Statutory grant protecting intellectual property from being copied for the life of the author, plus 70 years.</a:t>
            </a:r>
          </a:p>
          <a:p>
            <a:pPr marL="800100" lvl="1" indent="-342900">
              <a:buFont typeface="+mj-lt"/>
              <a:buAutoNum type="arabicPeriod"/>
            </a:pPr>
            <a:r>
              <a:rPr lang="en-US" sz="1600" b="1" dirty="0"/>
              <a:t>Patents: </a:t>
            </a:r>
            <a:r>
              <a:rPr lang="en-US" sz="1600" dirty="0"/>
              <a:t>Grants creator of invention an exclusive monopoly on ideas behind invention for 20 years.</a:t>
            </a:r>
            <a:endParaRPr lang="en-US" dirty="0"/>
          </a:p>
          <a:p>
            <a:endParaRPr lang="en-US" dirty="0"/>
          </a:p>
        </p:txBody>
      </p:sp>
      <p:sp>
        <p:nvSpPr>
          <p:cNvPr id="3" name="Title 2"/>
          <p:cNvSpPr>
            <a:spLocks noGrp="1"/>
          </p:cNvSpPr>
          <p:nvPr>
            <p:ph type="title"/>
          </p:nvPr>
        </p:nvSpPr>
        <p:spPr/>
        <p:txBody>
          <a:bodyPr/>
          <a:lstStyle/>
          <a:p>
            <a:r>
              <a:rPr lang="en-US" dirty="0">
                <a:solidFill>
                  <a:srgbClr val="0D0D0D"/>
                </a:solidFill>
              </a:rPr>
              <a:t>Property rights: Intellectual property</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sz="2000" dirty="0"/>
              <a:t>Digital media different from physical media (e.g. books)</a:t>
            </a:r>
          </a:p>
          <a:p>
            <a:pPr lvl="2">
              <a:buFont typeface="Courier New" pitchFamily="49" charset="0"/>
              <a:buChar char="o"/>
            </a:pPr>
            <a:r>
              <a:rPr lang="en-US" sz="1600" b="1" dirty="0"/>
              <a:t>Ease of replication</a:t>
            </a:r>
          </a:p>
          <a:p>
            <a:pPr lvl="2">
              <a:buFont typeface="Courier New" pitchFamily="49" charset="0"/>
              <a:buChar char="o"/>
            </a:pPr>
            <a:r>
              <a:rPr lang="en-US" sz="1600" b="1" dirty="0"/>
              <a:t>Ease of transmission (networks, Internet)</a:t>
            </a:r>
          </a:p>
          <a:p>
            <a:pPr lvl="2">
              <a:buFont typeface="Courier New" pitchFamily="49" charset="0"/>
              <a:buChar char="o"/>
            </a:pPr>
            <a:r>
              <a:rPr lang="en-US" sz="1600" b="1" dirty="0"/>
              <a:t>Difficulty in classifying software</a:t>
            </a:r>
          </a:p>
          <a:p>
            <a:pPr lvl="2">
              <a:buFont typeface="Courier New" pitchFamily="49" charset="0"/>
              <a:buChar char="o"/>
            </a:pPr>
            <a:r>
              <a:rPr lang="en-US" sz="1600" b="1" dirty="0"/>
              <a:t>Compactness</a:t>
            </a:r>
          </a:p>
          <a:p>
            <a:pPr lvl="2">
              <a:buFont typeface="Courier New" pitchFamily="49" charset="0"/>
              <a:buChar char="o"/>
            </a:pPr>
            <a:r>
              <a:rPr lang="en-US" sz="1600" b="1" dirty="0"/>
              <a:t>Difficulties in establishing uniqueness</a:t>
            </a:r>
          </a:p>
          <a:p>
            <a:pPr lvl="2">
              <a:buNone/>
            </a:pPr>
            <a:endParaRPr lang="en-US" sz="1600" dirty="0"/>
          </a:p>
          <a:p>
            <a:r>
              <a:rPr lang="en-US" sz="2000" b="1" dirty="0">
                <a:solidFill>
                  <a:srgbClr val="0D0D0D"/>
                </a:solidFill>
              </a:rPr>
              <a:t>Digital Millennium Copyright Act (DMCA)</a:t>
            </a:r>
          </a:p>
          <a:p>
            <a:pPr lvl="1"/>
            <a:r>
              <a:rPr lang="en-US" sz="1600" dirty="0"/>
              <a:t>Makes it illegal to circumvent technology-based protections of copyrighted materials</a:t>
            </a:r>
          </a:p>
          <a:p>
            <a:endParaRPr lang="en-US" dirty="0"/>
          </a:p>
        </p:txBody>
      </p:sp>
      <p:sp>
        <p:nvSpPr>
          <p:cNvPr id="3" name="Title 2"/>
          <p:cNvSpPr>
            <a:spLocks noGrp="1"/>
          </p:cNvSpPr>
          <p:nvPr>
            <p:ph type="title"/>
          </p:nvPr>
        </p:nvSpPr>
        <p:spPr/>
        <p:txBody>
          <a:bodyPr/>
          <a:lstStyle/>
          <a:p>
            <a:r>
              <a:rPr lang="en-US" dirty="0">
                <a:solidFill>
                  <a:srgbClr val="0D0D0D"/>
                </a:solidFill>
              </a:rPr>
              <a:t>Challenges to intellectual property rights</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sz="2000" b="1" dirty="0"/>
              <a:t>Computer-related liability problems</a:t>
            </a:r>
          </a:p>
          <a:p>
            <a:pPr lvl="2">
              <a:buFont typeface="Courier New" pitchFamily="49" charset="0"/>
              <a:buChar char="o"/>
            </a:pPr>
            <a:r>
              <a:rPr lang="en-US" sz="1800" dirty="0"/>
              <a:t>If software fails, who is responsible?</a:t>
            </a:r>
          </a:p>
          <a:p>
            <a:pPr lvl="3">
              <a:buFont typeface="Wingdings" pitchFamily="2" charset="2"/>
              <a:buChar char="ü"/>
            </a:pPr>
            <a:r>
              <a:rPr lang="en-US" sz="1600" dirty="0"/>
              <a:t>If seen as part of machine that injures or harms, software producer and operator may be liable</a:t>
            </a:r>
          </a:p>
          <a:p>
            <a:pPr lvl="3">
              <a:buFont typeface="Wingdings" pitchFamily="2" charset="2"/>
              <a:buChar char="ü"/>
            </a:pPr>
            <a:r>
              <a:rPr lang="en-US" sz="1600" dirty="0"/>
              <a:t>If seen as similar to book, difficult to hold author/publisher responsible</a:t>
            </a:r>
          </a:p>
          <a:p>
            <a:pPr lvl="3">
              <a:buFont typeface="Wingdings" pitchFamily="2" charset="2"/>
              <a:buChar char="ü"/>
            </a:pPr>
            <a:r>
              <a:rPr lang="en-US" sz="1600" dirty="0"/>
              <a:t>What should liability be if software seen as service? Would this be similar to telephone systems not being liable for transmitted messages?</a:t>
            </a:r>
          </a:p>
          <a:p>
            <a:pPr lvl="3">
              <a:buNone/>
            </a:pPr>
            <a:endParaRPr lang="en-US" sz="1600" dirty="0"/>
          </a:p>
          <a:p>
            <a:r>
              <a:rPr lang="en-US" sz="2000" b="1" dirty="0">
                <a:solidFill>
                  <a:srgbClr val="0D0D0D"/>
                </a:solidFill>
              </a:rPr>
              <a:t>System Quality: Data Quality and System Errors</a:t>
            </a:r>
          </a:p>
          <a:p>
            <a:pPr lvl="1">
              <a:spcAft>
                <a:spcPts val="0"/>
              </a:spcAft>
              <a:buFont typeface="Courier New" pitchFamily="49" charset="0"/>
              <a:buChar char="o"/>
            </a:pPr>
            <a:r>
              <a:rPr lang="en-US" sz="1600" dirty="0"/>
              <a:t>What is an acceptable, technologically feasible level of system quality?</a:t>
            </a:r>
          </a:p>
          <a:p>
            <a:pPr lvl="2">
              <a:spcAft>
                <a:spcPts val="0"/>
              </a:spcAft>
              <a:buFont typeface="Wingdings" pitchFamily="2" charset="2"/>
              <a:buChar char="ü"/>
            </a:pPr>
            <a:r>
              <a:rPr lang="en-US" sz="1600" dirty="0"/>
              <a:t>Flawless software is economically unfeasible</a:t>
            </a:r>
          </a:p>
          <a:p>
            <a:pPr lvl="1">
              <a:spcAft>
                <a:spcPts val="0"/>
              </a:spcAft>
              <a:buFont typeface="Courier New" pitchFamily="49" charset="0"/>
              <a:buChar char="o"/>
            </a:pPr>
            <a:r>
              <a:rPr lang="en-US" sz="1600" b="1" dirty="0"/>
              <a:t>Three principal sources of poor system performance</a:t>
            </a:r>
          </a:p>
          <a:p>
            <a:pPr lvl="2">
              <a:spcAft>
                <a:spcPts val="0"/>
              </a:spcAft>
              <a:buFont typeface="Wingdings" pitchFamily="2" charset="2"/>
              <a:buChar char="ü"/>
            </a:pPr>
            <a:r>
              <a:rPr lang="en-US" sz="1600" dirty="0"/>
              <a:t>Software bugs, errors</a:t>
            </a:r>
          </a:p>
          <a:p>
            <a:pPr lvl="2">
              <a:spcAft>
                <a:spcPts val="0"/>
              </a:spcAft>
              <a:buFont typeface="Wingdings" pitchFamily="2" charset="2"/>
              <a:buChar char="ü"/>
            </a:pPr>
            <a:r>
              <a:rPr lang="en-US" sz="1600" dirty="0"/>
              <a:t>Hardware or facility failures</a:t>
            </a:r>
          </a:p>
          <a:p>
            <a:pPr lvl="2">
              <a:spcAft>
                <a:spcPts val="0"/>
              </a:spcAft>
              <a:buFont typeface="Wingdings" pitchFamily="2" charset="2"/>
              <a:buChar char="ü"/>
            </a:pPr>
            <a:r>
              <a:rPr lang="en-US" sz="1600" dirty="0"/>
              <a:t>Poor input data quality (most common source of business system failure)</a:t>
            </a:r>
          </a:p>
          <a:p>
            <a:endParaRPr lang="en-US" dirty="0"/>
          </a:p>
        </p:txBody>
      </p:sp>
      <p:sp>
        <p:nvSpPr>
          <p:cNvPr id="3" name="Title 2"/>
          <p:cNvSpPr>
            <a:spLocks noGrp="1"/>
          </p:cNvSpPr>
          <p:nvPr>
            <p:ph type="title"/>
          </p:nvPr>
        </p:nvSpPr>
        <p:spPr/>
        <p:txBody>
          <a:bodyPr/>
          <a:lstStyle/>
          <a:p>
            <a:r>
              <a:rPr lang="en-US" dirty="0">
                <a:solidFill>
                  <a:srgbClr val="0D0D0D"/>
                </a:solidFill>
              </a:rPr>
              <a:t>Accountability, Liability, Control</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18</a:t>
            </a:fld>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a:spcAft>
                <a:spcPts val="0"/>
              </a:spcAft>
            </a:pPr>
            <a:r>
              <a:rPr lang="en-US" sz="2000" u="sng" dirty="0"/>
              <a:t>Negative social consequences of systems</a:t>
            </a:r>
          </a:p>
          <a:p>
            <a:pPr lvl="2">
              <a:spcAft>
                <a:spcPts val="0"/>
              </a:spcAft>
              <a:buFont typeface="Courier New" pitchFamily="49" charset="0"/>
              <a:buChar char="o"/>
            </a:pPr>
            <a:r>
              <a:rPr lang="en-US" sz="2000" b="1" dirty="0"/>
              <a:t>Balancing power:  Center Vs. Periphery</a:t>
            </a:r>
          </a:p>
          <a:p>
            <a:pPr lvl="3">
              <a:spcAft>
                <a:spcPts val="0"/>
              </a:spcAft>
              <a:buFont typeface="Wingdings" pitchFamily="2" charset="2"/>
              <a:buChar char="ü"/>
            </a:pPr>
            <a:r>
              <a:rPr lang="en-US" sz="1600" dirty="0"/>
              <a:t>Although computing power decentralizing, key decision-making remains centralized.</a:t>
            </a:r>
          </a:p>
          <a:p>
            <a:pPr lvl="2">
              <a:spcAft>
                <a:spcPts val="0"/>
              </a:spcAft>
              <a:buFont typeface="Courier New" pitchFamily="49" charset="0"/>
              <a:buChar char="o"/>
            </a:pPr>
            <a:r>
              <a:rPr lang="en-US" sz="2000" b="1" dirty="0"/>
              <a:t>Rapidity of change: Reduced response time to competition</a:t>
            </a:r>
          </a:p>
          <a:p>
            <a:pPr lvl="3">
              <a:spcAft>
                <a:spcPts val="0"/>
              </a:spcAft>
              <a:buFont typeface="Wingdings" pitchFamily="2" charset="2"/>
              <a:buChar char="ü"/>
            </a:pPr>
            <a:r>
              <a:rPr lang="en-US" sz="1600" dirty="0"/>
              <a:t>Businesses may not have enough time to respond to global competition.</a:t>
            </a:r>
          </a:p>
          <a:p>
            <a:pPr lvl="2">
              <a:spcAft>
                <a:spcPts val="0"/>
              </a:spcAft>
              <a:buFont typeface="Courier New" pitchFamily="49" charset="0"/>
              <a:buChar char="o"/>
            </a:pPr>
            <a:r>
              <a:rPr lang="en-US" sz="2000" b="1" dirty="0"/>
              <a:t>Maintaining boundaries: Family, work &amp; leisure</a:t>
            </a:r>
          </a:p>
          <a:p>
            <a:pPr lvl="3">
              <a:spcAft>
                <a:spcPts val="0"/>
              </a:spcAft>
              <a:buFont typeface="Wingdings" pitchFamily="2" charset="2"/>
              <a:buChar char="ü"/>
            </a:pPr>
            <a:r>
              <a:rPr lang="en-US" sz="1600" dirty="0"/>
              <a:t>Computing, Internet use lengthens work-day, infringes on family, personal time.</a:t>
            </a:r>
          </a:p>
          <a:p>
            <a:pPr lvl="2">
              <a:spcAft>
                <a:spcPts val="0"/>
              </a:spcAft>
              <a:buFont typeface="Courier New" pitchFamily="49" charset="0"/>
              <a:buChar char="o"/>
            </a:pPr>
            <a:r>
              <a:rPr lang="en-US" sz="2000" b="1" dirty="0"/>
              <a:t>Dependence and vulnerability: </a:t>
            </a:r>
          </a:p>
          <a:p>
            <a:pPr lvl="3">
              <a:spcAft>
                <a:spcPts val="0"/>
              </a:spcAft>
              <a:buFont typeface="Wingdings" pitchFamily="2" charset="2"/>
              <a:buChar char="ü"/>
            </a:pPr>
            <a:r>
              <a:rPr lang="en-US" sz="1600" dirty="0"/>
              <a:t>Public and private organizations ever more dependent on computer systems.</a:t>
            </a:r>
            <a:endParaRPr lang="en-US" dirty="0"/>
          </a:p>
          <a:p>
            <a:endParaRPr lang="en-US" dirty="0"/>
          </a:p>
        </p:txBody>
      </p:sp>
      <p:sp>
        <p:nvSpPr>
          <p:cNvPr id="3" name="Title 2"/>
          <p:cNvSpPr>
            <a:spLocks noGrp="1"/>
          </p:cNvSpPr>
          <p:nvPr>
            <p:ph type="title"/>
          </p:nvPr>
        </p:nvSpPr>
        <p:spPr>
          <a:xfrm>
            <a:off x="228600" y="381000"/>
            <a:ext cx="8382000" cy="685800"/>
          </a:xfrm>
        </p:spPr>
        <p:txBody>
          <a:bodyPr/>
          <a:lstStyle/>
          <a:p>
            <a:r>
              <a:rPr lang="en-US" dirty="0">
                <a:solidFill>
                  <a:srgbClr val="0D0D0D"/>
                </a:solidFill>
              </a:rPr>
              <a:t>Quality of life: Equity, access, and boundaries</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19</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a:xfrm>
            <a:off x="228600" y="1524000"/>
            <a:ext cx="8763000" cy="4724400"/>
          </a:xfrm>
        </p:spPr>
        <p:txBody>
          <a:bodyPr/>
          <a:lstStyle/>
          <a:p>
            <a:r>
              <a:rPr lang="en-US" sz="2000" b="1" dirty="0">
                <a:solidFill>
                  <a:srgbClr val="0D0D0D"/>
                </a:solidFill>
              </a:rPr>
              <a:t>What ethical, social, and political issues are raised </a:t>
            </a:r>
            <a:r>
              <a:rPr lang="en-US" sz="2000" dirty="0">
                <a:solidFill>
                  <a:srgbClr val="0D0D0D"/>
                </a:solidFill>
              </a:rPr>
              <a:t>by information systems?</a:t>
            </a:r>
          </a:p>
          <a:p>
            <a:r>
              <a:rPr lang="en-US" sz="2000" dirty="0">
                <a:solidFill>
                  <a:srgbClr val="0D0D0D"/>
                </a:solidFill>
              </a:rPr>
              <a:t>What </a:t>
            </a:r>
            <a:r>
              <a:rPr lang="en-US" sz="2000" b="1" dirty="0">
                <a:solidFill>
                  <a:srgbClr val="0D0D0D"/>
                </a:solidFill>
              </a:rPr>
              <a:t>specific principles </a:t>
            </a:r>
            <a:r>
              <a:rPr lang="en-US" sz="2000" dirty="0">
                <a:solidFill>
                  <a:srgbClr val="0D0D0D"/>
                </a:solidFill>
              </a:rPr>
              <a:t>for conduct can be used </a:t>
            </a:r>
            <a:r>
              <a:rPr lang="en-US" sz="2000" b="1" dirty="0">
                <a:solidFill>
                  <a:srgbClr val="0D0D0D"/>
                </a:solidFill>
              </a:rPr>
              <a:t>to guide ethical decisions</a:t>
            </a:r>
            <a:r>
              <a:rPr lang="en-US" sz="2000" dirty="0">
                <a:solidFill>
                  <a:srgbClr val="0D0D0D"/>
                </a:solidFill>
              </a:rPr>
              <a:t>?</a:t>
            </a:r>
          </a:p>
          <a:p>
            <a:r>
              <a:rPr lang="en-US" sz="2000" b="1" dirty="0">
                <a:solidFill>
                  <a:srgbClr val="0D0D0D"/>
                </a:solidFill>
              </a:rPr>
              <a:t>Why do contemporary information systems technology and the Internet pose challenges </a:t>
            </a:r>
            <a:r>
              <a:rPr lang="en-US" sz="2000" dirty="0">
                <a:solidFill>
                  <a:srgbClr val="0D0D0D"/>
                </a:solidFill>
              </a:rPr>
              <a:t>to the protection of individual privacy and intellectual property?</a:t>
            </a:r>
          </a:p>
          <a:p>
            <a:r>
              <a:rPr lang="en-US" sz="2000" b="1" dirty="0">
                <a:solidFill>
                  <a:srgbClr val="0D0D0D"/>
                </a:solidFill>
              </a:rPr>
              <a:t>How have information systems affected everyday life</a:t>
            </a:r>
            <a:r>
              <a:rPr lang="en-US" sz="2000" dirty="0">
                <a:solidFill>
                  <a:srgbClr val="0D0D0D"/>
                </a:solidFill>
              </a:rPr>
              <a:t>? </a:t>
            </a:r>
          </a:p>
          <a:p>
            <a:endParaRPr lang="en-US" sz="2000" dirty="0">
              <a:solidFill>
                <a:srgbClr val="0D0D0D"/>
              </a:solidFill>
            </a:endParaRPr>
          </a:p>
        </p:txBody>
      </p:sp>
      <p:sp>
        <p:nvSpPr>
          <p:cNvPr id="3" name="Title 2"/>
          <p:cNvSpPr>
            <a:spLocks noGrp="1"/>
          </p:cNvSpPr>
          <p:nvPr>
            <p:ph type="title"/>
          </p:nvPr>
        </p:nvSpPr>
        <p:spPr/>
        <p:txBody>
          <a:bodyPr/>
          <a:lstStyle/>
          <a:p>
            <a:r>
              <a:rPr lang="en-US" dirty="0"/>
              <a:t>Learning Objectives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a:spcAft>
                <a:spcPts val="0"/>
              </a:spcAft>
            </a:pPr>
            <a:r>
              <a:rPr lang="en-US" sz="2000" b="1" dirty="0">
                <a:solidFill>
                  <a:srgbClr val="0D0D0D"/>
                </a:solidFill>
              </a:rPr>
              <a:t>Computer crime and abuse</a:t>
            </a:r>
          </a:p>
          <a:p>
            <a:pPr lvl="1">
              <a:spcAft>
                <a:spcPts val="0"/>
              </a:spcAft>
              <a:buFont typeface="Courier New" pitchFamily="49" charset="0"/>
              <a:buChar char="o"/>
            </a:pPr>
            <a:r>
              <a:rPr lang="en-US" sz="1800" b="1" dirty="0"/>
              <a:t>Computer crime</a:t>
            </a:r>
            <a:r>
              <a:rPr lang="en-US" sz="1800" dirty="0"/>
              <a:t>: Commission of illegal acts through use of computer or against a computer system – computer may be object or instrument of crime.</a:t>
            </a:r>
          </a:p>
          <a:p>
            <a:pPr lvl="1">
              <a:spcAft>
                <a:spcPts val="0"/>
              </a:spcAft>
              <a:buFont typeface="Courier New" pitchFamily="49" charset="0"/>
              <a:buChar char="o"/>
            </a:pPr>
            <a:r>
              <a:rPr lang="en-US" sz="1800" b="1" dirty="0"/>
              <a:t>Computer abuse</a:t>
            </a:r>
            <a:r>
              <a:rPr lang="en-US" sz="1800" dirty="0"/>
              <a:t>: Unethical acts, not illegal</a:t>
            </a:r>
          </a:p>
          <a:p>
            <a:pPr lvl="2">
              <a:spcAft>
                <a:spcPts val="0"/>
              </a:spcAft>
              <a:buFont typeface="Wingdings" pitchFamily="2" charset="2"/>
              <a:buChar char="ü"/>
            </a:pPr>
            <a:r>
              <a:rPr lang="en-US" sz="1800" b="1" dirty="0"/>
              <a:t>Spam</a:t>
            </a:r>
            <a:r>
              <a:rPr lang="en-US" sz="1800" dirty="0"/>
              <a:t>: is a junk e-mail sent by an organization or individual to a mass audience of Internet users who have expressed no interest in the product or service being marketed. </a:t>
            </a:r>
          </a:p>
          <a:p>
            <a:pPr lvl="2">
              <a:spcAft>
                <a:spcPts val="0"/>
              </a:spcAft>
              <a:buFont typeface="Wingdings" pitchFamily="2" charset="2"/>
              <a:buChar char="ü"/>
            </a:pPr>
            <a:r>
              <a:rPr lang="en-US" sz="1800" dirty="0"/>
              <a:t>High costs for businesses in dealing with spam</a:t>
            </a:r>
          </a:p>
          <a:p>
            <a:pPr>
              <a:spcAft>
                <a:spcPts val="0"/>
              </a:spcAft>
            </a:pPr>
            <a:r>
              <a:rPr lang="en-US" sz="2000" b="1" dirty="0">
                <a:solidFill>
                  <a:srgbClr val="0D0D0D"/>
                </a:solidFill>
              </a:rPr>
              <a:t>Employment: </a:t>
            </a:r>
          </a:p>
          <a:p>
            <a:pPr lvl="1">
              <a:spcAft>
                <a:spcPts val="0"/>
              </a:spcAft>
              <a:buFont typeface="Courier New" pitchFamily="49" charset="0"/>
              <a:buChar char="o"/>
            </a:pPr>
            <a:r>
              <a:rPr lang="en-US" sz="1800" dirty="0"/>
              <a:t>Reengineering work resulting in lost jobs.</a:t>
            </a:r>
          </a:p>
          <a:p>
            <a:pPr>
              <a:spcAft>
                <a:spcPts val="0"/>
              </a:spcAft>
            </a:pPr>
            <a:r>
              <a:rPr lang="en-US" sz="2000" b="1" dirty="0">
                <a:solidFill>
                  <a:srgbClr val="0D0D0D"/>
                </a:solidFill>
              </a:rPr>
              <a:t>Equity and access – the digital divide: </a:t>
            </a:r>
          </a:p>
          <a:p>
            <a:pPr lvl="1">
              <a:spcAft>
                <a:spcPts val="0"/>
              </a:spcAft>
              <a:buFont typeface="Courier New" pitchFamily="49" charset="0"/>
              <a:buChar char="o"/>
            </a:pPr>
            <a:r>
              <a:rPr lang="en-US" sz="1800" dirty="0"/>
              <a:t>Certain ethnic and income groups in the United States less likely to have computers or Internet access. </a:t>
            </a:r>
          </a:p>
          <a:p>
            <a:pPr lvl="1">
              <a:spcAft>
                <a:spcPts val="0"/>
              </a:spcAft>
              <a:buFont typeface="Courier New" pitchFamily="49" charset="0"/>
              <a:buChar char="o"/>
            </a:pPr>
            <a:endParaRPr lang="en-US" sz="1800" dirty="0"/>
          </a:p>
          <a:p>
            <a:endParaRPr lang="en-US" dirty="0"/>
          </a:p>
        </p:txBody>
      </p:sp>
      <p:sp>
        <p:nvSpPr>
          <p:cNvPr id="3" name="Title 2"/>
          <p:cNvSpPr>
            <a:spLocks noGrp="1"/>
          </p:cNvSpPr>
          <p:nvPr>
            <p:ph type="title"/>
          </p:nvPr>
        </p:nvSpPr>
        <p:spPr/>
        <p:txBody>
          <a:bodyPr/>
          <a:lstStyle/>
          <a:p>
            <a:r>
              <a:rPr lang="en-US" dirty="0">
                <a:solidFill>
                  <a:srgbClr val="0D0D0D"/>
                </a:solidFill>
              </a:rPr>
              <a:t>Quality of life (cont’d)</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20</a:t>
            </a:fld>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sz="2000" b="1" dirty="0">
                <a:solidFill>
                  <a:srgbClr val="0D0D0D"/>
                </a:solidFill>
              </a:rPr>
              <a:t>Health risks</a:t>
            </a:r>
          </a:p>
          <a:p>
            <a:pPr lvl="1">
              <a:buFont typeface="Courier New" pitchFamily="49" charset="0"/>
              <a:buChar char="o"/>
            </a:pPr>
            <a:r>
              <a:rPr lang="en-US" sz="2000" dirty="0"/>
              <a:t>Repetitive stress injury (RSI)</a:t>
            </a:r>
          </a:p>
          <a:p>
            <a:pPr lvl="1">
              <a:buFont typeface="Courier New" pitchFamily="49" charset="0"/>
              <a:buChar char="o"/>
            </a:pPr>
            <a:r>
              <a:rPr lang="en-US" sz="2000" dirty="0"/>
              <a:t>Carpal Tunnel Syndrome (CTS)</a:t>
            </a:r>
          </a:p>
          <a:p>
            <a:pPr lvl="2">
              <a:buFont typeface="Wingdings" pitchFamily="2" charset="2"/>
              <a:buChar char="ü"/>
            </a:pPr>
            <a:r>
              <a:rPr lang="en-US" sz="2000" dirty="0"/>
              <a:t>Largest source is computer keyboards</a:t>
            </a:r>
          </a:p>
          <a:p>
            <a:pPr lvl="1"/>
            <a:r>
              <a:rPr lang="en-US" sz="2000" dirty="0"/>
              <a:t>Computer vision syndrome (CVS)</a:t>
            </a:r>
          </a:p>
          <a:p>
            <a:pPr lvl="1"/>
            <a:r>
              <a:rPr lang="en-US" sz="2000" dirty="0"/>
              <a:t>Technostress</a:t>
            </a:r>
          </a:p>
          <a:p>
            <a:pPr lvl="1"/>
            <a:r>
              <a:rPr lang="en-US" sz="2000" dirty="0"/>
              <a:t>Role of radiation, screen emissions, low-level electromagnetic fields.</a:t>
            </a:r>
          </a:p>
          <a:p>
            <a:endParaRPr lang="en-US" dirty="0"/>
          </a:p>
        </p:txBody>
      </p:sp>
      <p:sp>
        <p:nvSpPr>
          <p:cNvPr id="3" name="Title 2"/>
          <p:cNvSpPr>
            <a:spLocks noGrp="1"/>
          </p:cNvSpPr>
          <p:nvPr>
            <p:ph type="title"/>
          </p:nvPr>
        </p:nvSpPr>
        <p:spPr/>
        <p:txBody>
          <a:bodyPr/>
          <a:lstStyle/>
          <a:p>
            <a:r>
              <a:rPr lang="en-US" dirty="0">
                <a:solidFill>
                  <a:srgbClr val="0D0D0D"/>
                </a:solidFill>
              </a:rPr>
              <a:t>Quality of life (cont’d)</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21</a:t>
            </a:fld>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362200" y="2057400"/>
            <a:ext cx="4114799" cy="2585323"/>
          </a:xfrm>
          <a:prstGeom prst="rect">
            <a:avLst/>
          </a:prstGeom>
          <a:noFill/>
        </p:spPr>
        <p:txBody>
          <a:bodyPr wrap="square" lIns="91440" tIns="45720" rIns="91440" bIns="45720">
            <a:spAutoFit/>
          </a:bodyPr>
          <a:lstStyle/>
          <a:p>
            <a:pPr algn="ctr"/>
            <a:r>
              <a:rPr lang="en-US" sz="5400" b="1" i="1" cap="none" spc="300" dirty="0">
                <a:ln w="11430" cmpd="sng">
                  <a:solidFill>
                    <a:schemeClr val="accent1">
                      <a:tint val="10000"/>
                    </a:schemeClr>
                  </a:solidFill>
                  <a:prstDash val="solid"/>
                  <a:miter lim="800000"/>
                </a:ln>
                <a:solidFill>
                  <a:schemeClr val="accent1">
                    <a:lumMod val="50000"/>
                  </a:schemeClr>
                </a:solidFill>
                <a:effectLst>
                  <a:glow rad="45500">
                    <a:schemeClr val="accent1">
                      <a:satMod val="220000"/>
                      <a:alpha val="35000"/>
                    </a:schemeClr>
                  </a:glow>
                </a:effectLst>
                <a:latin typeface="Candara" pitchFamily="34" charset="0"/>
              </a:rPr>
              <a:t>Question Please</a:t>
            </a:r>
          </a:p>
          <a:p>
            <a:pPr algn="ctr"/>
            <a:r>
              <a:rPr lang="en-US" sz="5400" b="1" i="1" cap="none" spc="300" dirty="0">
                <a:ln w="11430" cmpd="sng">
                  <a:solidFill>
                    <a:schemeClr val="accent1">
                      <a:tint val="10000"/>
                    </a:schemeClr>
                  </a:solidFill>
                  <a:prstDash val="solid"/>
                  <a:miter lim="800000"/>
                </a:ln>
                <a:solidFill>
                  <a:schemeClr val="accent1">
                    <a:lumMod val="50000"/>
                  </a:schemeClr>
                </a:solidFill>
                <a:effectLst>
                  <a:glow rad="45500">
                    <a:schemeClr val="accent1">
                      <a:satMod val="220000"/>
                      <a:alpha val="35000"/>
                    </a:schemeClr>
                  </a:glow>
                </a:effectLst>
                <a:latin typeface="Candara"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r>
              <a:rPr lang="en-US" sz="2000" dirty="0"/>
              <a:t>Is somebody trailing you on the web, or watching your every click?</a:t>
            </a:r>
          </a:p>
          <a:p>
            <a:r>
              <a:rPr lang="en-US" sz="2000" dirty="0"/>
              <a:t>Why do you start seeing display ads &amp; pop-ups just after you have been searching the web for a product/service?</a:t>
            </a:r>
          </a:p>
          <a:p>
            <a:pPr lvl="1">
              <a:buFont typeface="Courier New" pitchFamily="49" charset="0"/>
              <a:buChar char="o"/>
            </a:pPr>
            <a:r>
              <a:rPr lang="en-US" sz="1600" dirty="0"/>
              <a:t>You are being tracked and targeted on the web so that you are exposed to certain ads. </a:t>
            </a:r>
          </a:p>
          <a:p>
            <a:r>
              <a:rPr lang="en-US" sz="2000" dirty="0"/>
              <a:t>Google is the largest web tracker, monitors thousand of web sites. </a:t>
            </a:r>
          </a:p>
          <a:p>
            <a:r>
              <a:rPr lang="en-US" sz="2000" b="1" i="1" dirty="0"/>
              <a:t>Behavioral targeting </a:t>
            </a:r>
            <a:r>
              <a:rPr lang="en-US" sz="2000" dirty="0"/>
              <a:t>allows businesses and organizations to more precisely target desired demographics.</a:t>
            </a:r>
          </a:p>
          <a:p>
            <a:r>
              <a:rPr lang="en-US" sz="2000" dirty="0"/>
              <a:t>How?</a:t>
            </a:r>
          </a:p>
          <a:p>
            <a:pPr lvl="1">
              <a:buFont typeface="Courier New" pitchFamily="49" charset="0"/>
              <a:buChar char="o"/>
            </a:pPr>
            <a:r>
              <a:rPr lang="en-US" sz="1600" b="1" dirty="0"/>
              <a:t>Cookies, flask cookies, Web beacons </a:t>
            </a:r>
            <a:r>
              <a:rPr lang="en-US" sz="1600" dirty="0"/>
              <a:t>(i.e., web bugs)</a:t>
            </a:r>
          </a:p>
          <a:p>
            <a:pPr lvl="1">
              <a:buFont typeface="Courier New" pitchFamily="49" charset="0"/>
              <a:buChar char="o"/>
            </a:pPr>
            <a:r>
              <a:rPr lang="en-US" sz="1600" b="1" dirty="0"/>
              <a:t>Beacon, a small software placed on your computer </a:t>
            </a:r>
            <a:r>
              <a:rPr lang="en-US" sz="1600" dirty="0"/>
              <a:t>when you visit any websites. And, report back to the servers operate by the beacon owners the domains and web pages you visited, what ads you clicked on, &amp; other online behavior.</a:t>
            </a:r>
          </a:p>
          <a:p>
            <a:r>
              <a:rPr lang="en-US" sz="2000" b="1" i="1" dirty="0">
                <a:solidFill>
                  <a:srgbClr val="FF0000"/>
                </a:solidFill>
              </a:rPr>
              <a:t>Google knows more about you than your mother does!!!</a:t>
            </a:r>
          </a:p>
        </p:txBody>
      </p:sp>
      <p:sp>
        <p:nvSpPr>
          <p:cNvPr id="3" name="Title 2"/>
          <p:cNvSpPr>
            <a:spLocks noGrp="1"/>
          </p:cNvSpPr>
          <p:nvPr>
            <p:ph type="title"/>
          </p:nvPr>
        </p:nvSpPr>
        <p:spPr/>
        <p:txBody>
          <a:bodyPr/>
          <a:lstStyle/>
          <a:p>
            <a:r>
              <a:rPr lang="en-US" dirty="0"/>
              <a:t>Privacy: You’re the Target!!!</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Effect transition="in" filter="box(in)">
                                      <p:cBhvr>
                                        <p:cTn id="7" dur="500"/>
                                        <p:tgtEl>
                                          <p:spTgt spid="2">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3" end="3"/>
                                            </p:txEl>
                                          </p:spTgt>
                                        </p:tgtEl>
                                        <p:attrNameLst>
                                          <p:attrName>style.visibility</p:attrName>
                                        </p:attrNameLst>
                                      </p:cBhvr>
                                      <p:to>
                                        <p:strVal val="visible"/>
                                      </p:to>
                                    </p:set>
                                    <p:animEffect transition="in" filter="box(in)">
                                      <p:cBhvr>
                                        <p:cTn id="12" dur="500"/>
                                        <p:tgtEl>
                                          <p:spTgt spid="2">
                                            <p:txEl>
                                              <p:pRg st="3" end="3"/>
                                            </p:txEl>
                                          </p:spTgt>
                                        </p:tgtEl>
                                      </p:cBhvr>
                                    </p:animEffect>
                                  </p:childTnLst>
                                </p:cTn>
                              </p:par>
                              <p:par>
                                <p:cTn id="13" presetID="4" presetClass="entr" presetSubtype="16" fill="hold" nodeType="withEffect">
                                  <p:stCondLst>
                                    <p:cond delay="0"/>
                                  </p:stCondLst>
                                  <p:childTnLst>
                                    <p:set>
                                      <p:cBhvr>
                                        <p:cTn id="14" dur="1" fill="hold">
                                          <p:stCondLst>
                                            <p:cond delay="0"/>
                                          </p:stCondLst>
                                        </p:cTn>
                                        <p:tgtEl>
                                          <p:spTgt spid="2">
                                            <p:txEl>
                                              <p:pRg st="4" end="4"/>
                                            </p:txEl>
                                          </p:spTgt>
                                        </p:tgtEl>
                                        <p:attrNameLst>
                                          <p:attrName>style.visibility</p:attrName>
                                        </p:attrNameLst>
                                      </p:cBhvr>
                                      <p:to>
                                        <p:strVal val="visible"/>
                                      </p:to>
                                    </p:set>
                                    <p:animEffect transition="in" filter="box(in)">
                                      <p:cBhvr>
                                        <p:cTn id="15" dur="500"/>
                                        <p:tgtEl>
                                          <p:spTgt spid="2">
                                            <p:txEl>
                                              <p:pRg st="4" end="4"/>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2">
                                            <p:txEl>
                                              <p:pRg st="5" end="5"/>
                                            </p:txEl>
                                          </p:spTgt>
                                        </p:tgtEl>
                                        <p:attrNameLst>
                                          <p:attrName>style.visibility</p:attrName>
                                        </p:attrNameLst>
                                      </p:cBhvr>
                                      <p:to>
                                        <p:strVal val="visible"/>
                                      </p:to>
                                    </p:set>
                                    <p:animEffect transition="in" filter="box(in)">
                                      <p:cBhvr>
                                        <p:cTn id="20" dur="500"/>
                                        <p:tgtEl>
                                          <p:spTgt spid="2">
                                            <p:txEl>
                                              <p:pRg st="5" end="5"/>
                                            </p:txEl>
                                          </p:spTgt>
                                        </p:tgtEl>
                                      </p:cBhvr>
                                    </p:animEffect>
                                  </p:childTnLst>
                                </p:cTn>
                              </p:par>
                              <p:par>
                                <p:cTn id="21" presetID="4" presetClass="entr" presetSubtype="16" fill="hold" nodeType="withEffect">
                                  <p:stCondLst>
                                    <p:cond delay="0"/>
                                  </p:stCondLst>
                                  <p:childTnLst>
                                    <p:set>
                                      <p:cBhvr>
                                        <p:cTn id="22" dur="1" fill="hold">
                                          <p:stCondLst>
                                            <p:cond delay="0"/>
                                          </p:stCondLst>
                                        </p:cTn>
                                        <p:tgtEl>
                                          <p:spTgt spid="2">
                                            <p:txEl>
                                              <p:pRg st="6" end="6"/>
                                            </p:txEl>
                                          </p:spTgt>
                                        </p:tgtEl>
                                        <p:attrNameLst>
                                          <p:attrName>style.visibility</p:attrName>
                                        </p:attrNameLst>
                                      </p:cBhvr>
                                      <p:to>
                                        <p:strVal val="visible"/>
                                      </p:to>
                                    </p:set>
                                    <p:animEffect transition="in" filter="box(in)">
                                      <p:cBhvr>
                                        <p:cTn id="23" dur="500"/>
                                        <p:tgtEl>
                                          <p:spTgt spid="2">
                                            <p:txEl>
                                              <p:pRg st="6" end="6"/>
                                            </p:txEl>
                                          </p:spTgt>
                                        </p:tgtEl>
                                      </p:cBhvr>
                                    </p:animEffect>
                                  </p:childTnLst>
                                </p:cTn>
                              </p:par>
                              <p:par>
                                <p:cTn id="24" presetID="4" presetClass="entr" presetSubtype="16" fill="hold" nodeType="withEffect">
                                  <p:stCondLst>
                                    <p:cond delay="0"/>
                                  </p:stCondLst>
                                  <p:childTnLst>
                                    <p:set>
                                      <p:cBhvr>
                                        <p:cTn id="25" dur="1" fill="hold">
                                          <p:stCondLst>
                                            <p:cond delay="0"/>
                                          </p:stCondLst>
                                        </p:cTn>
                                        <p:tgtEl>
                                          <p:spTgt spid="2">
                                            <p:txEl>
                                              <p:pRg st="7" end="7"/>
                                            </p:txEl>
                                          </p:spTgt>
                                        </p:tgtEl>
                                        <p:attrNameLst>
                                          <p:attrName>style.visibility</p:attrName>
                                        </p:attrNameLst>
                                      </p:cBhvr>
                                      <p:to>
                                        <p:strVal val="visible"/>
                                      </p:to>
                                    </p:set>
                                    <p:animEffect transition="in" filter="box(in)">
                                      <p:cBhvr>
                                        <p:cTn id="26" dur="500"/>
                                        <p:tgtEl>
                                          <p:spTgt spid="2">
                                            <p:txEl>
                                              <p:pRg st="7" end="7"/>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7" presetClass="entr" presetSubtype="0" fill="hold" nodeType="clickEffect">
                                  <p:stCondLst>
                                    <p:cond delay="0"/>
                                  </p:stCondLst>
                                  <p:childTnLst>
                                    <p:set>
                                      <p:cBhvr>
                                        <p:cTn id="30" dur="1" fill="hold">
                                          <p:stCondLst>
                                            <p:cond delay="0"/>
                                          </p:stCondLst>
                                        </p:cTn>
                                        <p:tgtEl>
                                          <p:spTgt spid="2">
                                            <p:txEl>
                                              <p:pRg st="8" end="8"/>
                                            </p:txEl>
                                          </p:spTgt>
                                        </p:tgtEl>
                                        <p:attrNameLst>
                                          <p:attrName>style.visibility</p:attrName>
                                        </p:attrNameLst>
                                      </p:cBhvr>
                                      <p:to>
                                        <p:strVal val="visible"/>
                                      </p:to>
                                    </p:set>
                                    <p:animEffect transition="in" filter="fade">
                                      <p:cBhvr>
                                        <p:cTn id="31" dur="1000"/>
                                        <p:tgtEl>
                                          <p:spTgt spid="2">
                                            <p:txEl>
                                              <p:pRg st="8" end="8"/>
                                            </p:txEl>
                                          </p:spTgt>
                                        </p:tgtEl>
                                      </p:cBhvr>
                                    </p:animEffect>
                                    <p:anim calcmode="lin" valueType="num">
                                      <p:cBhvr>
                                        <p:cTn id="32"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33" dur="900" decel="100000" fill="hold"/>
                                        <p:tgtEl>
                                          <p:spTgt spid="2">
                                            <p:txEl>
                                              <p:pRg st="8" end="8"/>
                                            </p:txEl>
                                          </p:spTgt>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
                                            <p:txEl>
                                              <p:pRg st="8" end="8"/>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marL="342900" lvl="1" indent="-342900">
              <a:buFont typeface="Arial" charset="0"/>
              <a:buChar char="•"/>
            </a:pPr>
            <a:r>
              <a:rPr lang="en-US" sz="2000" b="1" dirty="0"/>
              <a:t>Principles of right and wrong </a:t>
            </a:r>
            <a:r>
              <a:rPr lang="en-US" sz="2000" dirty="0"/>
              <a:t>that individuals, acting as free moral agents, use to make choices to guide their behaviors.</a:t>
            </a:r>
          </a:p>
          <a:p>
            <a:pPr marL="342900" lvl="1" indent="-342900">
              <a:buFont typeface="Arial" charset="0"/>
              <a:buChar char="•"/>
            </a:pPr>
            <a:r>
              <a:rPr lang="en-US" sz="2000" b="1" dirty="0"/>
              <a:t>Information systems raise new ethical questions </a:t>
            </a:r>
            <a:r>
              <a:rPr lang="en-US" sz="2000" dirty="0"/>
              <a:t>because they create opportunities for</a:t>
            </a:r>
          </a:p>
          <a:p>
            <a:pPr marL="742950" lvl="2" indent="-342900">
              <a:buFont typeface="Courier New" pitchFamily="49" charset="0"/>
              <a:buChar char="o"/>
            </a:pPr>
            <a:r>
              <a:rPr lang="en-US" sz="1600" dirty="0"/>
              <a:t>Intense social change, </a:t>
            </a:r>
            <a:r>
              <a:rPr lang="en-US" sz="1600" b="1" dirty="0"/>
              <a:t>threatening existing distributions of power, money, rights &amp; obligations. </a:t>
            </a:r>
          </a:p>
          <a:p>
            <a:pPr marL="742950" lvl="2" indent="-342900">
              <a:buFont typeface="Courier New" pitchFamily="49" charset="0"/>
              <a:buChar char="o"/>
            </a:pPr>
            <a:r>
              <a:rPr lang="en-US" sz="1600" dirty="0"/>
              <a:t>Achieving social progress but </a:t>
            </a:r>
            <a:r>
              <a:rPr lang="en-US" sz="1600" b="1" dirty="0"/>
              <a:t>committing crimes and threatening cherished social values. </a:t>
            </a:r>
          </a:p>
          <a:p>
            <a:pPr marL="742950" lvl="2" indent="-342900">
              <a:buNone/>
            </a:pPr>
            <a:endParaRPr lang="en-US" sz="1600" dirty="0"/>
          </a:p>
          <a:p>
            <a:r>
              <a:rPr lang="en-US" sz="2000" b="1" dirty="0">
                <a:solidFill>
                  <a:srgbClr val="0D0D0D"/>
                </a:solidFill>
              </a:rPr>
              <a:t>Recent cases of failed ethical judgment in business</a:t>
            </a:r>
          </a:p>
          <a:p>
            <a:pPr lvl="1">
              <a:buFont typeface="Courier New" pitchFamily="49" charset="0"/>
              <a:buChar char="o"/>
            </a:pPr>
            <a:r>
              <a:rPr lang="en-US" sz="1600" dirty="0"/>
              <a:t>Lehman Brothers, Minerals Management Service, Pfizer, Siemens</a:t>
            </a:r>
          </a:p>
          <a:p>
            <a:pPr lvl="1">
              <a:buFont typeface="Courier New" pitchFamily="49" charset="0"/>
              <a:buChar char="o"/>
            </a:pPr>
            <a:r>
              <a:rPr lang="en-US" sz="1600" dirty="0"/>
              <a:t>In many, information systems used to bury decisions from public scrutiny.</a:t>
            </a:r>
          </a:p>
          <a:p>
            <a:endParaRPr lang="en-US" dirty="0"/>
          </a:p>
        </p:txBody>
      </p:sp>
      <p:sp>
        <p:nvSpPr>
          <p:cNvPr id="3" name="Title 2"/>
          <p:cNvSpPr>
            <a:spLocks noGrp="1"/>
          </p:cNvSpPr>
          <p:nvPr>
            <p:ph type="title"/>
          </p:nvPr>
        </p:nvSpPr>
        <p:spPr/>
        <p:txBody>
          <a:bodyPr/>
          <a:lstStyle/>
          <a:p>
            <a:r>
              <a:rPr lang="en-US" dirty="0"/>
              <a:t>What is Ethics?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4</a:t>
            </a:fld>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Ethical, Social &amp; Political Issues related to IS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5</a:t>
            </a:fld>
            <a:endParaRPr lang="en-US" dirty="0"/>
          </a:p>
        </p:txBody>
      </p:sp>
      <p:pic>
        <p:nvPicPr>
          <p:cNvPr id="5" name="Picture Placeholder 10" descr="Fig-4-01.png"/>
          <p:cNvPicPr>
            <a:picLocks noGrp="1" noChangeAspect="1"/>
          </p:cNvPicPr>
          <p:nvPr>
            <p:ph sz="quarter" idx="12"/>
          </p:nvPr>
        </p:nvPicPr>
        <p:blipFill>
          <a:blip r:embed="rId2" cstate="print"/>
          <a:stretch>
            <a:fillRect/>
          </a:stretch>
        </p:blipFill>
        <p:spPr>
          <a:xfrm>
            <a:off x="2895600" y="1676400"/>
            <a:ext cx="6044712" cy="4572000"/>
          </a:xfrm>
        </p:spPr>
      </p:pic>
      <p:sp>
        <p:nvSpPr>
          <p:cNvPr id="6" name="Rounded Rectangle 5"/>
          <p:cNvSpPr/>
          <p:nvPr/>
        </p:nvSpPr>
        <p:spPr>
          <a:xfrm>
            <a:off x="152400" y="1524000"/>
            <a:ext cx="2667000" cy="45720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US" sz="1600" b="1" i="1" dirty="0">
                <a:solidFill>
                  <a:schemeClr val="tx1"/>
                </a:solidFill>
                <a:latin typeface="Candara" pitchFamily="34" charset="0"/>
              </a:rPr>
              <a:t> IT has a ripple effect</a:t>
            </a:r>
            <a:r>
              <a:rPr lang="en-US" sz="1600" dirty="0">
                <a:solidFill>
                  <a:schemeClr val="tx1"/>
                </a:solidFill>
                <a:latin typeface="Candara" pitchFamily="34" charset="0"/>
              </a:rPr>
              <a:t>, raising new ethical, social and political issues that </a:t>
            </a:r>
            <a:r>
              <a:rPr lang="en-US" sz="1600" b="1" i="1" dirty="0">
                <a:solidFill>
                  <a:schemeClr val="tx1"/>
                </a:solidFill>
                <a:latin typeface="Candara" pitchFamily="34" charset="0"/>
              </a:rPr>
              <a:t>must be dealt with on the individual, social &amp; political levels</a:t>
            </a:r>
            <a:r>
              <a:rPr lang="en-US" sz="1600" dirty="0">
                <a:solidFill>
                  <a:schemeClr val="tx1"/>
                </a:solidFill>
                <a:latin typeface="Candara" pitchFamily="34" charset="0"/>
              </a:rPr>
              <a:t>.</a:t>
            </a:r>
          </a:p>
          <a:p>
            <a:pPr algn="ctr"/>
            <a:endParaRPr lang="en-US" sz="1600" dirty="0">
              <a:solidFill>
                <a:schemeClr val="tx1"/>
              </a:solidFill>
              <a:latin typeface="Candara" pitchFamily="34" charset="0"/>
            </a:endParaRPr>
          </a:p>
          <a:p>
            <a:pPr algn="ctr">
              <a:buFont typeface="Arial" pitchFamily="34" charset="0"/>
              <a:buChar char="•"/>
            </a:pPr>
            <a:r>
              <a:rPr lang="en-US" sz="1600" dirty="0">
                <a:solidFill>
                  <a:schemeClr val="tx1"/>
                </a:solidFill>
                <a:latin typeface="Candara" pitchFamily="34" charset="0"/>
              </a:rPr>
              <a:t> However, social institutions </a:t>
            </a:r>
            <a:r>
              <a:rPr lang="en-US" sz="1600" b="1" i="1" dirty="0">
                <a:solidFill>
                  <a:schemeClr val="tx1"/>
                </a:solidFill>
                <a:latin typeface="Candara" pitchFamily="34" charset="0"/>
              </a:rPr>
              <a:t>cannot respond overnight to these ripples</a:t>
            </a:r>
            <a:r>
              <a:rPr lang="en-US" sz="1600" dirty="0">
                <a:solidFill>
                  <a:schemeClr val="tx1"/>
                </a:solidFill>
                <a:latin typeface="Candara" pitchFamily="34" charset="0"/>
              </a:rPr>
              <a:t>- it may take years to develop etiquette, expectations, social responsibility, politically correct attitudes or approved rules.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marL="514350" indent="-514350">
              <a:buFont typeface="+mj-lt"/>
              <a:buAutoNum type="arabicPeriod"/>
            </a:pPr>
            <a:r>
              <a:rPr lang="en-US" sz="2000" b="1" dirty="0"/>
              <a:t>Information rights and obligations</a:t>
            </a:r>
          </a:p>
          <a:p>
            <a:pPr marL="914400" lvl="1" indent="-514350">
              <a:buFont typeface="Courier New" pitchFamily="49" charset="0"/>
              <a:buChar char="o"/>
            </a:pPr>
            <a:r>
              <a:rPr lang="en-US" sz="1600" dirty="0"/>
              <a:t>What rights do individuals possess with respect to themselves? What can they protect?</a:t>
            </a:r>
            <a:endParaRPr lang="en-US" sz="1600" b="1" dirty="0"/>
          </a:p>
          <a:p>
            <a:pPr marL="514350" indent="-514350">
              <a:buFont typeface="+mj-lt"/>
              <a:buAutoNum type="arabicPeriod"/>
            </a:pPr>
            <a:r>
              <a:rPr lang="en-US" sz="2000" b="1" dirty="0"/>
              <a:t>Property rights and obligations</a:t>
            </a:r>
          </a:p>
          <a:p>
            <a:pPr marL="914400" lvl="1" indent="-514350">
              <a:buFont typeface="Courier New" pitchFamily="49" charset="0"/>
              <a:buChar char="o"/>
            </a:pPr>
            <a:r>
              <a:rPr lang="en-US" sz="1600" dirty="0"/>
              <a:t>How will traditional intellectual property rights be protected in a digital society?</a:t>
            </a:r>
          </a:p>
          <a:p>
            <a:pPr marL="514350" indent="-514350">
              <a:buFont typeface="+mj-lt"/>
              <a:buAutoNum type="arabicPeriod"/>
            </a:pPr>
            <a:r>
              <a:rPr lang="en-US" sz="2000" b="1" dirty="0"/>
              <a:t>Accountability and control</a:t>
            </a:r>
          </a:p>
          <a:p>
            <a:pPr marL="914400" lvl="1" indent="-514350">
              <a:buFont typeface="Courier New" pitchFamily="49" charset="0"/>
              <a:buChar char="o"/>
            </a:pPr>
            <a:r>
              <a:rPr lang="en-US" sz="1600" dirty="0"/>
              <a:t>Who can and will be held accountable and liable for the harm done to individual &amp; collective information and property rights?</a:t>
            </a:r>
          </a:p>
          <a:p>
            <a:pPr marL="514350" indent="-514350">
              <a:buFont typeface="+mj-lt"/>
              <a:buAutoNum type="arabicPeriod"/>
            </a:pPr>
            <a:r>
              <a:rPr lang="en-US" sz="2000" b="1" dirty="0"/>
              <a:t>System quality</a:t>
            </a:r>
          </a:p>
          <a:p>
            <a:pPr marL="914400" lvl="1" indent="-514350">
              <a:buFont typeface="Courier New" pitchFamily="49" charset="0"/>
              <a:buChar char="o"/>
            </a:pPr>
            <a:r>
              <a:rPr lang="en-US" sz="1600" dirty="0"/>
              <a:t>What standards of data and system quality should we demand to protect individual rights and the safety of society?</a:t>
            </a:r>
            <a:endParaRPr lang="en-US" sz="1600" b="1" dirty="0"/>
          </a:p>
          <a:p>
            <a:pPr marL="514350" indent="-514350">
              <a:buFont typeface="+mj-lt"/>
              <a:buAutoNum type="arabicPeriod"/>
            </a:pPr>
            <a:r>
              <a:rPr lang="en-US" sz="2000" b="1" dirty="0"/>
              <a:t>Quality of life</a:t>
            </a:r>
          </a:p>
          <a:p>
            <a:pPr marL="914400" lvl="1" indent="-514350">
              <a:buFont typeface="Courier New" pitchFamily="49" charset="0"/>
              <a:buChar char="o"/>
            </a:pPr>
            <a:r>
              <a:rPr lang="en-US" sz="1600" dirty="0"/>
              <a:t>What values should be preserved in an information- and knowledge- based society?</a:t>
            </a:r>
            <a:endParaRPr lang="en-US" sz="1600" b="1" dirty="0"/>
          </a:p>
        </p:txBody>
      </p:sp>
      <p:sp>
        <p:nvSpPr>
          <p:cNvPr id="3" name="Title 2"/>
          <p:cNvSpPr>
            <a:spLocks noGrp="1"/>
          </p:cNvSpPr>
          <p:nvPr>
            <p:ph type="title"/>
          </p:nvPr>
        </p:nvSpPr>
        <p:spPr/>
        <p:txBody>
          <a:bodyPr/>
          <a:lstStyle/>
          <a:p>
            <a:r>
              <a:rPr lang="en-US" dirty="0"/>
              <a:t>Five Moral Dimensions of Information Age</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6</a:t>
            </a:fld>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p:txBody>
          <a:bodyPr/>
          <a:lstStyle/>
          <a:p>
            <a:pPr marL="457200" indent="-457200">
              <a:buFont typeface="+mj-lt"/>
              <a:buAutoNum type="arabicPeriod"/>
            </a:pPr>
            <a:r>
              <a:rPr lang="en-US" sz="2000" b="1" dirty="0"/>
              <a:t>Doubling of computer power every 18 months</a:t>
            </a:r>
          </a:p>
          <a:p>
            <a:pPr marL="857250" lvl="1" indent="-457200">
              <a:buFont typeface="Courier New" pitchFamily="49" charset="0"/>
              <a:buChar char="o"/>
            </a:pPr>
            <a:r>
              <a:rPr lang="en-US" sz="1600" dirty="0"/>
              <a:t>More organizations depend on computer systems for critical operations. Our dependence on systems, &amp; vulnerability to system errors &amp; poor data quality have increased.</a:t>
            </a:r>
          </a:p>
          <a:p>
            <a:pPr marL="457200" indent="-457200">
              <a:buFont typeface="+mj-lt"/>
              <a:buAutoNum type="arabicPeriod"/>
            </a:pPr>
            <a:r>
              <a:rPr lang="en-US" sz="2000" b="1" dirty="0"/>
              <a:t>Rapidly declining data storage costs</a:t>
            </a:r>
          </a:p>
          <a:p>
            <a:pPr marL="857250" lvl="1" indent="-457200">
              <a:buFont typeface="Courier New" pitchFamily="49" charset="0"/>
              <a:buChar char="o"/>
            </a:pPr>
            <a:r>
              <a:rPr lang="en-US" sz="1600" dirty="0"/>
              <a:t>Organizations can easily maintain detailed databases on individuals. Therefore, routine violation of individual privacy becomes cheap and effective. </a:t>
            </a:r>
          </a:p>
          <a:p>
            <a:pPr marL="457200" indent="-457200">
              <a:buFont typeface="+mj-lt"/>
              <a:buAutoNum type="arabicPeriod"/>
            </a:pPr>
            <a:r>
              <a:rPr lang="en-US" sz="2000" b="1" dirty="0"/>
              <a:t>Networking advances and the Internet</a:t>
            </a:r>
          </a:p>
          <a:p>
            <a:pPr marL="857250" lvl="1" indent="-457200">
              <a:buFont typeface="Courier New" pitchFamily="49" charset="0"/>
              <a:buChar char="o"/>
            </a:pPr>
            <a:r>
              <a:rPr lang="en-US" sz="1600" dirty="0"/>
              <a:t>Copying data from one location to another and accessing personal data from remote locations is much easier</a:t>
            </a:r>
          </a:p>
          <a:p>
            <a:pPr marL="457200" indent="-457200">
              <a:buFont typeface="+mj-lt"/>
              <a:buAutoNum type="arabicPeriod"/>
            </a:pPr>
            <a:r>
              <a:rPr lang="en-US" sz="2000" b="1" dirty="0"/>
              <a:t>Advances in data analysis techniques</a:t>
            </a:r>
          </a:p>
          <a:p>
            <a:pPr marL="857250" lvl="1" indent="-457200">
              <a:buFont typeface="Courier New" pitchFamily="49" charset="0"/>
              <a:buChar char="o"/>
            </a:pPr>
            <a:r>
              <a:rPr lang="en-US" sz="1600" dirty="0"/>
              <a:t>Companies can analyze vast quantities of data gathered on individuals for:</a:t>
            </a:r>
          </a:p>
          <a:p>
            <a:pPr marL="857250" lvl="1" indent="-457200">
              <a:buFont typeface="Courier New" pitchFamily="49" charset="0"/>
              <a:buChar char="o"/>
            </a:pPr>
            <a:r>
              <a:rPr lang="en-US" sz="1600" b="1" dirty="0"/>
              <a:t>Profiling, </a:t>
            </a:r>
            <a:r>
              <a:rPr lang="en-US" sz="1600" dirty="0"/>
              <a:t>combining data from multiple sources to create dossiers of detailed personal information on individuals.</a:t>
            </a:r>
          </a:p>
          <a:p>
            <a:pPr marL="857250" lvl="1" indent="-457200">
              <a:buFont typeface="Courier New" pitchFamily="49" charset="0"/>
              <a:buChar char="o"/>
            </a:pPr>
            <a:r>
              <a:rPr lang="en-US" sz="1600" b="1" dirty="0" err="1"/>
              <a:t>Nonobvious</a:t>
            </a:r>
            <a:r>
              <a:rPr lang="en-US" sz="1600" b="1" dirty="0"/>
              <a:t> relationship awareness (NORA), </a:t>
            </a:r>
            <a:r>
              <a:rPr lang="en-US" sz="1600" dirty="0"/>
              <a:t>combining data from multiple sources to find obscure hidden connections that might help identify criminals or terrorists. </a:t>
            </a:r>
          </a:p>
          <a:p>
            <a:pPr>
              <a:buNone/>
            </a:pPr>
            <a:endParaRPr lang="en-US" dirty="0"/>
          </a:p>
          <a:p>
            <a:endParaRPr lang="en-US" dirty="0"/>
          </a:p>
        </p:txBody>
      </p:sp>
      <p:sp>
        <p:nvSpPr>
          <p:cNvPr id="3" name="Title 2"/>
          <p:cNvSpPr>
            <a:spLocks noGrp="1"/>
          </p:cNvSpPr>
          <p:nvPr>
            <p:ph type="title"/>
          </p:nvPr>
        </p:nvSpPr>
        <p:spPr>
          <a:xfrm>
            <a:off x="228600" y="381000"/>
            <a:ext cx="8458200" cy="685800"/>
          </a:xfrm>
        </p:spPr>
        <p:txBody>
          <a:bodyPr/>
          <a:lstStyle/>
          <a:p>
            <a:r>
              <a:rPr lang="en-US" dirty="0">
                <a:solidFill>
                  <a:srgbClr val="0D0D0D"/>
                </a:solidFill>
              </a:rPr>
              <a:t>Key Technology Trends that Raise Ethical issues</a:t>
            </a:r>
            <a:endParaRPr lang="en-US" dirty="0"/>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7</a:t>
            </a:fld>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 y="381000"/>
            <a:ext cx="8382000" cy="685800"/>
          </a:xfrm>
        </p:spPr>
        <p:txBody>
          <a:bodyPr/>
          <a:lstStyle/>
          <a:p>
            <a:r>
              <a:rPr lang="en-US" dirty="0" err="1"/>
              <a:t>Nonobvious</a:t>
            </a:r>
            <a:r>
              <a:rPr lang="en-US" dirty="0"/>
              <a:t> Relationship Awareness (NORA)</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8</a:t>
            </a:fld>
            <a:endParaRPr lang="en-US" dirty="0"/>
          </a:p>
        </p:txBody>
      </p:sp>
      <p:pic>
        <p:nvPicPr>
          <p:cNvPr id="5" name="Picture Placeholder 10" descr="Fig-4-01.png"/>
          <p:cNvPicPr>
            <a:picLocks noGrp="1" noChangeAspect="1"/>
          </p:cNvPicPr>
          <p:nvPr>
            <p:ph sz="quarter" idx="12"/>
          </p:nvPr>
        </p:nvPicPr>
        <p:blipFill>
          <a:blip r:embed="rId2" cstate="print"/>
          <a:stretch>
            <a:fillRect/>
          </a:stretch>
        </p:blipFill>
        <p:spPr>
          <a:xfrm>
            <a:off x="3886200" y="1676400"/>
            <a:ext cx="4944738" cy="4572000"/>
          </a:xfrm>
        </p:spPr>
      </p:pic>
      <p:sp>
        <p:nvSpPr>
          <p:cNvPr id="6" name="Rounded Rectangle 5"/>
          <p:cNvSpPr/>
          <p:nvPr/>
        </p:nvSpPr>
        <p:spPr>
          <a:xfrm>
            <a:off x="76200" y="1524000"/>
            <a:ext cx="3733800" cy="4724400"/>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US" sz="1600" b="1" dirty="0">
                <a:solidFill>
                  <a:schemeClr val="tx1"/>
                </a:solidFill>
                <a:latin typeface="Candara" pitchFamily="34" charset="0"/>
              </a:rPr>
              <a:t> NORA</a:t>
            </a:r>
            <a:r>
              <a:rPr lang="en-US" sz="1600" dirty="0">
                <a:solidFill>
                  <a:schemeClr val="tx1"/>
                </a:solidFill>
                <a:latin typeface="Candara" pitchFamily="34" charset="0"/>
              </a:rPr>
              <a:t> technology can </a:t>
            </a:r>
            <a:r>
              <a:rPr lang="en-US" sz="1600" b="1" dirty="0">
                <a:solidFill>
                  <a:schemeClr val="tx1"/>
                </a:solidFill>
                <a:latin typeface="Candara" pitchFamily="34" charset="0"/>
              </a:rPr>
              <a:t>take information about people from disparate sources and find obscure, </a:t>
            </a:r>
            <a:r>
              <a:rPr lang="en-US" sz="1600" b="1" dirty="0" err="1">
                <a:solidFill>
                  <a:schemeClr val="tx1"/>
                </a:solidFill>
                <a:latin typeface="Candara" pitchFamily="34" charset="0"/>
              </a:rPr>
              <a:t>nonobvious</a:t>
            </a:r>
            <a:r>
              <a:rPr lang="en-US" sz="1600" b="1" dirty="0">
                <a:solidFill>
                  <a:schemeClr val="tx1"/>
                </a:solidFill>
                <a:latin typeface="Candara" pitchFamily="34" charset="0"/>
              </a:rPr>
              <a:t> relationships</a:t>
            </a:r>
            <a:r>
              <a:rPr lang="en-US" sz="1600" dirty="0">
                <a:solidFill>
                  <a:schemeClr val="tx1"/>
                </a:solidFill>
                <a:latin typeface="Candara" pitchFamily="34" charset="0"/>
              </a:rPr>
              <a:t>. It might discover, for example</a:t>
            </a:r>
          </a:p>
          <a:p>
            <a:pPr algn="ctr"/>
            <a:r>
              <a:rPr lang="en-US" sz="1600" dirty="0">
                <a:solidFill>
                  <a:schemeClr val="tx1"/>
                </a:solidFill>
                <a:latin typeface="Candara" pitchFamily="34" charset="0"/>
              </a:rPr>
              <a:t> </a:t>
            </a:r>
          </a:p>
          <a:p>
            <a:pPr algn="ctr">
              <a:buFont typeface="Arial" pitchFamily="34" charset="0"/>
              <a:buChar char="•"/>
            </a:pPr>
            <a:r>
              <a:rPr lang="en-US" sz="1600" dirty="0">
                <a:solidFill>
                  <a:schemeClr val="tx1"/>
                </a:solidFill>
                <a:latin typeface="Candara" pitchFamily="34" charset="0"/>
              </a:rPr>
              <a:t> An applicant for a job at a casino shares a telephone number with a known criminal and issue an alert to the hiring manager.</a:t>
            </a:r>
          </a:p>
          <a:p>
            <a:pPr algn="ctr">
              <a:buFont typeface="Arial" pitchFamily="34" charset="0"/>
              <a:buChar char="•"/>
            </a:pPr>
            <a:endParaRPr lang="en-US" sz="1600" dirty="0">
              <a:solidFill>
                <a:schemeClr val="tx1"/>
              </a:solidFill>
              <a:latin typeface="Candara" pitchFamily="34" charset="0"/>
            </a:endParaRPr>
          </a:p>
          <a:p>
            <a:pPr algn="ctr">
              <a:buFont typeface="Arial" pitchFamily="34" charset="0"/>
              <a:buChar char="•"/>
            </a:pPr>
            <a:r>
              <a:rPr lang="en-US" sz="1600" dirty="0">
                <a:solidFill>
                  <a:schemeClr val="tx1"/>
                </a:solidFill>
                <a:latin typeface="Candara" pitchFamily="34" charset="0"/>
              </a:rPr>
              <a:t> </a:t>
            </a:r>
            <a:r>
              <a:rPr lang="en-US" sz="1600" b="1" dirty="0">
                <a:solidFill>
                  <a:schemeClr val="tx1"/>
                </a:solidFill>
                <a:latin typeface="Candara" pitchFamily="34" charset="0"/>
              </a:rPr>
              <a:t>An airline can identify potential terrorists</a:t>
            </a:r>
            <a:r>
              <a:rPr lang="en-US" sz="1600" dirty="0">
                <a:solidFill>
                  <a:schemeClr val="tx1"/>
                </a:solidFill>
                <a:latin typeface="Candara" pitchFamily="34" charset="0"/>
              </a:rPr>
              <a:t> attempting to board a   plane.</a:t>
            </a:r>
          </a:p>
          <a:p>
            <a:pPr algn="ctr"/>
            <a:r>
              <a:rPr lang="en-US" sz="1600" dirty="0">
                <a:solidFill>
                  <a:schemeClr val="tx1"/>
                </a:solidFill>
                <a:latin typeface="Candara" pitchFamily="34" charset="0"/>
              </a:rPr>
              <a:t>  </a:t>
            </a:r>
          </a:p>
          <a:p>
            <a:pPr algn="ctr">
              <a:buFont typeface="Arial" pitchFamily="34" charset="0"/>
              <a:buChar char="•"/>
            </a:pPr>
            <a:r>
              <a:rPr lang="en-US" sz="1600" dirty="0">
                <a:solidFill>
                  <a:schemeClr val="tx1"/>
                </a:solidFill>
                <a:latin typeface="Candara" pitchFamily="34" charset="0"/>
              </a:rPr>
              <a:t> </a:t>
            </a:r>
            <a:r>
              <a:rPr lang="en-US" sz="1600" b="1" dirty="0">
                <a:solidFill>
                  <a:schemeClr val="tx1"/>
                </a:solidFill>
                <a:latin typeface="Candara" pitchFamily="34" charset="0"/>
              </a:rPr>
              <a:t>Government can identify potential terrorists </a:t>
            </a:r>
            <a:r>
              <a:rPr lang="en-US" sz="1600" dirty="0">
                <a:solidFill>
                  <a:schemeClr val="tx1"/>
                </a:solidFill>
                <a:latin typeface="Candara" pitchFamily="34" charset="0"/>
              </a:rPr>
              <a:t>by monitoring phone calls. </a:t>
            </a:r>
          </a:p>
          <a:p>
            <a:pPr algn="ctr">
              <a:buFont typeface="Arial" pitchFamily="34" charset="0"/>
              <a:buChar char="•"/>
            </a:pPr>
            <a:endParaRPr lang="en-US" sz="1600" dirty="0">
              <a:latin typeface="Candara"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2"/>
          </p:nvPr>
        </p:nvSpPr>
        <p:spPr>
          <a:xfrm>
            <a:off x="228600" y="1600200"/>
            <a:ext cx="3733800" cy="4572000"/>
          </a:xfrm>
        </p:spPr>
        <p:txBody>
          <a:bodyPr/>
          <a:lstStyle/>
          <a:p>
            <a:pPr marL="457200" indent="-457200">
              <a:buFont typeface="+mj-lt"/>
              <a:buAutoNum type="arabicPeriod"/>
            </a:pPr>
            <a:r>
              <a:rPr lang="en-US" sz="2000" b="1" dirty="0"/>
              <a:t>Responsibility</a:t>
            </a:r>
          </a:p>
          <a:p>
            <a:pPr marL="857250" lvl="1" indent="-457200">
              <a:buFont typeface="Courier New" pitchFamily="49" charset="0"/>
              <a:buChar char="o"/>
            </a:pPr>
            <a:r>
              <a:rPr lang="en-US" sz="1600" dirty="0"/>
              <a:t>Accepting the potential costs, duties, and obligations for decisions. </a:t>
            </a:r>
          </a:p>
          <a:p>
            <a:pPr marL="457200" indent="-457200">
              <a:buFont typeface="+mj-lt"/>
              <a:buAutoNum type="arabicPeriod"/>
            </a:pPr>
            <a:r>
              <a:rPr lang="en-US" sz="2000" b="1" dirty="0"/>
              <a:t>Accountability</a:t>
            </a:r>
            <a:r>
              <a:rPr lang="en-US" sz="2000" dirty="0"/>
              <a:t> </a:t>
            </a:r>
          </a:p>
          <a:p>
            <a:pPr marL="857250" lvl="1" indent="-457200">
              <a:buFont typeface="Courier New" pitchFamily="49" charset="0"/>
              <a:buChar char="o"/>
            </a:pPr>
            <a:r>
              <a:rPr lang="en-US" sz="1600" dirty="0"/>
              <a:t>Mechanisms for identifying responsible parties.</a:t>
            </a:r>
          </a:p>
          <a:p>
            <a:pPr marL="457200" indent="-457200">
              <a:buFont typeface="+mj-lt"/>
              <a:buAutoNum type="arabicPeriod"/>
            </a:pPr>
            <a:r>
              <a:rPr lang="en-US" sz="2000" b="1" dirty="0"/>
              <a:t>Liability</a:t>
            </a:r>
          </a:p>
          <a:p>
            <a:pPr marL="857250" lvl="1" indent="-457200">
              <a:buFont typeface="Courier New" pitchFamily="49" charset="0"/>
              <a:buChar char="o"/>
            </a:pPr>
            <a:r>
              <a:rPr lang="en-US" sz="1600" dirty="0"/>
              <a:t>Permits individuals (and firms) to recover damages done to them. </a:t>
            </a:r>
          </a:p>
          <a:p>
            <a:pPr marL="457200" indent="-457200">
              <a:buFont typeface="+mj-lt"/>
              <a:buAutoNum type="arabicPeriod"/>
            </a:pPr>
            <a:r>
              <a:rPr lang="en-US" sz="2000" b="1" dirty="0"/>
              <a:t>Due process</a:t>
            </a:r>
            <a:r>
              <a:rPr lang="en-US" sz="2000" dirty="0"/>
              <a:t> </a:t>
            </a:r>
          </a:p>
          <a:p>
            <a:pPr marL="857250" lvl="1" indent="-457200">
              <a:buFont typeface="Courier New" pitchFamily="49" charset="0"/>
              <a:buChar char="o"/>
            </a:pPr>
            <a:r>
              <a:rPr lang="en-US" sz="1600" dirty="0"/>
              <a:t>Laws are well known and understood, with an ability to appeal to higher authorities. </a:t>
            </a:r>
          </a:p>
          <a:p>
            <a:pPr marL="457200" indent="-457200">
              <a:buFont typeface="+mj-lt"/>
              <a:buAutoNum type="arabicPeriod"/>
            </a:pPr>
            <a:endParaRPr lang="en-US" sz="2000" dirty="0"/>
          </a:p>
        </p:txBody>
      </p:sp>
      <p:sp>
        <p:nvSpPr>
          <p:cNvPr id="3" name="Title 2"/>
          <p:cNvSpPr>
            <a:spLocks noGrp="1"/>
          </p:cNvSpPr>
          <p:nvPr>
            <p:ph type="title"/>
          </p:nvPr>
        </p:nvSpPr>
        <p:spPr/>
        <p:txBody>
          <a:bodyPr/>
          <a:lstStyle/>
          <a:p>
            <a:r>
              <a:rPr lang="en-US" dirty="0"/>
              <a:t>Concepts of Ethical Analysis</a:t>
            </a:r>
          </a:p>
        </p:txBody>
      </p:sp>
      <p:sp>
        <p:nvSpPr>
          <p:cNvPr id="4" name="Slide Number Placeholder 3"/>
          <p:cNvSpPr>
            <a:spLocks noGrp="1"/>
          </p:cNvSpPr>
          <p:nvPr>
            <p:ph type="sldNum" sz="quarter" idx="13"/>
          </p:nvPr>
        </p:nvSpPr>
        <p:spPr/>
        <p:txBody>
          <a:bodyPr/>
          <a:lstStyle/>
          <a:p>
            <a:pPr>
              <a:defRPr/>
            </a:pPr>
            <a:fld id="{0739BDE4-2BB0-487A-88B6-8B444CD4171A}" type="slidenum">
              <a:rPr lang="en-US" smtClean="0"/>
              <a:pPr>
                <a:defRPr/>
              </a:pPr>
              <a:t>9</a:t>
            </a:fld>
            <a:endParaRPr lang="en-US" dirty="0"/>
          </a:p>
        </p:txBody>
      </p:sp>
      <p:sp>
        <p:nvSpPr>
          <p:cNvPr id="11" name="Content Placeholder 1"/>
          <p:cNvSpPr txBox="1">
            <a:spLocks/>
          </p:cNvSpPr>
          <p:nvPr/>
        </p:nvSpPr>
        <p:spPr>
          <a:xfrm>
            <a:off x="4419600" y="1676400"/>
            <a:ext cx="4038600" cy="4114800"/>
          </a:xfrm>
          <a:prstGeom prst="rect">
            <a:avLst/>
          </a:prstGeom>
        </p:spPr>
        <p:txBody>
          <a:bodyPr/>
          <a:lstStyle/>
          <a:p>
            <a:pPr marL="457200" marR="0" lvl="0" indent="-457200" algn="l" defTabSz="914400" rtl="0" eaLnBrk="0" fontAlgn="base" latinLnBrk="0" hangingPunct="0">
              <a:lnSpc>
                <a:spcPct val="100000"/>
              </a:lnSpc>
              <a:spcBef>
                <a:spcPct val="20000"/>
              </a:spcBef>
              <a:spcAft>
                <a:spcPct val="0"/>
              </a:spcAft>
              <a:buClrTx/>
              <a:buSzTx/>
              <a:tabLst/>
              <a:defRPr/>
            </a:pPr>
            <a:r>
              <a:rPr kumimoji="0" lang="en-US" sz="2000" b="1" i="0" u="sng" strike="noStrike" kern="1200" cap="none" spc="0" normalizeH="0" baseline="0" noProof="0" dirty="0">
                <a:ln>
                  <a:noFill/>
                </a:ln>
                <a:solidFill>
                  <a:schemeClr val="tx1"/>
                </a:solidFill>
                <a:effectLst/>
                <a:uLnTx/>
                <a:uFillTx/>
                <a:latin typeface="Candara" pitchFamily="34" charset="0"/>
                <a:ea typeface="+mn-ea"/>
                <a:cs typeface="+mn-cs"/>
              </a:rPr>
              <a:t>Ethical analysis: A five-step process</a:t>
            </a:r>
          </a:p>
          <a:p>
            <a:pPr marL="539496" lvl="1" indent="-514350">
              <a:spcBef>
                <a:spcPts val="600"/>
              </a:spcBef>
              <a:buFont typeface="Courier New" pitchFamily="49" charset="0"/>
              <a:buChar char="o"/>
            </a:pPr>
            <a:r>
              <a:rPr lang="en-US" sz="1600" dirty="0">
                <a:latin typeface="Candara" pitchFamily="34" charset="0"/>
              </a:rPr>
              <a:t>Identify and clearly describe the facts</a:t>
            </a:r>
          </a:p>
          <a:p>
            <a:pPr marL="539496" lvl="1" indent="-514350">
              <a:spcBef>
                <a:spcPts val="600"/>
              </a:spcBef>
              <a:buFont typeface="Courier New" pitchFamily="49" charset="0"/>
              <a:buChar char="o"/>
            </a:pPr>
            <a:r>
              <a:rPr lang="en-US" sz="1600" dirty="0">
                <a:latin typeface="Candara" pitchFamily="34" charset="0"/>
              </a:rPr>
              <a:t>Define the conflict or dilemma and identify the higher-order values involved</a:t>
            </a:r>
          </a:p>
          <a:p>
            <a:pPr marL="539496" lvl="1" indent="-514350">
              <a:spcBef>
                <a:spcPts val="600"/>
              </a:spcBef>
              <a:buFont typeface="Courier New" pitchFamily="49" charset="0"/>
              <a:buChar char="o"/>
            </a:pPr>
            <a:r>
              <a:rPr lang="en-US" sz="1600" dirty="0">
                <a:latin typeface="Candara" pitchFamily="34" charset="0"/>
              </a:rPr>
              <a:t>Identify the stakeholders</a:t>
            </a:r>
          </a:p>
          <a:p>
            <a:pPr marL="539496" lvl="1" indent="-514350">
              <a:spcBef>
                <a:spcPts val="600"/>
              </a:spcBef>
              <a:buFont typeface="Courier New" pitchFamily="49" charset="0"/>
              <a:buChar char="o"/>
            </a:pPr>
            <a:r>
              <a:rPr lang="en-US" sz="1600" dirty="0">
                <a:latin typeface="Candara" pitchFamily="34" charset="0"/>
              </a:rPr>
              <a:t>Identify the options that you can reasonably take</a:t>
            </a:r>
          </a:p>
          <a:p>
            <a:pPr marL="539496" lvl="1" indent="-514350">
              <a:spcBef>
                <a:spcPts val="600"/>
              </a:spcBef>
              <a:buFont typeface="Courier New" pitchFamily="49" charset="0"/>
              <a:buChar char="o"/>
            </a:pPr>
            <a:r>
              <a:rPr lang="en-US" sz="1600" dirty="0">
                <a:latin typeface="Candara" pitchFamily="34" charset="0"/>
              </a:rPr>
              <a:t>Identify the potential consequences of your options</a:t>
            </a:r>
            <a:endParaRPr kumimoji="0" lang="en-US" sz="1600" b="0" i="0" u="none" strike="noStrike" kern="1200" cap="none" spc="0" normalizeH="0" baseline="0" noProof="0" dirty="0">
              <a:ln>
                <a:noFill/>
              </a:ln>
              <a:solidFill>
                <a:schemeClr val="tx1"/>
              </a:solidFill>
              <a:effectLst/>
              <a:uLnTx/>
              <a:uFillTx/>
              <a:latin typeface="Candara" pitchFamily="34" charset="0"/>
            </a:endParaRPr>
          </a:p>
          <a:p>
            <a:pPr marL="457200" marR="0" lvl="0" indent="-457200" algn="l" defTabSz="914400" rtl="0" eaLnBrk="0" fontAlgn="base" latinLnBrk="0" hangingPunct="0">
              <a:lnSpc>
                <a:spcPct val="100000"/>
              </a:lnSpc>
              <a:spcBef>
                <a:spcPct val="20000"/>
              </a:spcBef>
              <a:spcAft>
                <a:spcPct val="0"/>
              </a:spcAft>
              <a:buClrTx/>
              <a:buSzTx/>
              <a:buFont typeface="+mj-lt"/>
              <a:buAutoNum type="arabicPeriod"/>
              <a:tabLst/>
              <a:defRPr/>
            </a:pPr>
            <a:endParaRPr kumimoji="0" lang="en-US" sz="2000" b="0" i="0" u="none" strike="noStrike" kern="1200" cap="none" spc="0" normalizeH="0" baseline="0" noProof="0" dirty="0">
              <a:ln>
                <a:noFill/>
              </a:ln>
              <a:solidFill>
                <a:schemeClr val="tx1"/>
              </a:solidFill>
              <a:effectLst/>
              <a:uLnTx/>
              <a:uFillTx/>
              <a:latin typeface="Candara" pitchFamily="34" charset="0"/>
              <a:ea typeface="+mn-ea"/>
              <a:cs typeface="+mn-c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12867</TotalTime>
  <Words>2173</Words>
  <Application>Microsoft Office PowerPoint</Application>
  <PresentationFormat>On-screen Show (4:3)</PresentationFormat>
  <Paragraphs>225</Paragraphs>
  <Slides>22</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Candara</vt:lpstr>
      <vt:lpstr>Courier New</vt:lpstr>
      <vt:lpstr>Wingdings</vt:lpstr>
      <vt:lpstr>Office Theme</vt:lpstr>
      <vt:lpstr>MIS 107: Information Systems &amp; Computing  Lecture 9:  Ethical and Social Issue in IS  by Prof. Md. Mahbubul Alam, PhD </vt:lpstr>
      <vt:lpstr>Learning Objectives</vt:lpstr>
      <vt:lpstr>Privacy: You’re the Target!!!</vt:lpstr>
      <vt:lpstr>What is Ethics?</vt:lpstr>
      <vt:lpstr>Ethical, Social &amp; Political Issues related to IS</vt:lpstr>
      <vt:lpstr>Five Moral Dimensions of Information Age</vt:lpstr>
      <vt:lpstr>Key Technology Trends that Raise Ethical issues</vt:lpstr>
      <vt:lpstr>Nonobvious Relationship Awareness (NORA)</vt:lpstr>
      <vt:lpstr>Concepts of Ethical Analysis</vt:lpstr>
      <vt:lpstr>Six Candidate Ethical Principles</vt:lpstr>
      <vt:lpstr>Information Rights</vt:lpstr>
      <vt:lpstr>FTC’s FIP principles</vt:lpstr>
      <vt:lpstr>Internet Challenges to Privacy</vt:lpstr>
      <vt:lpstr>How Cookies Identify Web Visitors?</vt:lpstr>
      <vt:lpstr>Technical Solutions</vt:lpstr>
      <vt:lpstr>Property rights: Intellectual property</vt:lpstr>
      <vt:lpstr>Challenges to intellectual property rights</vt:lpstr>
      <vt:lpstr>Accountability, Liability, Control</vt:lpstr>
      <vt:lpstr>Quality of life: Equity, access, and boundaries</vt:lpstr>
      <vt:lpstr>Quality of life (cont’d)</vt:lpstr>
      <vt:lpstr>Quality of life (cont’d)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Mahbu ALAM</dc:creator>
  <cp:lastModifiedBy>Md. Mahbubul Alam</cp:lastModifiedBy>
  <cp:revision>525</cp:revision>
  <dcterms:created xsi:type="dcterms:W3CDTF">2006-08-16T00:00:00Z</dcterms:created>
  <dcterms:modified xsi:type="dcterms:W3CDTF">2025-01-14T17:50:03Z</dcterms:modified>
</cp:coreProperties>
</file>