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6" r:id="rId7"/>
    <p:sldId id="261" r:id="rId8"/>
    <p:sldId id="264" r:id="rId9"/>
    <p:sldId id="262" r:id="rId10"/>
    <p:sldId id="265" r:id="rId11"/>
    <p:sldId id="263" r:id="rId12"/>
    <p:sldId id="267" r:id="rId13"/>
    <p:sldId id="268" r:id="rId14"/>
    <p:sldId id="269" r:id="rId15"/>
    <p:sldId id="270" r:id="rId16"/>
    <p:sldId id="273" r:id="rId17"/>
    <p:sldId id="271" r:id="rId18"/>
    <p:sldId id="272" r:id="rId19"/>
    <p:sldId id="275" r:id="rId20"/>
    <p:sldId id="276" r:id="rId21"/>
    <p:sldId id="274" r:id="rId22"/>
    <p:sldId id="277" r:id="rId23"/>
    <p:sldId id="278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725" y="53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Sylfaen" panose="010A0502050306030303" pitchFamily="18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Sylfaen" panose="010A0502050306030303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Sylfaen" panose="010A0502050306030303" pitchFamily="18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Sylfaen" panose="010A0502050306030303" pitchFamily="18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Sylfaen" panose="010A0502050306030303" pitchFamily="18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Sylfaen" panose="010A0502050306030303" pitchFamily="18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Sylfaen" panose="010A0502050306030303" pitchFamily="18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Sylfaen" panose="010A0502050306030303" pitchFamily="18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Sylfaen" panose="010A0502050306030303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s://mdmahbubulalam.com/" TargetMode="Externa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C051B9-0E96-633B-83FF-5F0FDEE9F99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>
                <a:latin typeface="Sylfaen" panose="010A0502050306030303" pitchFamily="18" charset="0"/>
              </a:rPr>
              <a:t>SPSS  Introductory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87C3431-58CE-8F0A-21FF-E4F0727682A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</a:rPr>
              <a:t>Prof Md Mahbubul Alam, PhD</a:t>
            </a:r>
          </a:p>
          <a:p>
            <a:r>
              <a:rPr lang="en-US" b="1" dirty="0">
                <a:latin typeface="Sylfaen" panose="010A0502050306030303" pitchFamily="18" charset="0"/>
              </a:rPr>
              <a:t>Dept. of Agricultural Extension &amp; Information System</a:t>
            </a:r>
          </a:p>
          <a:p>
            <a:r>
              <a:rPr lang="en-US" b="1" dirty="0">
                <a:latin typeface="Sylfaen" panose="010A0502050306030303" pitchFamily="18" charset="0"/>
              </a:rPr>
              <a:t>Sher-e-Bangla Agricultural University</a:t>
            </a:r>
          </a:p>
        </p:txBody>
      </p:sp>
    </p:spTree>
    <p:extLst>
      <p:ext uri="{BB962C8B-B14F-4D97-AF65-F5344CB8AC3E}">
        <p14:creationId xmlns:p14="http://schemas.microsoft.com/office/powerpoint/2010/main" val="37648231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A1A547-3045-23FE-4947-1217225F83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Select Cases: </a:t>
            </a:r>
            <a:r>
              <a:rPr lang="en-US" dirty="0"/>
              <a:t>Random Sample Vs. Time or Case Range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75A573C-CD31-461C-4E28-33110164E5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924" y="1510178"/>
            <a:ext cx="5763429" cy="521090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F052706-0CBC-0BC7-E213-FF5AFA80A4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0" y="1510178"/>
            <a:ext cx="5363323" cy="4706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0809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1DBAA1-6C4B-C7B0-C4EF-3E969C0D14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" y="274638"/>
            <a:ext cx="5334001" cy="11430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Select Cases: </a:t>
            </a:r>
            <a:r>
              <a:rPr lang="en-US" dirty="0"/>
              <a:t>Use Filter Variable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24CCE9-D12F-96DD-8F3A-3BC94C8D6B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828800"/>
            <a:ext cx="4191000" cy="2087561"/>
          </a:xfrm>
        </p:spPr>
        <p:txBody>
          <a:bodyPr>
            <a:normAutofit/>
          </a:bodyPr>
          <a:lstStyle/>
          <a:p>
            <a:r>
              <a:rPr lang="en-US" sz="2000" dirty="0"/>
              <a:t>Only use for a </a:t>
            </a:r>
            <a:r>
              <a:rPr lang="en-US" sz="2000" b="1" dirty="0"/>
              <a:t>Binary [0/1] variable</a:t>
            </a:r>
            <a:r>
              <a:rPr lang="en-US" sz="2000" dirty="0"/>
              <a:t>. Here, [1 for release, otherwise 0]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4428AEA-6443-43E0-291C-3B9C5E7F62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381" y="4511544"/>
            <a:ext cx="5906324" cy="185763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720FD8F-8034-0182-4AC7-9FCB6F42D7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8400" y="18068"/>
            <a:ext cx="5687219" cy="5906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5593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40E6FD-4084-A994-C3F2-8153677CDB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96D0E64-0BBD-00CF-9634-84CAD3E9C3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Merge Case</a:t>
            </a:r>
          </a:p>
        </p:txBody>
      </p:sp>
    </p:spTree>
    <p:extLst>
      <p:ext uri="{BB962C8B-B14F-4D97-AF65-F5344CB8AC3E}">
        <p14:creationId xmlns:p14="http://schemas.microsoft.com/office/powerpoint/2010/main" val="36556564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C13F376-1B56-6E15-FA16-9B6DC9BCE0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Merge Files: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240A38D-C8CD-9C4C-A409-5637731E56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499492"/>
            <a:ext cx="10972800" cy="533399"/>
          </a:xfrm>
        </p:spPr>
        <p:txBody>
          <a:bodyPr>
            <a:normAutofit/>
          </a:bodyPr>
          <a:lstStyle/>
          <a:p>
            <a:r>
              <a:rPr lang="en-US" sz="2000" dirty="0"/>
              <a:t>Data-&gt; Merge Files-&gt; Two Option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56A036C-ABF2-B0EB-C9FA-32D1AD1CB9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704" y="2032891"/>
            <a:ext cx="10892592" cy="1271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56965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D7F9A8-5650-08A7-1B51-6055508909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</a:t>
            </a:r>
            <a:r>
              <a:rPr lang="en-US" b="1" dirty="0"/>
              <a:t>Add Cases</a:t>
            </a:r>
          </a:p>
        </p:txBody>
      </p:sp>
      <p:sp>
        <p:nvSpPr>
          <p:cNvPr id="8" name="Content Placeholder 4">
            <a:extLst>
              <a:ext uri="{FF2B5EF4-FFF2-40B4-BE49-F238E27FC236}">
                <a16:creationId xmlns:a16="http://schemas.microsoft.com/office/drawing/2014/main" id="{B69B4FFE-F55A-64AC-F6F7-FB7CCFBC1C0B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37880" y="1315670"/>
            <a:ext cx="10972800" cy="81793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Sylfaen" panose="010A0502050306030303" pitchFamily="18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Sylfaen" panose="010A0502050306030303" pitchFamily="18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Sylfaen" panose="010A0502050306030303" pitchFamily="18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Sylfaen" panose="010A0502050306030303" pitchFamily="18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Sylfaen" panose="010A0502050306030303" pitchFamily="18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/>
              <a:t>Add Cases: Two separate files MUST have a common Variable, for example, PID [Patient ID]</a:t>
            </a:r>
          </a:p>
          <a:p>
            <a:r>
              <a:rPr lang="en-US" sz="2000" dirty="0"/>
              <a:t> Use Browse and show the file you want to add [Practice File 2.sav] to the existing file [Practice File].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2E8F676-0965-934D-8ABE-3EE16B5937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938" y="2311676"/>
            <a:ext cx="5410200" cy="223464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FEFF091-5155-7FA4-2FDF-A5FACD9BFE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53520" y="2133600"/>
            <a:ext cx="4800600" cy="4425281"/>
          </a:xfrm>
          <a:prstGeom prst="rect">
            <a:avLst/>
          </a:prstGeom>
        </p:spPr>
      </p:pic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7D3A2B6E-A437-E466-4ACF-6AC8C1DE127C}"/>
              </a:ext>
            </a:extLst>
          </p:cNvPr>
          <p:cNvSpPr txBox="1">
            <a:spLocks/>
          </p:cNvSpPr>
          <p:nvPr/>
        </p:nvSpPr>
        <p:spPr>
          <a:xfrm>
            <a:off x="637880" y="4876800"/>
            <a:ext cx="5751922" cy="1371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Sylfaen" panose="010A0502050306030303" pitchFamily="18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Sylfaen" panose="010A0502050306030303" pitchFamily="18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Sylfaen" panose="010A0502050306030303" pitchFamily="18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Sylfaen" panose="010A0502050306030303" pitchFamily="18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Sylfaen" panose="010A0502050306030303" pitchFamily="18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/>
              <a:t>In case you don’t want to keep any variable or for any mismatched variable, place it in the Unpaired Variables Box. </a:t>
            </a:r>
          </a:p>
          <a:p>
            <a:r>
              <a:rPr lang="en-US" sz="1800" dirty="0"/>
              <a:t>Press, OK</a:t>
            </a:r>
          </a:p>
        </p:txBody>
      </p:sp>
    </p:spTree>
    <p:extLst>
      <p:ext uri="{BB962C8B-B14F-4D97-AF65-F5344CB8AC3E}">
        <p14:creationId xmlns:p14="http://schemas.microsoft.com/office/powerpoint/2010/main" val="16015078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E3A5F9-588A-1D8C-DCEC-FEDFF78F37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4D5558-3FEE-440F-913A-247FAA9D02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</a:t>
            </a:r>
            <a:r>
              <a:rPr lang="en-US" b="1" dirty="0"/>
              <a:t>Add Variables</a:t>
            </a:r>
          </a:p>
        </p:txBody>
      </p:sp>
      <p:sp>
        <p:nvSpPr>
          <p:cNvPr id="8" name="Content Placeholder 4">
            <a:extLst>
              <a:ext uri="{FF2B5EF4-FFF2-40B4-BE49-F238E27FC236}">
                <a16:creationId xmlns:a16="http://schemas.microsoft.com/office/drawing/2014/main" id="{8EE3DD49-B4A2-7506-5604-CA3C25F8D84C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37880" y="1315670"/>
            <a:ext cx="10972800" cy="8179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Sylfaen" panose="010A0502050306030303" pitchFamily="18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Sylfaen" panose="010A0502050306030303" pitchFamily="18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Sylfaen" panose="010A0502050306030303" pitchFamily="18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Sylfaen" panose="010A0502050306030303" pitchFamily="18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Sylfaen" panose="010A0502050306030303" pitchFamily="18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/>
              <a:t>The cases should be the same. Only add new variables to the existing cases. </a:t>
            </a:r>
          </a:p>
          <a:p>
            <a:r>
              <a:rPr lang="en-US" sz="2000" dirty="0"/>
              <a:t>Browse and find the file [Practice File 3.sav] to enter new variables [Satisfaction]</a:t>
            </a:r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4E76D234-C033-E565-3B71-611CF4573322}"/>
              </a:ext>
            </a:extLst>
          </p:cNvPr>
          <p:cNvSpPr txBox="1">
            <a:spLocks/>
          </p:cNvSpPr>
          <p:nvPr/>
        </p:nvSpPr>
        <p:spPr>
          <a:xfrm>
            <a:off x="637880" y="4876800"/>
            <a:ext cx="5751922" cy="1371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Sylfaen" panose="010A0502050306030303" pitchFamily="18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Sylfaen" panose="010A0502050306030303" pitchFamily="18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Sylfaen" panose="010A0502050306030303" pitchFamily="18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Sylfaen" panose="010A0502050306030303" pitchFamily="18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Sylfaen" panose="010A0502050306030303" pitchFamily="18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/>
              <a:t>Choose </a:t>
            </a:r>
            <a:r>
              <a:rPr lang="en-US" sz="1800" b="1" dirty="0"/>
              <a:t>Merge Method </a:t>
            </a:r>
            <a:r>
              <a:rPr lang="en-US" sz="1800" dirty="0"/>
              <a:t>[here, option 2]</a:t>
            </a:r>
          </a:p>
          <a:p>
            <a:r>
              <a:rPr lang="en-US" sz="1800" dirty="0"/>
              <a:t>Press, OK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8DDF848-2CF4-02B5-6506-56F81D0E36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2147740"/>
            <a:ext cx="5556090" cy="236673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5D68133-280C-A2F7-16B4-4DD07BA981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3200" y="2300732"/>
            <a:ext cx="5170042" cy="1622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46036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74826-63D9-5ECC-66F8-D15AF34390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3167E64-5EA5-2E01-42F5-B65A6E3289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Split Files</a:t>
            </a:r>
          </a:p>
        </p:txBody>
      </p:sp>
    </p:spTree>
    <p:extLst>
      <p:ext uri="{BB962C8B-B14F-4D97-AF65-F5344CB8AC3E}">
        <p14:creationId xmlns:p14="http://schemas.microsoft.com/office/powerpoint/2010/main" val="4876840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15FDF8-2ACD-6E72-395A-0C84E96F86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Split File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9D0FAC-AFFD-33BD-6EAC-22FC3C7244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9053" y="1671888"/>
            <a:ext cx="4953000" cy="2061911"/>
          </a:xfrm>
        </p:spPr>
        <p:txBody>
          <a:bodyPr>
            <a:normAutofit/>
          </a:bodyPr>
          <a:lstStyle/>
          <a:p>
            <a:r>
              <a:rPr lang="en-US" sz="2400" dirty="0"/>
              <a:t>Data-&gt; Split File-&gt; Choose Compare groups-&gt; Group Based on a Naming/Categorical/Binary variable [Gender]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D50A51E-CF3B-AB8B-D9C8-05B6878954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1803" y="1293043"/>
            <a:ext cx="5831144" cy="472589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503A2AB-C97E-4B91-A025-1B8F29A2B3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9053" y="5448022"/>
            <a:ext cx="5280483" cy="524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7781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1A5150-7DAA-D1BA-35B6-1BF1D9D53F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Split File</a:t>
            </a:r>
            <a:r>
              <a:rPr lang="en-US" dirty="0"/>
              <a:t>: Continue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C7A0865-AB80-255A-FDB9-EC0AF5DE54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265997"/>
            <a:ext cx="268031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FBBFCFB-3DA2-961C-72B9-73D5479B18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5200" y="1458487"/>
            <a:ext cx="3048425" cy="458216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8964C42-BB89-7611-8C70-2A0D3DBEE9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67600" y="1533260"/>
            <a:ext cx="2905530" cy="3791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7361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8801C9-AAA5-9B8E-9BD3-93A40822CF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5D45FAB-8A19-9489-2A10-A08B20ED20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Sort </a:t>
            </a:r>
            <a:r>
              <a:rPr lang="en-US" dirty="0" err="1"/>
              <a:t>CAses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9110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7CF27B-A05F-980E-77FD-E78AAB7E45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996566"/>
          </a:xfrm>
        </p:spPr>
        <p:txBody>
          <a:bodyPr/>
          <a:lstStyle/>
          <a:p>
            <a:pPr algn="l"/>
            <a:r>
              <a:rPr lang="en-US" b="1" dirty="0">
                <a:latin typeface="Sylfaen" panose="010A0502050306030303" pitchFamily="18" charset="0"/>
              </a:rPr>
              <a:t>SPSS Set Up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27DC12-924C-A03A-D68F-4E4BBB4A3B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1"/>
            <a:ext cx="4267200" cy="2743199"/>
          </a:xfrm>
        </p:spPr>
        <p:txBody>
          <a:bodyPr>
            <a:normAutofit/>
          </a:bodyPr>
          <a:lstStyle/>
          <a:p>
            <a:r>
              <a:rPr lang="en-US" sz="2400" dirty="0">
                <a:latin typeface="Sylfaen" panose="010A0502050306030303" pitchFamily="18" charset="0"/>
              </a:rPr>
              <a:t>Open Folder</a:t>
            </a:r>
          </a:p>
          <a:p>
            <a:r>
              <a:rPr lang="en-US" sz="2400" dirty="0">
                <a:latin typeface="Sylfaen" panose="010A0502050306030303" pitchFamily="18" charset="0"/>
              </a:rPr>
              <a:t>Run </a:t>
            </a:r>
            <a:r>
              <a:rPr lang="en-US" sz="2400" b="1" dirty="0">
                <a:latin typeface="Sylfaen" panose="010A0502050306030303" pitchFamily="18" charset="0"/>
              </a:rPr>
              <a:t>.exe </a:t>
            </a:r>
            <a:r>
              <a:rPr lang="en-US" sz="2400" dirty="0">
                <a:latin typeface="Sylfaen" panose="010A0502050306030303" pitchFamily="18" charset="0"/>
              </a:rPr>
              <a:t>file as administrator OR double-click the .exe file</a:t>
            </a:r>
          </a:p>
          <a:p>
            <a:r>
              <a:rPr lang="en-US" sz="2400" dirty="0">
                <a:latin typeface="Sylfaen" panose="010A0502050306030303" pitchFamily="18" charset="0"/>
              </a:rPr>
              <a:t>Copy </a:t>
            </a:r>
            <a:r>
              <a:rPr lang="en-US" sz="2400" b="1" dirty="0">
                <a:latin typeface="Sylfaen" panose="010A0502050306030303" pitchFamily="18" charset="0"/>
              </a:rPr>
              <a:t>JRE</a:t>
            </a:r>
            <a:r>
              <a:rPr lang="en-US" sz="2400" dirty="0">
                <a:latin typeface="Sylfaen" panose="010A0502050306030303" pitchFamily="18" charset="0"/>
              </a:rPr>
              <a:t> Folder and paste the copied file to the following path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51C43CA-A4B2-2DCA-0A4E-2A1B8BFCBF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0" y="1271204"/>
            <a:ext cx="6063380" cy="2438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BB324D7-3395-8923-8A3C-28DC6A1532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200" y="3743383"/>
            <a:ext cx="5518207" cy="135302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393B9A1-961F-0487-CF17-025B27B3A8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7816" y="5288436"/>
            <a:ext cx="11506200" cy="1038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8643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3F3BBAB-FCDD-3D3B-53DE-90582DFEE5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Sort Cases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759FD5D-578E-9E26-20EF-EC7EE1EE79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685800"/>
            <a:ext cx="3134162" cy="322942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7533486-2D9A-D816-CF5C-311AB6DED8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6352" y="1265238"/>
            <a:ext cx="5288645" cy="531812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39D7612-EEF9-0894-29CF-B84166879BA5}"/>
              </a:ext>
            </a:extLst>
          </p:cNvPr>
          <p:cNvSpPr txBox="1"/>
          <p:nvPr/>
        </p:nvSpPr>
        <p:spPr>
          <a:xfrm>
            <a:off x="533400" y="4343400"/>
            <a:ext cx="2819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Sylfaen" panose="010A0502050306030303" pitchFamily="18" charset="0"/>
              </a:rPr>
              <a:t>Data-&gt; Sort Cases-&gt;Choose Variable [PID]-&gt; Order [Ascending]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6F78F24-177D-7FE3-1D08-77F110BB5F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48118" y="809935"/>
            <a:ext cx="3048425" cy="3191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64887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9BDBD2-2A0B-D998-97A0-E0681429C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575648B-1BFC-9C82-31EA-F1D72285F6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Split into Files</a:t>
            </a:r>
          </a:p>
        </p:txBody>
      </p:sp>
    </p:spTree>
    <p:extLst>
      <p:ext uri="{BB962C8B-B14F-4D97-AF65-F5344CB8AC3E}">
        <p14:creationId xmlns:p14="http://schemas.microsoft.com/office/powerpoint/2010/main" val="9047191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77A25FF-1312-A1CF-26E9-3A07F54FB8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Split into Files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A77722A-FD48-ACA9-A9F7-DDBCFF9BD0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1"/>
            <a:ext cx="4495800" cy="2666999"/>
          </a:xfrm>
        </p:spPr>
        <p:txBody>
          <a:bodyPr>
            <a:normAutofit fontScale="92500" lnSpcReduction="20000"/>
          </a:bodyPr>
          <a:lstStyle/>
          <a:p>
            <a:r>
              <a:rPr lang="en-US" sz="2000" dirty="0"/>
              <a:t>Create a Folder [Split] in any drive [Download] </a:t>
            </a:r>
          </a:p>
          <a:p>
            <a:r>
              <a:rPr lang="en-US" sz="2000" dirty="0"/>
              <a:t>Data-&gt; Split into Files -&gt; Choose Variable [Gender]</a:t>
            </a:r>
          </a:p>
          <a:p>
            <a:r>
              <a:rPr lang="en-US" sz="2000" dirty="0"/>
              <a:t>Open the File Directory and show the Folder created in the drive</a:t>
            </a:r>
          </a:p>
          <a:p>
            <a:r>
              <a:rPr lang="en-US" sz="2000" dirty="0"/>
              <a:t>No need to put the name of the Output Files</a:t>
            </a:r>
          </a:p>
          <a:p>
            <a:r>
              <a:rPr lang="en-US" sz="2000" dirty="0"/>
              <a:t>Press, </a:t>
            </a:r>
            <a:r>
              <a:rPr lang="en-US" sz="2000" b="1" dirty="0"/>
              <a:t>OK</a:t>
            </a:r>
            <a:r>
              <a:rPr lang="en-US" sz="2000" dirty="0"/>
              <a:t> and see the changes in the Folder.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D541F62-26F4-01D5-1C3A-D74DD42BD2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0" y="1066800"/>
            <a:ext cx="6378810" cy="524655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039C257-3D3B-A7C7-9382-9A38061427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2244" y="5105400"/>
            <a:ext cx="4672362" cy="593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4973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CADD028-8767-1B5F-E6E3-DC37746DFF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dirty="0"/>
              <a:t>Thank You. </a:t>
            </a:r>
          </a:p>
          <a:p>
            <a:pPr algn="ctr"/>
            <a:r>
              <a:rPr lang="en-US" dirty="0"/>
              <a:t>Web: </a:t>
            </a:r>
            <a:r>
              <a:rPr lang="en-US" dirty="0">
                <a:hlinkClick r:id="rId2"/>
              </a:rPr>
              <a:t>https://mdmahbubulalam.com/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7543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3280DA-6893-33C0-5661-27454F0002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Sylfaen" panose="010A0502050306030303" pitchFamily="18" charset="0"/>
              </a:rPr>
              <a:t>Open SPSS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3FD6CE-7335-7DBB-5EA7-251DE61516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1"/>
            <a:ext cx="6629400" cy="4525963"/>
          </a:xfrm>
        </p:spPr>
        <p:txBody>
          <a:bodyPr/>
          <a:lstStyle/>
          <a:p>
            <a:r>
              <a:rPr lang="en-US" sz="2400" dirty="0">
                <a:latin typeface="Sylfaen" panose="010A0502050306030303" pitchFamily="18" charset="0"/>
              </a:rPr>
              <a:t>Search and open SPSS File</a:t>
            </a:r>
          </a:p>
          <a:p>
            <a:r>
              <a:rPr lang="en-US" sz="2400" dirty="0">
                <a:latin typeface="Sylfaen" panose="010A0502050306030303" pitchFamily="18" charset="0"/>
              </a:rPr>
              <a:t>Open </a:t>
            </a:r>
            <a:r>
              <a:rPr lang="en-US" sz="2400" b="1" dirty="0">
                <a:latin typeface="Sylfaen" panose="010A0502050306030303" pitchFamily="18" charset="0"/>
              </a:rPr>
              <a:t>Variable View</a:t>
            </a:r>
          </a:p>
          <a:p>
            <a:r>
              <a:rPr lang="en-US" sz="2400" dirty="0">
                <a:latin typeface="Sylfaen" panose="010A0502050306030303" pitchFamily="18" charset="0"/>
              </a:rPr>
              <a:t>Add variable as follows: Carefully choose the type of data [Measure], in this case: Scale, using the drop-down menu.</a:t>
            </a:r>
          </a:p>
          <a:p>
            <a:r>
              <a:rPr lang="en-US" sz="2400" dirty="0">
                <a:latin typeface="Sylfaen" panose="010A0502050306030303" pitchFamily="18" charset="0"/>
              </a:rPr>
              <a:t>Continue to add more variables. </a:t>
            </a:r>
          </a:p>
          <a:p>
            <a:endParaRPr lang="en-US" dirty="0">
              <a:latin typeface="Sylfaen" panose="010A0502050306030303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F5EEC02-CC4D-7051-0266-1EFEFEC15A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5200" y="1600201"/>
            <a:ext cx="3805545" cy="108049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80B6EE9-866F-F133-1634-0CB83D0972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678" y="4177303"/>
            <a:ext cx="11214236" cy="2011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21661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ED6117-1319-74F6-3572-18E6C336EA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 add a </a:t>
            </a:r>
            <a:r>
              <a:rPr lang="en-US" b="1" dirty="0"/>
              <a:t>Naming</a:t>
            </a:r>
            <a:r>
              <a:rPr lang="en-US" dirty="0"/>
              <a:t> or </a:t>
            </a:r>
            <a:r>
              <a:rPr lang="en-US" b="1" dirty="0"/>
              <a:t>Categorical</a:t>
            </a:r>
            <a:r>
              <a:rPr lang="en-US" dirty="0"/>
              <a:t> Variable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5E9397-5BB6-9601-CCC8-CA285E9FAD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258729"/>
            <a:ext cx="10210800" cy="685799"/>
          </a:xfrm>
        </p:spPr>
        <p:txBody>
          <a:bodyPr>
            <a:normAutofit/>
          </a:bodyPr>
          <a:lstStyle/>
          <a:p>
            <a:r>
              <a:rPr lang="en-US" sz="2800" dirty="0"/>
              <a:t>Add </a:t>
            </a:r>
            <a:r>
              <a:rPr lang="en-US" sz="2800" b="1" dirty="0"/>
              <a:t>gender</a:t>
            </a:r>
            <a:r>
              <a:rPr lang="en-US" sz="2800" dirty="0"/>
              <a:t> as a variable, data type: Nominal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BDC2978-C681-282D-5654-3A13DE629D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85195"/>
            <a:ext cx="12192000" cy="342365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B4381D48-47DC-6B48-66A3-D5BE7B064300}"/>
              </a:ext>
            </a:extLst>
          </p:cNvPr>
          <p:cNvSpPr txBox="1">
            <a:spLocks/>
          </p:cNvSpPr>
          <p:nvPr/>
        </p:nvSpPr>
        <p:spPr>
          <a:xfrm>
            <a:off x="621384" y="2242819"/>
            <a:ext cx="7608216" cy="177769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Sylfaen" panose="010A0502050306030303" pitchFamily="18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Sylfaen" panose="010A0502050306030303" pitchFamily="18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Sylfaen" panose="010A0502050306030303" pitchFamily="18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Sylfaen" panose="010A0502050306030303" pitchFamily="18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Sylfaen" panose="010A0502050306030303" pitchFamily="18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/>
              <a:t>Click </a:t>
            </a:r>
            <a:r>
              <a:rPr lang="en-US" sz="2400" b="1" dirty="0"/>
              <a:t>values</a:t>
            </a:r>
            <a:r>
              <a:rPr lang="en-US" sz="2400" dirty="0"/>
              <a:t>, and add </a:t>
            </a:r>
            <a:r>
              <a:rPr lang="en-US" sz="2400" b="1" dirty="0"/>
              <a:t>code</a:t>
            </a:r>
            <a:r>
              <a:rPr lang="en-US" sz="2400" dirty="0"/>
              <a:t>: 1 for Male and 2 for Female. Then, hit OK</a:t>
            </a:r>
          </a:p>
          <a:p>
            <a:r>
              <a:rPr lang="en-US" sz="2400" dirty="0"/>
              <a:t>Add more </a:t>
            </a:r>
            <a:r>
              <a:rPr lang="en-US" sz="2400" b="1" dirty="0"/>
              <a:t>Variables</a:t>
            </a:r>
            <a:r>
              <a:rPr lang="en-US" sz="2400" dirty="0"/>
              <a:t> like the following</a:t>
            </a:r>
          </a:p>
          <a:p>
            <a:r>
              <a:rPr lang="en-US" sz="2400" dirty="0"/>
              <a:t>Continue the process</a:t>
            </a:r>
          </a:p>
          <a:p>
            <a:r>
              <a:rPr lang="en-US" sz="2400" dirty="0"/>
              <a:t>Can keep </a:t>
            </a:r>
            <a:r>
              <a:rPr lang="en-US" sz="2400" b="1" dirty="0"/>
              <a:t>0</a:t>
            </a:r>
            <a:r>
              <a:rPr lang="en-US" sz="2400" dirty="0"/>
              <a:t> in </a:t>
            </a:r>
            <a:r>
              <a:rPr lang="en-US" sz="2400" b="1" dirty="0"/>
              <a:t>Decimal Value</a:t>
            </a:r>
            <a:endParaRPr lang="en-US" sz="24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5674EE6-98D1-C9FB-A7F5-D328253F71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86800" y="2159881"/>
            <a:ext cx="3124200" cy="238752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E7C3373-35E1-EE5F-4B8F-161BA4B061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69" y="4730441"/>
            <a:ext cx="12192000" cy="2019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28854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A370D7-DA83-7A88-A702-BC32E60A7D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Switch to </a:t>
            </a:r>
            <a:r>
              <a:rPr lang="en-US" b="1" dirty="0"/>
              <a:t>Data 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614F62-CA3C-0D23-6486-A90EE21C7A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3455" y="749317"/>
            <a:ext cx="3352800" cy="3962399"/>
          </a:xfrm>
        </p:spPr>
        <p:txBody>
          <a:bodyPr>
            <a:normAutofit lnSpcReduction="10000"/>
          </a:bodyPr>
          <a:lstStyle/>
          <a:p>
            <a:r>
              <a:rPr lang="en-US" sz="2400" dirty="0"/>
              <a:t>Enter/transfer data into the cells from the datasheet. </a:t>
            </a:r>
          </a:p>
          <a:p>
            <a:r>
              <a:rPr lang="en-US" sz="2400" dirty="0"/>
              <a:t>Save file using icon or [</a:t>
            </a:r>
            <a:r>
              <a:rPr lang="en-US" sz="2400" dirty="0" err="1"/>
              <a:t>ctrl+s</a:t>
            </a:r>
            <a:r>
              <a:rPr lang="en-US" sz="2400" dirty="0"/>
              <a:t>]</a:t>
            </a:r>
          </a:p>
          <a:p>
            <a:r>
              <a:rPr lang="en-US" sz="2400" dirty="0"/>
              <a:t>Give file [Practice File], choose the File Location Folder, and Press ‘Save’. </a:t>
            </a:r>
          </a:p>
          <a:p>
            <a:r>
              <a:rPr lang="en-US" sz="2400" dirty="0"/>
              <a:t>Save </a:t>
            </a:r>
            <a:r>
              <a:rPr lang="en-US" sz="2400" b="1" dirty="0"/>
              <a:t>Output</a:t>
            </a:r>
            <a:r>
              <a:rPr lang="en-US" sz="2400" dirty="0"/>
              <a:t> File, too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21AC021-86B2-BD03-8B48-6877D02C03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2400" y="1417638"/>
            <a:ext cx="5210902" cy="170521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AE50AA7-2B29-3E42-1B81-AACB53E123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0604" y="1417638"/>
            <a:ext cx="1857656" cy="173439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66BA59A-C78D-DF8F-DCA4-E64F12F5F1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04193" y="3200400"/>
            <a:ext cx="5664067" cy="347576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A7F5FE5-958C-17B2-EEA8-74908D432B1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0999" y="4711716"/>
            <a:ext cx="5210903" cy="1206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07833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0590BA9-EB65-3F1D-C637-4AAC67586D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Select Cases</a:t>
            </a:r>
          </a:p>
        </p:txBody>
      </p:sp>
    </p:spTree>
    <p:extLst>
      <p:ext uri="{BB962C8B-B14F-4D97-AF65-F5344CB8AC3E}">
        <p14:creationId xmlns:p14="http://schemas.microsoft.com/office/powerpoint/2010/main" val="24460781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59D091-8BB8-16F5-1EF2-FABE6345FD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Select Cases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08D461-4D30-B9FA-6035-4A2E6606F7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1983" y="1295400"/>
            <a:ext cx="6553200" cy="1880173"/>
          </a:xfrm>
        </p:spPr>
        <p:txBody>
          <a:bodyPr>
            <a:normAutofit fontScale="92500" lnSpcReduction="10000"/>
          </a:bodyPr>
          <a:lstStyle/>
          <a:p>
            <a:r>
              <a:rPr lang="en-US" sz="2000" dirty="0"/>
              <a:t>Data-&gt;Select Cases-&gt;Select option from drop-down menu based on your requirement </a:t>
            </a:r>
          </a:p>
          <a:p>
            <a:r>
              <a:rPr lang="en-US" sz="2000" dirty="0"/>
              <a:t>If condition is satisfied: click if…set condition like [age&gt;25], click </a:t>
            </a:r>
            <a:r>
              <a:rPr lang="en-US" sz="2000" b="1" dirty="0"/>
              <a:t>Continue</a:t>
            </a:r>
            <a:r>
              <a:rPr lang="en-US" sz="2000" dirty="0"/>
              <a:t>, and then </a:t>
            </a:r>
            <a:r>
              <a:rPr lang="en-US" sz="2000" b="1" dirty="0"/>
              <a:t>OK. </a:t>
            </a:r>
          </a:p>
          <a:p>
            <a:r>
              <a:rPr lang="en-US" sz="2000" dirty="0"/>
              <a:t>See changes in the data file, and run descriptive statistics to see the total number of cases excluded from the data set. </a:t>
            </a:r>
          </a:p>
          <a:p>
            <a:endParaRPr lang="en-US" sz="20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836405A-839D-E09B-2BF1-620DDBC7C5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279351"/>
            <a:ext cx="3977617" cy="522704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8F7F21F-76F1-7636-6882-6160FE0967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3996" y="3175573"/>
            <a:ext cx="5334000" cy="3605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2090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2FBE37-4E67-4E7A-476D-BE048D5116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Select Cases</a:t>
            </a:r>
            <a:r>
              <a:rPr lang="en-US" dirty="0"/>
              <a:t>: Continue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1A6CD9-533E-EDDA-C63C-3CF983012D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1"/>
            <a:ext cx="4267200" cy="4525963"/>
          </a:xfrm>
        </p:spPr>
        <p:txBody>
          <a:bodyPr>
            <a:normAutofit/>
          </a:bodyPr>
          <a:lstStyle/>
          <a:p>
            <a:r>
              <a:rPr lang="en-US" sz="2000" dirty="0"/>
              <a:t>Select Gender and add an expression like: gender=1 and see the change and descriptive statistics.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0AA0623-00FE-189D-CCD8-B40C2BBDA4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7000" y="1219200"/>
            <a:ext cx="4144219" cy="2342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56598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C2F5BDBC-9577-18A8-8D7D-C80E022971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Select Cases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72B4FB0-6DB3-DE01-31BF-2D6E999C555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66800" y="1524000"/>
            <a:ext cx="4260288" cy="452596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2FD861C-426F-ED6C-7A18-7F1C2E264B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67271" y="1828800"/>
            <a:ext cx="2524477" cy="3019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0289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233</TotalTime>
  <Words>572</Words>
  <Application>Microsoft Office PowerPoint</Application>
  <PresentationFormat>Widescreen</PresentationFormat>
  <Paragraphs>64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6" baseType="lpstr">
      <vt:lpstr>Arial</vt:lpstr>
      <vt:lpstr>Sylfaen</vt:lpstr>
      <vt:lpstr>Office Theme</vt:lpstr>
      <vt:lpstr>SPSS  Introductory</vt:lpstr>
      <vt:lpstr>SPSS Set Up</vt:lpstr>
      <vt:lpstr>Open SPSS</vt:lpstr>
      <vt:lpstr>To add a Naming or Categorical Variable</vt:lpstr>
      <vt:lpstr>Switch to Data View</vt:lpstr>
      <vt:lpstr>Select Cases</vt:lpstr>
      <vt:lpstr>Select Cases</vt:lpstr>
      <vt:lpstr>Select Cases: Continue</vt:lpstr>
      <vt:lpstr>Select Cases</vt:lpstr>
      <vt:lpstr>Select Cases: Random Sample Vs. Time or Case Range</vt:lpstr>
      <vt:lpstr>Select Cases: Use Filter Variable</vt:lpstr>
      <vt:lpstr>Merge Case</vt:lpstr>
      <vt:lpstr>Merge Files: </vt:lpstr>
      <vt:lpstr>Using Add Cases</vt:lpstr>
      <vt:lpstr>Using Add Variables</vt:lpstr>
      <vt:lpstr>Split Files</vt:lpstr>
      <vt:lpstr>Split File</vt:lpstr>
      <vt:lpstr>Split File: Continue</vt:lpstr>
      <vt:lpstr>Sort CAses</vt:lpstr>
      <vt:lpstr>Sort Cases</vt:lpstr>
      <vt:lpstr>Split into Files</vt:lpstr>
      <vt:lpstr>Split into Files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HP</dc:creator>
  <cp:lastModifiedBy>Md. Mahbubul Alam</cp:lastModifiedBy>
  <cp:revision>10</cp:revision>
  <dcterms:created xsi:type="dcterms:W3CDTF">2006-08-16T00:00:00Z</dcterms:created>
  <dcterms:modified xsi:type="dcterms:W3CDTF">2026-01-02T16:48:56Z</dcterms:modified>
</cp:coreProperties>
</file>