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303" r:id="rId2"/>
    <p:sldId id="257" r:id="rId3"/>
    <p:sldId id="306" r:id="rId4"/>
    <p:sldId id="326" r:id="rId5"/>
    <p:sldId id="325" r:id="rId6"/>
    <p:sldId id="319" r:id="rId7"/>
    <p:sldId id="320" r:id="rId8"/>
    <p:sldId id="327" r:id="rId9"/>
    <p:sldId id="328" r:id="rId10"/>
    <p:sldId id="329" r:id="rId11"/>
    <p:sldId id="321" r:id="rId12"/>
    <p:sldId id="322" r:id="rId13"/>
    <p:sldId id="323" r:id="rId14"/>
    <p:sldId id="324" r:id="rId15"/>
    <p:sldId id="30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34893" autoAdjust="0"/>
  </p:normalViewPr>
  <p:slideViewPr>
    <p:cSldViewPr snapToGrid="0">
      <p:cViewPr varScale="1">
        <p:scale>
          <a:sx n="29" d="100"/>
          <a:sy n="29" d="100"/>
        </p:scale>
        <p:origin x="2770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03839-2B25-442F-A8E5-12CA17BB448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7703A-133A-48C2-BE9A-E95041706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22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PubMed Search: Organic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("Telemedicine"[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telemedicine[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telehealth[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"virtual consult"[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"video consult"[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teleconsult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"remote consult"[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eHealth[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mHealth[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]) AND ("Patient Satisfaction"[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patient[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consumer[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"service user"[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client[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]) AND (percept[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experienc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attitude[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acceptab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satisf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barrier[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facilitator[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factor[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OR determinant*[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highlight>
                <a:srgbClr val="FFFF00"/>
              </a:highlight>
              <a:latin typeface="Perpetua" panose="02020502060401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Scopus/Web of Science Original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(TITLE-ABS-KEY(telemedicine OR telehealth OR "virtual consult" OR "video consult" OR 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teleconsult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OR "remote consult" OR eHealth OR mHealth)) AND (TITLE-ABS-KEY(patient OR consumer* OR "service user" OR client)) AND (TITLE-ABS-KEY(percept* OR 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experienc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OR attitude* OR 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acceptab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OR </a:t>
            </a:r>
            <a:r>
              <a:rPr lang="en-US" sz="1800" dirty="0" err="1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satisf</a:t>
            </a:r>
            <a:r>
              <a:rPr lang="en-US" sz="1800" dirty="0">
                <a:effectLst/>
                <a:highlight>
                  <a:srgbClr val="FFFF00"/>
                </a:highlight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OR barrier* OR facilitator* OR factor* OR determinant*))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highlight>
                <a:srgbClr val="FFFF00"/>
              </a:highlight>
              <a:latin typeface="Perpetua" panose="02020502060401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Note: [</a:t>
            </a:r>
            <a:r>
              <a:rPr lang="en-US" sz="18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– a field tag that limits a search term to an article’s title &amp; abstract.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87703A-133A-48C2-BE9A-E950417067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375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of Vancouver Style: https://github.com/codingo/BibWord/blob/master/styles/Vancouver.XSL</a:t>
            </a:r>
          </a:p>
          <a:p>
            <a:r>
              <a:rPr lang="en-US" dirty="0"/>
              <a:t>	</a:t>
            </a:r>
          </a:p>
          <a:p>
            <a:endParaRPr lang="en-US" dirty="0"/>
          </a:p>
          <a:p>
            <a:r>
              <a:rPr lang="en-US" dirty="0"/>
              <a:t>Steps: Select Raw, Select All, Copy</a:t>
            </a:r>
          </a:p>
          <a:p>
            <a:r>
              <a:rPr lang="en-US" dirty="0"/>
              <a:t>Paste in Computer </a:t>
            </a:r>
            <a:r>
              <a:rPr lang="en-US" dirty="0" err="1"/>
              <a:t>NotePad</a:t>
            </a:r>
            <a:r>
              <a:rPr lang="en-US" dirty="0"/>
              <a:t> app, and SAVE AS Vancouver.xsl</a:t>
            </a:r>
          </a:p>
          <a:p>
            <a:r>
              <a:rPr lang="en-US" dirty="0"/>
              <a:t>Now open, C drive, Users, Users Name, </a:t>
            </a:r>
            <a:r>
              <a:rPr lang="en-US" dirty="0" err="1"/>
              <a:t>AppData</a:t>
            </a:r>
            <a:r>
              <a:rPr lang="en-US" dirty="0"/>
              <a:t>, Roaming, Microsoft, Bibliography, Style, and THEN PASTE that File. </a:t>
            </a:r>
          </a:p>
          <a:p>
            <a:r>
              <a:rPr lang="en-US" dirty="0"/>
              <a:t>Open MSWord, Click Reference Tab, click Insert Citation from Citations &amp; Bibliography, fill the form using appropriate information, and click OK for citation. </a:t>
            </a:r>
          </a:p>
          <a:p>
            <a:r>
              <a:rPr lang="en-US" dirty="0"/>
              <a:t>For reference or bibliography list: Click Bibliography and Insert Bibliography/reference </a:t>
            </a:r>
          </a:p>
          <a:p>
            <a:r>
              <a:rPr lang="en-US" dirty="0"/>
              <a:t>For Change of style: Change style from Style option.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87703A-133A-48C2-BE9A-E9504170679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47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D4F0-BBB5-4208-90E1-DDDAA1F24D92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70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4112C-EA33-4A40-A7EA-AF5763355213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14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0BA4-771A-402C-8C4B-92FC423E25F0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7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F2D-54FE-403B-8549-A47444206C03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949700" cy="365125"/>
          </a:xfrm>
        </p:spPr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97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2D0EA-4017-4098-9AE4-491A77FBDF32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775200" cy="365125"/>
          </a:xfrm>
        </p:spPr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96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CAB36-5BCF-4022-9421-BD9472C47F41}" type="datetime1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691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A180-4BFF-436E-8369-04324B347915}" type="datetime1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223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DCF16-A68B-4782-91CB-B1F89241838E}" type="datetime1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8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460D-3D3D-433C-8CF0-986415320989}" type="datetime1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928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C9CF-EFCC-441F-A450-4426AE13CF87}" type="datetime1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7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C68B-F132-48E4-B194-34B316EAFF35}" type="datetime1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2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1507373" y="1"/>
            <a:ext cx="698696" cy="128016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44450" cmpd="thinThick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19100"/>
            <a:ext cx="10515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09700"/>
            <a:ext cx="10515600" cy="4767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  <a:latin typeface="Tw Cen MT" panose="020B0602020104020603" pitchFamily="34" charset="0"/>
              </a:defRPr>
            </a:lvl1pPr>
          </a:lstStyle>
          <a:p>
            <a:fld id="{82EF7AC7-5ED6-47CD-AC31-FEC864B3E7C9}" type="datetime1">
              <a:rPr lang="en-US" smtClean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  <a:latin typeface="Tw Cen MT" panose="020B0602020104020603" pitchFamily="34" charset="0"/>
              </a:defRPr>
            </a:lvl1pPr>
          </a:lstStyle>
          <a:p>
            <a:r>
              <a:rPr lang="en-US"/>
              <a:t>Presented by Md Mahbubul Alam, PhD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07373" y="216388"/>
            <a:ext cx="563878" cy="4166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FFFF00"/>
                </a:solidFill>
                <a:latin typeface="Tw Cen MT" panose="020B0602020104020603" pitchFamily="34" charset="0"/>
              </a:defRPr>
            </a:lvl1pPr>
          </a:lstStyle>
          <a:p>
            <a:fld id="{3B1D634B-BCC8-4362-BD66-0337D4142A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6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w Cen MT" panose="020B0602020104020603" pitchFamily="34" charset="0"/>
          <a:ea typeface="+mj-ea"/>
          <a:cs typeface="+mj-cs"/>
        </a:defRPr>
      </a:lvl1pPr>
    </p:titleStyle>
    <p:bodyStyle>
      <a:lvl1pPr marL="228600" indent="-274320" algn="l" defTabSz="914400" rtl="0" eaLnBrk="1" latinLnBrk="0" hangingPunct="1">
        <a:lnSpc>
          <a:spcPct val="10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1pPr>
      <a:lvl2pPr marL="685800" indent="-27432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ü"/>
        <a:defRPr sz="16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ayyan.a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22437-2A5F-41FE-9D67-037AF4F050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401D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 </a:t>
            </a:r>
            <a:br>
              <a:rPr lang="en-US" b="1" dirty="0">
                <a:solidFill>
                  <a:srgbClr val="401D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Methodology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28DF0F2-92A7-4E27-ACB2-46DB587113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7208"/>
            <a:ext cx="9144000" cy="1998922"/>
          </a:xfrm>
        </p:spPr>
        <p:txBody>
          <a:bodyPr>
            <a:normAutofit/>
          </a:bodyPr>
          <a:lstStyle/>
          <a:p>
            <a:r>
              <a:rPr lang="en-US" sz="2400" b="1" dirty="0"/>
              <a:t>Md Mahbubul Alam, PhD</a:t>
            </a:r>
          </a:p>
          <a:p>
            <a:r>
              <a:rPr lang="en-US" sz="2000" b="1" dirty="0"/>
              <a:t>Professor </a:t>
            </a:r>
          </a:p>
          <a:p>
            <a:r>
              <a:rPr lang="en-US" sz="2000" b="1" dirty="0"/>
              <a:t>Dept. of Agricultural Extension and Information System</a:t>
            </a:r>
          </a:p>
          <a:p>
            <a:r>
              <a:rPr lang="en-US" sz="2000" b="1" dirty="0"/>
              <a:t>Sher-e-Bangla Agricultural University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064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9C571-EFBA-461E-B538-69182A26D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Matrix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6A3ED-28C8-41D7-8A4C-9EFC0DCEB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Best to use Excel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Columns: [Title] – [Study Type] – [Theoretical Lens] – [Variables] – [Methods] – [Sample/Setting] – [Key Findings] – [Limitations] – [Comments/Notes]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9C4D6-AC5D-4871-92D9-48FEF0C76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F2D-54FE-403B-8549-A47444206C03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5AB63-0C55-4ECF-8167-054CF7BF5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D67AB-F68D-4633-A652-EAB5FA20C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62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F257D-387F-4AEF-B46F-CF08ED98C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7E67-E212-46F7-9F30-C46E8410B213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7999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C4CC37-E6D5-41AA-9755-DE2C47E5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References (Vancouver Vs. Harvard)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8548B9-FB00-44B0-943D-C29F8767B5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Vancouver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06BC3F-C808-4E91-83F0-B6094D40DA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References are placed in numerical order, corresponding to the order cited in the manuscript.</a:t>
            </a:r>
          </a:p>
          <a:p>
            <a:r>
              <a:rPr lang="en-US" dirty="0"/>
              <a:t>In the text, each reference is presented in a number as a superscript</a:t>
            </a:r>
            <a:r>
              <a:rPr lang="en-US" baseline="30000" dirty="0"/>
              <a:t>1</a:t>
            </a:r>
            <a:r>
              <a:rPr lang="en-US" dirty="0"/>
              <a:t> format. </a:t>
            </a:r>
          </a:p>
          <a:p>
            <a:r>
              <a:rPr lang="en-US" dirty="0"/>
              <a:t>Use mostly in Engineering and Medical disciplines.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F2BD7A-D4AE-4322-BCD2-8A7A1EEC4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Harvard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259056B-16B5-4582-BE30-7796DC82A5D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References are placed alphabetically, by the author’s last name first. </a:t>
            </a:r>
          </a:p>
          <a:p>
            <a:r>
              <a:rPr lang="en-US" dirty="0"/>
              <a:t>Author’s last name and year of publication are presented in parentheses, like (Alam &amp; Wagner, 2016). </a:t>
            </a:r>
          </a:p>
          <a:p>
            <a:r>
              <a:rPr lang="en-US" dirty="0"/>
              <a:t>Use mostly in Social Sciences, Business, other fields.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AB07F-356A-4008-A264-951A888A98D8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7049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4A9AAD4-203E-4A5E-A2CF-FB8ABC087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Reference (Cont’d)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8A67242-199A-41FD-BAB6-1B86EF620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Sample:</a:t>
            </a:r>
          </a:p>
          <a:p>
            <a:r>
              <a:rPr lang="en-US" dirty="0"/>
              <a:t>Title: The Efficacy of Exercise in Managing Type2 Diabetes</a:t>
            </a:r>
          </a:p>
          <a:p>
            <a:r>
              <a:rPr lang="en-US" dirty="0"/>
              <a:t>Author: John Doe</a:t>
            </a:r>
          </a:p>
          <a:p>
            <a:r>
              <a:rPr lang="en-US" dirty="0"/>
              <a:t>Publication Year: 2022</a:t>
            </a:r>
          </a:p>
          <a:p>
            <a:r>
              <a:rPr lang="en-US" dirty="0"/>
              <a:t>Journal: Journal of Diabetes Research and Card</a:t>
            </a:r>
          </a:p>
          <a:p>
            <a:r>
              <a:rPr lang="en-US" dirty="0"/>
              <a:t>Volume: 15</a:t>
            </a:r>
            <a:r>
              <a:rPr lang="en-US"/>
              <a:t>, Issue: 3, Pages</a:t>
            </a:r>
            <a:r>
              <a:rPr lang="en-US" dirty="0"/>
              <a:t>: 211-225</a:t>
            </a:r>
          </a:p>
          <a:p>
            <a:r>
              <a:rPr lang="en-US" dirty="0"/>
              <a:t>DoI:10.12345/jdrc.2022.67890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867830-2972-4733-AFE0-BF3637D1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8410D-7DBE-43D9-B3E3-822931F1BF9C}" type="datetime1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00B1BB-A3AF-4769-AA27-96174EF61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71ACA9-1A16-4D18-BE36-426B50B31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47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4A9AAD4-203E-4A5E-A2CF-FB8ABC087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Reference (Cont’d)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8A67242-199A-41FD-BAB6-1B86EF620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/>
            <a:r>
              <a:rPr lang="en-US" b="1" dirty="0"/>
              <a:t>Vancouver style</a:t>
            </a:r>
          </a:p>
          <a:p>
            <a:pPr marL="457200" indent="-457200">
              <a:buAutoNum type="arabicPeriod"/>
            </a:pPr>
            <a:r>
              <a:rPr lang="en-US" dirty="0"/>
              <a:t>Doe J. The Efficacy of Exercise in Managing Type 2 Diabetes. Journal of Diabetes Research and Care. 2022;15(3):211-225. DOI: 10.12345/jdrc.2022.6789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In text: It was reported that exercise could effectively manage Type2 diabestes</a:t>
            </a:r>
            <a:r>
              <a:rPr lang="en-US" baseline="30000" dirty="0">
                <a:solidFill>
                  <a:srgbClr val="C00000"/>
                </a:solidFill>
              </a:rPr>
              <a:t>1.</a:t>
            </a:r>
          </a:p>
          <a:p>
            <a:pPr marL="0" indent="0">
              <a:buNone/>
            </a:pPr>
            <a:endParaRPr lang="en-US" dirty="0"/>
          </a:p>
          <a:p>
            <a:pPr marL="342900" indent="-342900"/>
            <a:r>
              <a:rPr lang="en-US" b="1" dirty="0"/>
              <a:t>Harvard style</a:t>
            </a:r>
          </a:p>
          <a:p>
            <a:pPr marL="0" indent="0">
              <a:buNone/>
            </a:pPr>
            <a:r>
              <a:rPr lang="en-US" dirty="0"/>
              <a:t>Doe, J. (2022). The Efficacy of Exercise in Managing Type 2 Diabetes. Journal of Diabetes Research and Care, 15(3), 211-225. DOI: 10.12345/jdrc.2022.67890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In text: It was reported that exercise could effectively manage Type2 diabetes (Doe, 2022).</a:t>
            </a:r>
            <a:endParaRPr lang="en-US" baseline="300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867830-2972-4733-AFE0-BF3637D1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FF623-D5DA-4985-8F58-FAE2F9AE8546}" type="datetime1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00B1BB-A3AF-4769-AA27-96174EF61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71ACA9-1A16-4D18-BE36-426B50B31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91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06950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5970"/>
            <a:ext cx="10515600" cy="4470993"/>
          </a:xfrm>
        </p:spPr>
        <p:txBody>
          <a:bodyPr>
            <a:normAutofit/>
          </a:bodyPr>
          <a:lstStyle/>
          <a:p>
            <a:pPr marL="411480" indent="-457200">
              <a:spcBef>
                <a:spcPts val="18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2800" b="1" dirty="0"/>
              <a:t>How to Access Literature &amp; Review</a:t>
            </a:r>
          </a:p>
          <a:p>
            <a:pPr marL="411480" indent="-457200">
              <a:spcBef>
                <a:spcPts val="18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2800" b="1" dirty="0"/>
              <a:t>Referencing Methods (Vancouver and Harvard Style)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B5CD-A7D7-476A-97EB-1BC32EA1C2EA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56521"/>
      </p:ext>
    </p:extLst>
  </p:cSld>
  <p:clrMapOvr>
    <a:masterClrMapping/>
  </p:clrMapOvr>
  <p:transition spd="med"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F257D-387F-4AEF-B46F-CF08ED98C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633DC-7249-4F43-B533-6BEAE483D14F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398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2830670-4BBE-4012-8BC6-BA9A49156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Review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A9BBF50-3361-4412-8679-9D23F9C64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8438"/>
            <a:ext cx="10515600" cy="4954772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critical synthesis of existing research on a particular topic. Its main aim is to identify the research gap and provide justification for the current research.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Types of review: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C00000"/>
                </a:solidFill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Narrative</a:t>
            </a: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broad, interpretive overview of literature, flexible yet NOT reproducible &amp; subject to selection bias, organizes findings thematically, chronologically, or conceptually; critically interpret the literature and build an argument or conceptual narrative.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C00000"/>
                </a:solidFill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Systematic</a:t>
            </a: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reproducible, protocol-driven synthesis, minimize bias, transparency high e.g., PRISMA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Scoping: map evidence across a field; who has studied what, what method was used, where studies were done, and what gaps exist.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C00000"/>
                </a:solidFill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Integrative</a:t>
            </a: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combine theory/conceptual literature with empirical findings, the purpose is to link theory to evidence, useful for theory development or validation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C00000"/>
                </a:solidFill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Meta-analysis</a:t>
            </a:r>
            <a:r>
              <a:rPr lang="en-US" dirty="0">
                <a:solidFill>
                  <a:srgbClr val="C00000"/>
                </a:solidFill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(quantitative): pull quantitative results from multiple studies and estimate a new result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3FCD0-BE5E-41A7-B237-278987C33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2D0EA-4017-4098-9AE4-491A77FBDF32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B58CC-880D-47DA-AC0E-3AF9D943B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39360-1BAE-445C-A2D8-1555B59DF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58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D503-7B59-484D-912F-FF14B659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PICO vs </a:t>
            </a:r>
            <a:r>
              <a:rPr lang="en-US" dirty="0" err="1"/>
              <a:t>PICo</a:t>
            </a:r>
            <a:r>
              <a:rPr lang="en-US" dirty="0"/>
              <a:t>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66BA7-5927-46C3-A68B-81DEF49B2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Suppose for a title, “Patients’ Perceptions of Telemedicine Services: Evidence on Benefits, Harms, and Influencing Factors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PICO Framework: Population, Intervention, Comparison, Outcome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Population: Patient/population/problem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Intervention: Treatment/exposure/program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Comparison: Control/placebo/alternative intervention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Outcomes: measurable effects, e.g., mortality/satisfaction/blood pressure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Example, </a:t>
            </a:r>
            <a:r>
              <a:rPr lang="en-US" sz="1600" i="1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adults with hypertension (P), does telemedicine follow-up (I), compared with in-person visits (C), improve blood pressure control (O)?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Or,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PICo</a:t>
            </a: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Population, Interest, Context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Population: Patients, users of telemedicine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Interest: Perceptions, experiences, satisfaction, acceptability,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Context: Telemedicine, telehealth, digital consultation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Example, </a:t>
            </a:r>
            <a:r>
              <a:rPr lang="en-US" sz="1600" i="1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Among patients with chronic illness (P), what are their perceptions and experiences (I) of using telemedicine services (Co)?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10FCC-35FD-4574-A25D-A56164D0A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F2D-54FE-403B-8549-A47444206C03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C4624-B1C0-4E69-AA6C-90F351D32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A7084-0FD9-46F2-9FF5-B28C5AC3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20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C4CC37-E6D5-41AA-9755-DE2C47E5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Domain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06BC3F-C808-4E91-83F0-B6094D40D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Multidisciplinary: Google Scholar, Scopus, Web of Science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Health/medical: PubMed/MEDLINE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Management/Business: ABI/Business Sources, JSTOR, </a:t>
            </a:r>
            <a:r>
              <a:rPr lang="en-US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EconLit</a:t>
            </a: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EBSCOHost</a:t>
            </a: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PsycINFO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Engineering/IS: IEEE Xplore, ACM Digital Library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Multidisciplinary Database: ProQuest, ScienceDirect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Grey Literature Search: policy reports, government documents, conference proceedings, preprints (SSRN, </a:t>
            </a:r>
            <a:r>
              <a:rPr lang="en-US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arXiv</a:t>
            </a: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bioRxiv</a:t>
            </a: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NGOs reports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6720-F664-4175-A200-6D8563BF16FC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6356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C4CC37-E6D5-41AA-9755-DE2C47E5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Utilities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06BC3F-C808-4E91-83F0-B6094D40D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solidFill>
                  <a:srgbClr val="C00000"/>
                </a:solidFill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Boolean operators</a:t>
            </a: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OR (expand), AND (combine), NOT (exclude)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solidFill>
                  <a:srgbClr val="C00000"/>
                </a:solidFill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Phrase search</a:t>
            </a: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truncation (*), wildcards (?: depending on DB), proximity operators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‘subjective’ vocabularies [</a:t>
            </a:r>
            <a:r>
              <a:rPr lang="en-US" sz="20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</a:t>
            </a: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medical, Medical Subject Headings, for example, "Diabetes Mellitus"[</a:t>
            </a:r>
            <a:r>
              <a:rPr lang="en-US" sz="20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</a:t>
            </a: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AND "Telemedicine"[</a:t>
            </a:r>
            <a:r>
              <a:rPr lang="en-US" sz="20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</a:t>
            </a: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]]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Backward &amp; forward citation search from references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solidFill>
                  <a:srgbClr val="C00000"/>
                </a:solidFill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Filters</a:t>
            </a: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date, language, document type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 up exclusion-inclusion criteria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Select keywords and develop a search strategy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Best practice: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combine stems that cover both morphological families rather than a single short stem, like, percept* OR perceive”).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Include related concepts that do not share these stems: (experience* OR attitude* OR satisfy*)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(percept* OR perceive* OR experience* OR attitude* OR satisfy*)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40CA-F1D7-464E-8543-06642706ADEF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70880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C4C9-B40D-413B-8F83-21C1F03A1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Utilities,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97C36-80EE-468F-B042-C27720545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PubMed Search</a:t>
            </a:r>
          </a:p>
          <a:p>
            <a:pPr lvl="1"/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((((telemedicine[</a:t>
            </a:r>
            <a:r>
              <a:rPr lang="en-US" sz="18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</a:t>
            </a:r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Terms]) OR (telehealth[</a:t>
            </a:r>
            <a:r>
              <a:rPr lang="en-US" sz="18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</a:t>
            </a:r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Terms])) OR (</a:t>
            </a:r>
            <a:r>
              <a:rPr lang="en-US" sz="18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ehealth</a:t>
            </a:r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18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</a:t>
            </a:r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Terms])) AND ((((patient satisfaction[Title/Abstract]) OR (customer[Title/Abstract])) OR (consumer[Title/Abstract])) OR (service user[Title/Abstract]))) AND (((((percept[Title/Abstract]) OR (</a:t>
            </a:r>
            <a:r>
              <a:rPr lang="en-US" sz="18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perceiv</a:t>
            </a:r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[Title/Abstract])) OR (facilitator[Title/Abstract])) OR (factor[Title/Abstract])) OR (determinant[Title/Abstract]))</a:t>
            </a:r>
            <a:endParaRPr lang="en-US" dirty="0"/>
          </a:p>
          <a:p>
            <a:r>
              <a:rPr lang="en-US" dirty="0"/>
              <a:t>For Scopus/Web of Science</a:t>
            </a:r>
          </a:p>
          <a:p>
            <a:pPr lvl="1"/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telemedicine OR telehealth OR </a:t>
            </a:r>
            <a:r>
              <a:rPr lang="en-US" sz="18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ehealth</a:t>
            </a:r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patient satisfaction OR customer AND percept OR facilitator OR factor OR determinant</a:t>
            </a:r>
            <a:endParaRPr lang="en-US" dirty="0"/>
          </a:p>
          <a:p>
            <a:r>
              <a:rPr lang="en-US" dirty="0"/>
              <a:t>For Grey Literature</a:t>
            </a:r>
          </a:p>
          <a:p>
            <a:pPr lvl="1"/>
            <a:r>
              <a:rPr lang="en-US" sz="18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site:.gov</a:t>
            </a:r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en-US" sz="18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site:.org</a:t>
            </a:r>
            <a:r>
              <a:rPr lang="en-US" sz="18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"telemedicine" OR "telehealth" "patient experience" OR "patient perception" OR "patient satisfaction“</a:t>
            </a:r>
          </a:p>
          <a:p>
            <a:pPr lvl="1"/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4E20C-30D2-48AF-883B-C230550D2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F2D-54FE-403B-8549-A47444206C03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962D3-51F6-45F3-8E6B-476AA2F26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0EED9-6BE7-4E4A-B34D-2B47EE62F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624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E8A3D-27F8-4F23-A108-48E7B55A5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Rayyan- A Review Manager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80638-B3DF-4C34-B9DB-843814765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https://www.rayyan.ai/</a:t>
            </a:r>
            <a:endParaRPr lang="en-US" dirty="0"/>
          </a:p>
          <a:p>
            <a:r>
              <a:rPr lang="en-US" dirty="0"/>
              <a:t>Rayyan Import File Types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EndNote Export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Refman</a:t>
            </a:r>
            <a:r>
              <a:rPr lang="en-US" sz="24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/RIS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CSV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Bibtex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 XML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 PubMed Format/</a:t>
            </a:r>
            <a:r>
              <a:rPr lang="en-US" sz="2400" dirty="0" err="1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nbib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Perpetua" panose="02020502060401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Web of Science/CIW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C2CAA-89D2-41F6-BAF6-BBBC2734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F2D-54FE-403B-8549-A47444206C03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8EE81-4F6B-49C8-99F2-44C9B9158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D59BF-4A5B-4A23-97BF-71444CBC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09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5051</TotalTime>
  <Words>1555</Words>
  <Application>Microsoft Office PowerPoint</Application>
  <PresentationFormat>Widescreen</PresentationFormat>
  <Paragraphs>158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Courier New</vt:lpstr>
      <vt:lpstr>Palatino Linotype</vt:lpstr>
      <vt:lpstr>Perpetua</vt:lpstr>
      <vt:lpstr>Symbol</vt:lpstr>
      <vt:lpstr>Tw Cen MT</vt:lpstr>
      <vt:lpstr>Wingdings</vt:lpstr>
      <vt:lpstr>Office Theme</vt:lpstr>
      <vt:lpstr>  Training  on Research Methodology</vt:lpstr>
      <vt:lpstr>Agenda</vt:lpstr>
      <vt:lpstr>Part I</vt:lpstr>
      <vt:lpstr>Literature Review</vt:lpstr>
      <vt:lpstr>PICO vs PICo Framework</vt:lpstr>
      <vt:lpstr>Database Domain</vt:lpstr>
      <vt:lpstr>Search Utilities</vt:lpstr>
      <vt:lpstr>Search Utilities, Example</vt:lpstr>
      <vt:lpstr>Rayyan- A Review Manager</vt:lpstr>
      <vt:lpstr>Literature Matrix Template</vt:lpstr>
      <vt:lpstr>Part II</vt:lpstr>
      <vt:lpstr>Write References (Vancouver Vs. Harvard)</vt:lpstr>
      <vt:lpstr>Write Reference (Cont’d)</vt:lpstr>
      <vt:lpstr>Write Reference (Cont’d)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 Mahbubul Alam</dc:creator>
  <cp:lastModifiedBy>Md. Mahbubul Alam</cp:lastModifiedBy>
  <cp:revision>337</cp:revision>
  <dcterms:created xsi:type="dcterms:W3CDTF">2019-02-07T14:29:02Z</dcterms:created>
  <dcterms:modified xsi:type="dcterms:W3CDTF">2026-06-18T14:19:55Z</dcterms:modified>
</cp:coreProperties>
</file>