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sldIdLst>
    <p:sldId id="303" r:id="rId2"/>
    <p:sldId id="257" r:id="rId3"/>
    <p:sldId id="306" r:id="rId4"/>
    <p:sldId id="318" r:id="rId5"/>
    <p:sldId id="325" r:id="rId6"/>
    <p:sldId id="319" r:id="rId7"/>
    <p:sldId id="320" r:id="rId8"/>
    <p:sldId id="321" r:id="rId9"/>
    <p:sldId id="322" r:id="rId10"/>
    <p:sldId id="323" r:id="rId11"/>
    <p:sldId id="324" r:id="rId12"/>
    <p:sldId id="30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61" autoAdjust="0"/>
    <p:restoredTop sz="84919" autoAdjust="0"/>
  </p:normalViewPr>
  <p:slideViewPr>
    <p:cSldViewPr snapToGrid="0">
      <p:cViewPr varScale="1">
        <p:scale>
          <a:sx n="72" d="100"/>
          <a:sy n="72" d="100"/>
        </p:scale>
        <p:origin x="1104" y="6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203839-2B25-442F-A8E5-12CA17BB4484}" type="datetimeFigureOut">
              <a:rPr lang="en-US" smtClean="0"/>
              <a:t>10/9/2023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87703A-133A-48C2-BE9A-E950417067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822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 of Vancouver Style: https://github.com/codingo/BibWord/blob/master/styles/Vancouver.XSL</a:t>
            </a:r>
          </a:p>
          <a:p>
            <a:r>
              <a:rPr lang="en-US" dirty="0"/>
              <a:t>	</a:t>
            </a:r>
          </a:p>
          <a:p>
            <a:endParaRPr lang="en-US" dirty="0"/>
          </a:p>
          <a:p>
            <a:r>
              <a:rPr lang="en-US" dirty="0"/>
              <a:t>Steps: Select Raw, Select All, Copy</a:t>
            </a:r>
          </a:p>
          <a:p>
            <a:r>
              <a:rPr lang="en-US" dirty="0"/>
              <a:t>Paste in Computer </a:t>
            </a:r>
            <a:r>
              <a:rPr lang="en-US" dirty="0" err="1"/>
              <a:t>NotePad</a:t>
            </a:r>
            <a:r>
              <a:rPr lang="en-US" dirty="0"/>
              <a:t> app, and SAVE AS Vancouver.xsl</a:t>
            </a:r>
          </a:p>
          <a:p>
            <a:r>
              <a:rPr lang="en-US" dirty="0"/>
              <a:t>Now open, C drive, Users, Users Name, </a:t>
            </a:r>
            <a:r>
              <a:rPr lang="en-US" dirty="0" err="1"/>
              <a:t>AppData</a:t>
            </a:r>
            <a:r>
              <a:rPr lang="en-US" dirty="0"/>
              <a:t>, Roaming, Microsoft, Bibliography, Style, and THEN PASTE that File. </a:t>
            </a:r>
          </a:p>
          <a:p>
            <a:r>
              <a:rPr lang="en-US" dirty="0"/>
              <a:t>Open MSWord, Click Reference Tab, click Insert Citation from Citations &amp; Bibliography, fill the form using appropriate information, and click OK for citation. </a:t>
            </a:r>
          </a:p>
          <a:p>
            <a:r>
              <a:rPr lang="en-US" dirty="0"/>
              <a:t>For reference or bibliography list: Click Bibliography and Insert Bibliography/reference </a:t>
            </a:r>
          </a:p>
          <a:p>
            <a:r>
              <a:rPr lang="en-US" dirty="0"/>
              <a:t>For Change of style: Change style from Style option.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87703A-133A-48C2-BE9A-E9504170679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147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4D4F0-BBB5-4208-90E1-DDDAA1F24D92}" type="datetime1">
              <a:rPr lang="en-US" smtClean="0"/>
              <a:t>10/9/2023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Md Mahbubul Alam, PhD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634B-BCC8-4362-BD66-0337D4142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6170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D4112C-EA33-4A40-A7EA-AF5763355213}" type="datetime1">
              <a:rPr lang="en-US" smtClean="0"/>
              <a:t>10/9/2023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Md Mahbubul Alam, PhD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634B-BCC8-4362-BD66-0337D4142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14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20BA4-771A-402C-8C4B-92FC423E25F0}" type="datetime1">
              <a:rPr lang="en-US" smtClean="0"/>
              <a:t>10/9/2023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Md Mahbubul Alam, PhD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634B-BCC8-4362-BD66-0337D4142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070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BBF2D-54FE-403B-8549-A47444206C03}" type="datetime1">
              <a:rPr lang="en-US" smtClean="0"/>
              <a:t>10/9/2023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3949700" cy="365125"/>
          </a:xfrm>
        </p:spPr>
        <p:txBody>
          <a:bodyPr/>
          <a:lstStyle/>
          <a:p>
            <a:r>
              <a:rPr lang="en-US"/>
              <a:t>Presented by Md Mahbubul Alam, PhD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634B-BCC8-4362-BD66-0337D4142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897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2D0EA-4017-4098-9AE4-491A77FBDF32}" type="datetime1">
              <a:rPr lang="en-US" smtClean="0"/>
              <a:t>10/9/2023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775200" cy="365125"/>
          </a:xfrm>
        </p:spPr>
        <p:txBody>
          <a:bodyPr/>
          <a:lstStyle/>
          <a:p>
            <a:r>
              <a:rPr lang="en-US"/>
              <a:t>Presented by Md Mahbubul Alam, PhD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634B-BCC8-4362-BD66-0337D4142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96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BCAB36-5BCF-4022-9421-BD9472C47F41}" type="datetime1">
              <a:rPr lang="en-US" smtClean="0"/>
              <a:t>10/9/2023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Md Mahbubul Alam, PhD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634B-BCC8-4362-BD66-0337D4142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691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7A180-4BFF-436E-8369-04324B347915}" type="datetime1">
              <a:rPr lang="en-US" smtClean="0"/>
              <a:t>10/9/2023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Md Mahbubul Alam, PhD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634B-BCC8-4362-BD66-0337D4142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223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CDCF16-A68B-4782-91CB-B1F89241838E}" type="datetime1">
              <a:rPr lang="en-US" smtClean="0"/>
              <a:t>10/9/2023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Md Mahbubul Alam, PhD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634B-BCC8-4362-BD66-0337D4142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581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E460D-3D3D-433C-8CF0-986415320989}" type="datetime1">
              <a:rPr lang="en-US" smtClean="0"/>
              <a:t>10/9/2023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Md Mahbubul Alam, PhD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634B-BCC8-4362-BD66-0337D4142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928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A5C9CF-EFCC-441F-A450-4426AE13CF87}" type="datetime1">
              <a:rPr lang="en-US" smtClean="0"/>
              <a:t>10/9/2023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Md Mahbubul Alam, PhD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634B-BCC8-4362-BD66-0337D4142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974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BCC68B-F132-48E4-B194-34B316EAFF35}" type="datetime1">
              <a:rPr lang="en-US" smtClean="0"/>
              <a:t>10/9/2023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Md Mahbubul Alam, PhD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634B-BCC8-4362-BD66-0337D4142A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825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11507373" y="1"/>
            <a:ext cx="698696" cy="128016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44450" cmpd="thinThick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19100"/>
            <a:ext cx="105156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409700"/>
            <a:ext cx="10515600" cy="47672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C00000"/>
                </a:solidFill>
                <a:latin typeface="Tw Cen MT" panose="020B0602020104020603" pitchFamily="34" charset="0"/>
              </a:defRPr>
            </a:lvl1pPr>
          </a:lstStyle>
          <a:p>
            <a:fld id="{82EF7AC7-5ED6-47CD-AC31-FEC864B3E7C9}" type="datetime1">
              <a:rPr lang="en-US" smtClean="0"/>
              <a:t>10/9/2023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7315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C00000"/>
                </a:solidFill>
                <a:latin typeface="Tw Cen MT" panose="020B0602020104020603" pitchFamily="34" charset="0"/>
              </a:defRPr>
            </a:lvl1pPr>
          </a:lstStyle>
          <a:p>
            <a:r>
              <a:rPr lang="en-US"/>
              <a:t>Presented by Md Mahbubul Alam, PhD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507373" y="216388"/>
            <a:ext cx="563878" cy="4166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rgbClr val="FFFF00"/>
                </a:solidFill>
                <a:latin typeface="Tw Cen MT" panose="020B0602020104020603" pitchFamily="34" charset="0"/>
              </a:defRPr>
            </a:lvl1pPr>
          </a:lstStyle>
          <a:p>
            <a:fld id="{3B1D634B-BCC8-4362-BD66-0337D4142A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367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C000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Tw Cen MT" panose="020B0602020104020603" pitchFamily="34" charset="0"/>
          <a:ea typeface="+mj-ea"/>
          <a:cs typeface="+mj-cs"/>
        </a:defRPr>
      </a:lvl1pPr>
    </p:titleStyle>
    <p:bodyStyle>
      <a:lvl1pPr marL="228600" indent="-274320" algn="l" defTabSz="914400" rtl="0" eaLnBrk="1" latinLnBrk="0" hangingPunct="1">
        <a:lnSpc>
          <a:spcPct val="100000"/>
        </a:lnSpc>
        <a:spcBef>
          <a:spcPts val="1000"/>
        </a:spcBef>
        <a:buClr>
          <a:srgbClr val="C00000"/>
        </a:buClr>
        <a:buFont typeface="Wingdings" panose="05000000000000000000" pitchFamily="2" charset="2"/>
        <a:buChar char="ü"/>
        <a:defRPr sz="2400" kern="1200">
          <a:solidFill>
            <a:schemeClr val="tx1"/>
          </a:solidFill>
          <a:latin typeface="Tw Cen MT" panose="020B0602020104020603" pitchFamily="34" charset="0"/>
          <a:ea typeface="+mn-ea"/>
          <a:cs typeface="+mn-cs"/>
        </a:defRPr>
      </a:lvl1pPr>
      <a:lvl2pPr marL="685800" indent="-274320" algn="l" defTabSz="914400" rtl="0" eaLnBrk="1" latinLnBrk="0" hangingPunct="1">
        <a:lnSpc>
          <a:spcPct val="100000"/>
        </a:lnSpc>
        <a:spcBef>
          <a:spcPts val="500"/>
        </a:spcBef>
        <a:buClr>
          <a:srgbClr val="C00000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Tw Cen MT" panose="020B0602020104020603" pitchFamily="34" charset="0"/>
          <a:ea typeface="+mn-ea"/>
          <a:cs typeface="+mn-cs"/>
        </a:defRPr>
      </a:lvl2pPr>
      <a:lvl3pPr marL="1143000" indent="-274320" algn="l" defTabSz="914400" rtl="0" eaLnBrk="1" latinLnBrk="0" hangingPunct="1">
        <a:lnSpc>
          <a:spcPct val="100000"/>
        </a:lnSpc>
        <a:spcBef>
          <a:spcPts val="500"/>
        </a:spcBef>
        <a:buClr>
          <a:srgbClr val="C00000"/>
        </a:buClr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Tw Cen MT" panose="020B0602020104020603" pitchFamily="34" charset="0"/>
          <a:ea typeface="+mn-ea"/>
          <a:cs typeface="+mn-cs"/>
        </a:defRPr>
      </a:lvl3pPr>
      <a:lvl4pPr marL="1600200" indent="-274320" algn="l" defTabSz="914400" rtl="0" eaLnBrk="1" latinLnBrk="0" hangingPunct="1">
        <a:lnSpc>
          <a:spcPct val="100000"/>
        </a:lnSpc>
        <a:spcBef>
          <a:spcPts val="500"/>
        </a:spcBef>
        <a:buClr>
          <a:srgbClr val="C00000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Tw Cen MT" panose="020B06020201040206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C00000"/>
        </a:buClr>
        <a:buFont typeface="Wingdings" panose="05000000000000000000" pitchFamily="2" charset="2"/>
        <a:buChar char="ü"/>
        <a:defRPr sz="1600" kern="1200">
          <a:solidFill>
            <a:schemeClr val="tx1"/>
          </a:solidFill>
          <a:latin typeface="Tw Cen MT" panose="020B06020201040206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522437-2A5F-41FE-9D67-037AF4F050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401D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  <a:t> </a:t>
            </a:r>
            <a:br>
              <a:rPr lang="en-US" b="1" dirty="0">
                <a:solidFill>
                  <a:srgbClr val="401D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alatino Linotype" panose="02040502050505030304" pitchFamily="18" charset="0"/>
              </a:rPr>
            </a:b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Training </a:t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</a:t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Scientific Writing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28DF0F2-92A7-4E27-ACB2-46DB587113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87208"/>
            <a:ext cx="9144000" cy="1998922"/>
          </a:xfrm>
        </p:spPr>
        <p:txBody>
          <a:bodyPr>
            <a:normAutofit/>
          </a:bodyPr>
          <a:lstStyle/>
          <a:p>
            <a:r>
              <a:rPr lang="en-US" sz="2400" b="1" dirty="0"/>
              <a:t>Md Mahbubul Alam, PhD</a:t>
            </a:r>
          </a:p>
          <a:p>
            <a:r>
              <a:rPr lang="en-US" sz="2000" b="1" dirty="0"/>
              <a:t>Professor </a:t>
            </a:r>
          </a:p>
          <a:p>
            <a:r>
              <a:rPr lang="en-US" sz="2000" b="1" dirty="0"/>
              <a:t>Dept. of Agricultural Extension and Information System</a:t>
            </a:r>
          </a:p>
          <a:p>
            <a:r>
              <a:rPr lang="en-US" sz="2000" b="1" dirty="0"/>
              <a:t>Sher-e-Bangla Agricultural University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0644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44A9AAD4-203E-4A5E-A2CF-FB8ABC087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Write Reference (Cont’d)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8A67242-199A-41FD-BAB6-1B86EF6200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Sample:</a:t>
            </a:r>
          </a:p>
          <a:p>
            <a:r>
              <a:rPr lang="en-US" dirty="0"/>
              <a:t>Title: The Efficacy of Exercise in Managing Type2 Diabetes</a:t>
            </a:r>
          </a:p>
          <a:p>
            <a:r>
              <a:rPr lang="en-US" dirty="0"/>
              <a:t>Author: John Doe</a:t>
            </a:r>
          </a:p>
          <a:p>
            <a:r>
              <a:rPr lang="en-US" dirty="0"/>
              <a:t>Publication Year: 2022</a:t>
            </a:r>
          </a:p>
          <a:p>
            <a:r>
              <a:rPr lang="en-US" dirty="0"/>
              <a:t>Journal: Journal of Diabetes Research and Card</a:t>
            </a:r>
          </a:p>
          <a:p>
            <a:r>
              <a:rPr lang="en-US" dirty="0"/>
              <a:t>Volume: 15, Pages: 211-225</a:t>
            </a:r>
          </a:p>
          <a:p>
            <a:r>
              <a:rPr lang="en-US" dirty="0"/>
              <a:t>DoI:10.12345/jdrc.2022.67890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867830-2972-4733-AFE0-BF3637D10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18410D-7DBE-43D9-B3E3-822931F1BF9C}" type="datetime1">
              <a:rPr lang="en-US" smtClean="0"/>
              <a:t>10/9/2023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00B1BB-A3AF-4769-AA27-96174EF61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Md Mahbubul Alam, PhD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71ACA9-1A16-4D18-BE36-426B50B31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634B-BCC8-4362-BD66-0337D4142AA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470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44A9AAD4-203E-4A5E-A2CF-FB8ABC087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Write Reference (Cont’d)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B8A67242-199A-41FD-BAB6-1B86EF6200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indent="-342900"/>
            <a:r>
              <a:rPr lang="en-US" b="1" dirty="0"/>
              <a:t>Vancouver style</a:t>
            </a:r>
          </a:p>
          <a:p>
            <a:pPr marL="457200" indent="-457200">
              <a:buAutoNum type="arabicPeriod"/>
            </a:pPr>
            <a:r>
              <a:rPr lang="en-US" dirty="0"/>
              <a:t>Doe J. The Efficacy of Exercise in Managing Type 2 Diabetes. Journal of Diabetes Research and Care. 2022;15(3):211-225. DOI: 10.12345/jdrc.2022.6789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C00000"/>
                </a:solidFill>
              </a:rPr>
              <a:t>In text: It was reported that exercise could effectively manage Type2 diabestes</a:t>
            </a:r>
            <a:r>
              <a:rPr lang="en-US" baseline="30000" dirty="0">
                <a:solidFill>
                  <a:srgbClr val="C00000"/>
                </a:solidFill>
              </a:rPr>
              <a:t>1.</a:t>
            </a:r>
          </a:p>
          <a:p>
            <a:pPr marL="0" indent="0">
              <a:buNone/>
            </a:pPr>
            <a:endParaRPr lang="en-US" dirty="0"/>
          </a:p>
          <a:p>
            <a:pPr marL="342900" indent="-342900"/>
            <a:r>
              <a:rPr lang="en-US" b="1" dirty="0"/>
              <a:t>Harvard style</a:t>
            </a:r>
          </a:p>
          <a:p>
            <a:pPr marL="0" indent="0">
              <a:buNone/>
            </a:pPr>
            <a:r>
              <a:rPr lang="en-US" dirty="0"/>
              <a:t>Doe, J. (2022). The Efficacy of Exercise in Managing Type 2 Diabetes. Journal of Diabetes Research and Care, 15(3), 211-225. DOI: 10.12345/jdrc.2022.67890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7030A0"/>
                </a:solidFill>
              </a:rPr>
              <a:t>In text: It was reported that exercise could effectively manage Type2 diabetes (Doe, 2022).</a:t>
            </a:r>
            <a:endParaRPr lang="en-US" baseline="30000" dirty="0">
              <a:solidFill>
                <a:srgbClr val="7030A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867830-2972-4733-AFE0-BF3637D10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FF623-D5DA-4985-8F58-FAE2F9AE8546}" type="datetime1">
              <a:rPr lang="en-US" smtClean="0"/>
              <a:t>10/9/2023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00B1BB-A3AF-4769-AA27-96174EF61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Md Mahbubul Alam, PhD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71ACA9-1A16-4D18-BE36-426B50B31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634B-BCC8-4362-BD66-0337D4142AA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1913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5069505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05970"/>
            <a:ext cx="10515600" cy="4470993"/>
          </a:xfrm>
        </p:spPr>
        <p:txBody>
          <a:bodyPr>
            <a:normAutofit/>
          </a:bodyPr>
          <a:lstStyle/>
          <a:p>
            <a:pPr marL="411480" indent="-457200">
              <a:spcBef>
                <a:spcPts val="180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n-US" sz="2800" b="1" dirty="0"/>
              <a:t>Who should be an author? Procedure for submitting a paper and procedure for avoiding predatory journal</a:t>
            </a:r>
          </a:p>
          <a:p>
            <a:pPr marL="411480" indent="-457200">
              <a:spcBef>
                <a:spcPts val="1800"/>
              </a:spcBef>
              <a:spcAft>
                <a:spcPts val="1800"/>
              </a:spcAft>
              <a:buFont typeface="+mj-lt"/>
              <a:buAutoNum type="arabicPeriod"/>
            </a:pPr>
            <a:r>
              <a:rPr lang="en-US" sz="2800" b="1" dirty="0"/>
              <a:t>How to write references (Vancouver and Harvard Style)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DB5CD-A7D7-476A-97EB-1BC32EA1C2EA}" type="datetime1">
              <a:rPr lang="en-US" smtClean="0"/>
              <a:t>10/9/2023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Md Mahbubul Alam, PhD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634B-BCC8-4362-BD66-0337D4142AA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156521"/>
      </p:ext>
    </p:extLst>
  </p:cSld>
  <p:clrMapOvr>
    <a:masterClrMapping/>
  </p:clrMapOvr>
  <p:transition spd="med">
    <p:pull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F257D-387F-4AEF-B46F-CF08ED98C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 I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4054F1-D211-44E1-B81D-3EE7E93AA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633DC-7249-4F43-B533-6BEAE483D14F}" type="datetime1">
              <a:rPr lang="en-US" smtClean="0"/>
              <a:t>10/9/2023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326C46-D2E7-4B3E-943E-7AD1D4EA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Md Mahbubul Alam, PhD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0B4866-B21A-4505-828F-54AEF4257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634B-BCC8-4362-BD66-0337D4142AA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43987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FC4CC37-E6D5-41AA-9755-DE2C47E5B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should be an author?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D06BC3F-C808-4E91-83F0-B6094D40DA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4054F1-D211-44E1-B81D-3EE7E93AA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1949E5-2EE2-4982-A132-2BB2E5FA70F2}" type="datetime1">
              <a:rPr lang="en-US" smtClean="0"/>
              <a:t>10/9/2023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326C46-D2E7-4B3E-943E-7AD1D4EA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Md Mahbubul Alam, PhD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0B4866-B21A-4505-828F-54AEF4257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634B-BCC8-4362-BD66-0337D4142AA5}" type="slidenum">
              <a:rPr lang="en-US" smtClean="0"/>
              <a:t>4</a:t>
            </a:fld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23C2FF9-5FEF-47AD-8300-573D5C9D6DC5}"/>
              </a:ext>
            </a:extLst>
          </p:cNvPr>
          <p:cNvSpPr/>
          <p:nvPr/>
        </p:nvSpPr>
        <p:spPr>
          <a:xfrm>
            <a:off x="4505694" y="3019647"/>
            <a:ext cx="3180612" cy="81870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C00000"/>
                </a:solidFill>
                <a:latin typeface="Tw Cen MT" panose="020B0602020104020603" pitchFamily="34" charset="0"/>
              </a:rPr>
              <a:t>Contribution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FEF628C-4847-4AC2-BF1F-88B8D016C970}"/>
              </a:ext>
            </a:extLst>
          </p:cNvPr>
          <p:cNvSpPr/>
          <p:nvPr/>
        </p:nvSpPr>
        <p:spPr>
          <a:xfrm>
            <a:off x="713415" y="1454889"/>
            <a:ext cx="3325185" cy="197411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Tw Cen MT" panose="020B0602020104020603" pitchFamily="34" charset="0"/>
              </a:rPr>
              <a:t>Concept development &amp; </a:t>
            </a:r>
            <a:br>
              <a:rPr lang="en-US" sz="3200" b="1" dirty="0">
                <a:solidFill>
                  <a:schemeClr val="bg2">
                    <a:lumMod val="25000"/>
                  </a:schemeClr>
                </a:solidFill>
                <a:latin typeface="Tw Cen MT" panose="020B0602020104020603" pitchFamily="34" charset="0"/>
              </a:rPr>
            </a:br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Tw Cen MT" panose="020B0602020104020603" pitchFamily="34" charset="0"/>
              </a:rPr>
              <a:t>design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32D3B63-B99C-4625-B093-A308162166A6}"/>
              </a:ext>
            </a:extLst>
          </p:cNvPr>
          <p:cNvSpPr/>
          <p:nvPr/>
        </p:nvSpPr>
        <p:spPr>
          <a:xfrm>
            <a:off x="8153400" y="1454889"/>
            <a:ext cx="3325185" cy="197411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400" b="1" dirty="0">
                <a:solidFill>
                  <a:schemeClr val="accent1">
                    <a:lumMod val="75000"/>
                  </a:schemeClr>
                </a:solidFill>
                <a:latin typeface="Tw Cen MT" panose="020B0602020104020603" pitchFamily="34" charset="0"/>
              </a:rPr>
              <a:t>Data collection, analysis, interpretation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487AE73-09B4-4D45-9B66-10A09D209CBC}"/>
              </a:ext>
            </a:extLst>
          </p:cNvPr>
          <p:cNvSpPr/>
          <p:nvPr/>
        </p:nvSpPr>
        <p:spPr>
          <a:xfrm>
            <a:off x="3581400" y="4114966"/>
            <a:ext cx="4239215" cy="134429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000" b="1" dirty="0">
                <a:solidFill>
                  <a:srgbClr val="7030A0"/>
                </a:solidFill>
                <a:latin typeface="Tw Cen MT" panose="020B0602020104020603" pitchFamily="34" charset="0"/>
              </a:rPr>
              <a:t>Revision of the manuscript and contribution intellectually</a:t>
            </a:r>
          </a:p>
        </p:txBody>
      </p:sp>
    </p:spTree>
    <p:extLst>
      <p:ext uri="{BB962C8B-B14F-4D97-AF65-F5344CB8AC3E}">
        <p14:creationId xmlns:p14="http://schemas.microsoft.com/office/powerpoint/2010/main" val="17113299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0D503-7B59-484D-912F-FF14B6596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should not be an author?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066BA7-5927-46C3-A68B-81DEF49B2E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Offer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clerical </a:t>
            </a:r>
            <a:r>
              <a:rPr lang="en-US" dirty="0"/>
              <a:t>help only [without any intellectual contribution]</a:t>
            </a:r>
          </a:p>
          <a:p>
            <a:r>
              <a:rPr lang="en-US" dirty="0"/>
              <a:t>External data collectors/enumerators</a:t>
            </a:r>
          </a:p>
          <a:p>
            <a:r>
              <a:rPr lang="en-US" dirty="0"/>
              <a:t>Avoid ghost/gift author/honorary author</a:t>
            </a:r>
          </a:p>
          <a:p>
            <a:r>
              <a:rPr lang="en-US" dirty="0"/>
              <a:t>Statistician! [may be/may not be]</a:t>
            </a:r>
          </a:p>
          <a:p>
            <a:r>
              <a:rPr lang="en-US" dirty="0"/>
              <a:t>Funder 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E10FCC-35FD-4574-A25D-A56164D0A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BBF2D-54FE-403B-8549-A47444206C03}" type="datetime1">
              <a:rPr lang="en-US" smtClean="0"/>
              <a:t>10/9/2023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EC4624-B1C0-4E69-AA6C-90F351D32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Md Mahbubul Alam, PhD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BA7084-0FD9-46F2-9FF5-B28C5AC3A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634B-BCC8-4362-BD66-0337D4142AA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320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FC4CC37-E6D5-41AA-9755-DE2C47E5B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Procedure for submitting a paper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D06BC3F-C808-4E91-83F0-B6094D40DA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accent1">
                    <a:lumMod val="50000"/>
                  </a:schemeClr>
                </a:solidFill>
              </a:rPr>
              <a:t>GUIDELINES</a:t>
            </a:r>
            <a:r>
              <a:rPr lang="en-US" dirty="0"/>
              <a:t> First! [Read Instructions for Authors]</a:t>
            </a:r>
          </a:p>
          <a:p>
            <a:r>
              <a:rPr lang="en-US" dirty="0"/>
              <a:t>Prepare the manuscript according to the guidelines [Anonymous version, author details version, reference list, citation style]</a:t>
            </a:r>
          </a:p>
          <a:p>
            <a:r>
              <a:rPr lang="en-US" dirty="0"/>
              <a:t>Prepare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Tables and Figures </a:t>
            </a:r>
            <a:r>
              <a:rPr lang="en-US" dirty="0"/>
              <a:t>and list accordingly [with text, end of text, separate file]</a:t>
            </a:r>
          </a:p>
          <a:p>
            <a:r>
              <a:rPr lang="en-US" dirty="0"/>
              <a:t>Write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Cover Letter</a:t>
            </a:r>
          </a:p>
          <a:p>
            <a:r>
              <a:rPr lang="en-US" dirty="0"/>
              <a:t>Select </a:t>
            </a:r>
            <a:r>
              <a:rPr lang="en-US" dirty="0">
                <a:solidFill>
                  <a:srgbClr val="FF0000"/>
                </a:solidFill>
              </a:rPr>
              <a:t>Corresponding Author</a:t>
            </a:r>
          </a:p>
          <a:p>
            <a:r>
              <a:rPr lang="en-US" dirty="0">
                <a:solidFill>
                  <a:srgbClr val="0070C0"/>
                </a:solidFill>
              </a:rPr>
              <a:t>Ethical approval,</a:t>
            </a:r>
            <a:r>
              <a:rPr lang="en-US" dirty="0"/>
              <a:t> </a:t>
            </a:r>
            <a:r>
              <a:rPr lang="en-US" dirty="0">
                <a:solidFill>
                  <a:srgbClr val="7030A0"/>
                </a:solidFill>
              </a:rPr>
              <a:t>Authors’ Consent Letter</a:t>
            </a:r>
            <a:r>
              <a:rPr lang="en-US" dirty="0"/>
              <a:t>, </a:t>
            </a:r>
            <a:r>
              <a:rPr lang="en-US" dirty="0">
                <a:solidFill>
                  <a:srgbClr val="C00000"/>
                </a:solidFill>
              </a:rPr>
              <a:t>Acknowledgment</a:t>
            </a:r>
          </a:p>
          <a:p>
            <a:r>
              <a:rPr lang="en-US" dirty="0"/>
              <a:t>Prepare Supplementary Materials, if any, </a:t>
            </a:r>
          </a:p>
          <a:p>
            <a:r>
              <a:rPr lang="en-US" dirty="0"/>
              <a:t>Check instructions for Web-based Submission System 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4054F1-D211-44E1-B81D-3EE7E93AA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A6720-F664-4175-A200-6D8563BF16FC}" type="datetime1">
              <a:rPr lang="en-US" smtClean="0"/>
              <a:t>10/9/2023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326C46-D2E7-4B3E-943E-7AD1D4EA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Md Mahbubul Alam, PhD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0B4866-B21A-4505-828F-54AEF4257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634B-BCC8-4362-BD66-0337D4142AA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863564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FC4CC37-E6D5-41AA-9755-DE2C47E5B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Procedure for avoiding predatory journal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D06BC3F-C808-4E91-83F0-B6094D40DA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Check Website and matrix (Rank, IF, Affiliation, frequency of publication, review process, submission process, most impactful paper, citation, acceptance rate)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Who are they? (Editorial Board, AE panels, reviewers, editorial ethics)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 Publisher information (reputation, acceptance in the scientific community)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Verify with peers, colleagues, or supervisors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Look through their </a:t>
            </a:r>
            <a:r>
              <a:rPr lang="en-US"/>
              <a:t>published papers</a:t>
            </a:r>
            <a:endParaRPr lang="en-US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Lastly, check the JCR list/Beall’s list/Index/</a:t>
            </a:r>
            <a:r>
              <a:rPr lang="en-US" dirty="0" err="1"/>
              <a:t>Doaj</a:t>
            </a:r>
            <a:r>
              <a:rPr lang="en-US" dirty="0"/>
              <a:t>/Web of Science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4054F1-D211-44E1-B81D-3EE7E93AA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840CA-F1D7-464E-8543-06642706ADEF}" type="datetime1">
              <a:rPr lang="en-US" smtClean="0"/>
              <a:t>10/9/2023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326C46-D2E7-4B3E-943E-7AD1D4EA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Md Mahbubul Alam, PhD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0B4866-B21A-4505-828F-54AEF4257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634B-BCC8-4362-BD66-0337D4142AA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708801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F257D-387F-4AEF-B46F-CF08ED98C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 II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4054F1-D211-44E1-B81D-3EE7E93AA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C7E67-E212-46F7-9F30-C46E8410B213}" type="datetime1">
              <a:rPr lang="en-US" smtClean="0"/>
              <a:t>10/9/2023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326C46-D2E7-4B3E-943E-7AD1D4EA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Md Mahbubul Alam, PhD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0B4866-B21A-4505-828F-54AEF4257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634B-BCC8-4362-BD66-0337D4142AA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479999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FC4CC37-E6D5-41AA-9755-DE2C47E5B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Write References (Vancouver Vs. Harvard)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28548B9-FB00-44B0-943D-C29F8767B5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Vancouver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D06BC3F-C808-4E91-83F0-B6094D40DA6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References are placed in numerical order, corresponding to the order cited in the manuscript.</a:t>
            </a:r>
          </a:p>
          <a:p>
            <a:r>
              <a:rPr lang="en-US" dirty="0"/>
              <a:t>In the text, each reference is presented in a number as a superscript</a:t>
            </a:r>
            <a:r>
              <a:rPr lang="en-US" baseline="30000" dirty="0"/>
              <a:t>1</a:t>
            </a:r>
            <a:r>
              <a:rPr lang="en-US" dirty="0"/>
              <a:t> format. </a:t>
            </a:r>
          </a:p>
          <a:p>
            <a:r>
              <a:rPr lang="en-US" dirty="0"/>
              <a:t>Use mostly in Engineering and Medical disciplines.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7F2BD7A-D4AE-4322-BCD2-8A7A1EEC4D6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Harvard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259056B-16B5-4582-BE30-7796DC82A5D4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References are placed alphabetically, by the author’s last name first. </a:t>
            </a:r>
          </a:p>
          <a:p>
            <a:r>
              <a:rPr lang="en-US" dirty="0"/>
              <a:t>Author’s last name and year of publication are presented in parentheses, like (Alam &amp; Wagner, 2016). </a:t>
            </a:r>
          </a:p>
          <a:p>
            <a:r>
              <a:rPr lang="en-US" dirty="0"/>
              <a:t>Use mostly in Social Sciences, Business, other fields. 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4054F1-D211-44E1-B81D-3EE7E93AA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AB07F-356A-4008-A264-951A888A98D8}" type="datetime1">
              <a:rPr lang="en-US" smtClean="0"/>
              <a:t>10/9/2023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326C46-D2E7-4B3E-943E-7AD1D4EA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Presented by Md Mahbubul Alam, PhD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0B4866-B21A-4505-828F-54AEF4257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D634B-BCC8-4362-BD66-0337D4142AA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670498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4798</TotalTime>
  <Words>763</Words>
  <Application>Microsoft Office PowerPoint</Application>
  <PresentationFormat>Widescreen</PresentationFormat>
  <Paragraphs>106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Courier New</vt:lpstr>
      <vt:lpstr>Palatino Linotype</vt:lpstr>
      <vt:lpstr>Tw Cen MT</vt:lpstr>
      <vt:lpstr>Wingdings</vt:lpstr>
      <vt:lpstr>Office Theme</vt:lpstr>
      <vt:lpstr>  Training  on Scientific Writing</vt:lpstr>
      <vt:lpstr>Agenda</vt:lpstr>
      <vt:lpstr>Part I</vt:lpstr>
      <vt:lpstr>How should be an author?</vt:lpstr>
      <vt:lpstr>Who should not be an author?</vt:lpstr>
      <vt:lpstr>Procedure for submitting a paper</vt:lpstr>
      <vt:lpstr>Procedure for avoiding predatory journal</vt:lpstr>
      <vt:lpstr>Part II</vt:lpstr>
      <vt:lpstr>Write References (Vancouver Vs. Harvard)</vt:lpstr>
      <vt:lpstr>Write Reference (Cont’d)</vt:lpstr>
      <vt:lpstr>Write Reference (Cont’d)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Md. Mahbubul Alam</dc:creator>
  <cp:lastModifiedBy>Md Mahbubul Alam</cp:lastModifiedBy>
  <cp:revision>331</cp:revision>
  <dcterms:created xsi:type="dcterms:W3CDTF">2019-02-07T14:29:02Z</dcterms:created>
  <dcterms:modified xsi:type="dcterms:W3CDTF">2023-10-09T10:10:45Z</dcterms:modified>
</cp:coreProperties>
</file>