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74" r:id="rId2"/>
  </p:sldMasterIdLst>
  <p:notesMasterIdLst>
    <p:notesMasterId r:id="rId33"/>
  </p:notesMasterIdLst>
  <p:handoutMasterIdLst>
    <p:handoutMasterId r:id="rId34"/>
  </p:handoutMasterIdLst>
  <p:sldIdLst>
    <p:sldId id="344" r:id="rId3"/>
    <p:sldId id="258" r:id="rId4"/>
    <p:sldId id="259" r:id="rId5"/>
    <p:sldId id="345" r:id="rId6"/>
    <p:sldId id="273" r:id="rId7"/>
    <p:sldId id="368" r:id="rId8"/>
    <p:sldId id="347" r:id="rId9"/>
    <p:sldId id="357" r:id="rId10"/>
    <p:sldId id="348" r:id="rId11"/>
    <p:sldId id="350" r:id="rId12"/>
    <p:sldId id="349" r:id="rId13"/>
    <p:sldId id="352" r:id="rId14"/>
    <p:sldId id="278" r:id="rId15"/>
    <p:sldId id="280" r:id="rId16"/>
    <p:sldId id="369" r:id="rId17"/>
    <p:sldId id="298" r:id="rId18"/>
    <p:sldId id="365" r:id="rId19"/>
    <p:sldId id="358" r:id="rId20"/>
    <p:sldId id="370" r:id="rId21"/>
    <p:sldId id="363" r:id="rId22"/>
    <p:sldId id="362" r:id="rId23"/>
    <p:sldId id="366" r:id="rId24"/>
    <p:sldId id="359" r:id="rId25"/>
    <p:sldId id="360" r:id="rId26"/>
    <p:sldId id="361" r:id="rId27"/>
    <p:sldId id="371" r:id="rId28"/>
    <p:sldId id="372" r:id="rId29"/>
    <p:sldId id="373" r:id="rId30"/>
    <p:sldId id="374" r:id="rId31"/>
    <p:sldId id="367" r:id="rId3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21" autoAdjust="0"/>
    <p:restoredTop sz="91281" autoAdjust="0"/>
  </p:normalViewPr>
  <p:slideViewPr>
    <p:cSldViewPr>
      <p:cViewPr varScale="1">
        <p:scale>
          <a:sx n="103" d="100"/>
          <a:sy n="103" d="100"/>
        </p:scale>
        <p:origin x="1008" y="7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93150195-3E66-4AA3-8CD3-705DFA50E4B9}" type="datetimeFigureOut">
              <a:rPr lang="en-US"/>
              <a:pPr>
                <a:defRPr/>
              </a:pPr>
              <a:t>6/13/2026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0045729-B641-4D4E-B725-7A29398A5A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21582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42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E06BEF3-614C-4009-9B23-7332ACB1D6B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8865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E6B1AE2-1C39-498B-8F98-59E32F4E9C27}" type="slidenum">
              <a:rPr lang="en-US" smtClean="0"/>
              <a:pPr eaLnBrk="1" hangingPunct="1"/>
              <a:t>1</a:t>
            </a:fld>
            <a:endParaRPr lang="en-US"/>
          </a:p>
        </p:txBody>
      </p:sp>
      <p:sp>
        <p:nvSpPr>
          <p:cNvPr id="76803" name="Rectangle 7"/>
          <p:cNvSpPr txBox="1">
            <a:spLocks noGrp="1" noChangeArrowheads="1"/>
          </p:cNvSpPr>
          <p:nvPr/>
        </p:nvSpPr>
        <p:spPr bwMode="auto">
          <a:xfrm>
            <a:off x="3884824" y="8685150"/>
            <a:ext cx="2971589" cy="457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/>
            <a:fld id="{B1858B97-32C9-4BCF-B111-9EC5BE8B8046}" type="slidenum">
              <a:rPr lang="en-US" sz="1200"/>
              <a:pPr algn="r"/>
              <a:t>1</a:t>
            </a:fld>
            <a:endParaRPr lang="en-US" sz="1200"/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5800"/>
            <a:ext cx="6094412" cy="3429000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7200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86A4EF6-C791-4A87-8BC2-BCD31BB868B9}" type="slidenum">
              <a:rPr lang="en-US" smtClean="0"/>
              <a:pPr eaLnBrk="1" hangingPunct="1"/>
              <a:t>2</a:t>
            </a:fld>
            <a:endParaRPr lang="en-US"/>
          </a:p>
        </p:txBody>
      </p:sp>
      <p:sp>
        <p:nvSpPr>
          <p:cNvPr id="96259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091D129-7858-47BA-A52D-9F54F872E31C}" type="slidenum">
              <a:rPr lang="en-US" sz="1200"/>
              <a:pPr algn="r" eaLnBrk="1" hangingPunct="1"/>
              <a:t>2</a:t>
            </a:fld>
            <a:endParaRPr lang="en-US" sz="1200"/>
          </a:p>
        </p:txBody>
      </p:sp>
      <p:sp>
        <p:nvSpPr>
          <p:cNvPr id="962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9626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63110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Packets</a:t>
            </a:r>
            <a:r>
              <a:rPr lang="en-US" dirty="0">
                <a:sym typeface="Wingdings" panose="05000000000000000000" pitchFamily="2" charset="2"/>
              </a:rPr>
              <a:t> discrete units into which digital messages are sliced</a:t>
            </a:r>
            <a:r>
              <a:rPr lang="en-US" baseline="0" dirty="0">
                <a:sym typeface="Wingdings" panose="05000000000000000000" pitchFamily="2" charset="2"/>
              </a:rPr>
              <a:t> for transmission over the Internet.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6E3389-DFC2-4CEA-9CF4-D328FE72215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47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1. Packets</a:t>
            </a:r>
            <a:r>
              <a:rPr lang="en-US" dirty="0">
                <a:sym typeface="Wingdings" panose="05000000000000000000" pitchFamily="2" charset="2"/>
              </a:rPr>
              <a:t> discrete units into which digital messages are sliced</a:t>
            </a:r>
            <a:r>
              <a:rPr lang="en-US" baseline="0" dirty="0">
                <a:sym typeface="Wingdings" panose="05000000000000000000" pitchFamily="2" charset="2"/>
              </a:rPr>
              <a:t> for transmission over the Internet.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6E3389-DFC2-4CEA-9CF4-D328FE72215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747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4ACAA-A505-4E81-A592-C6B04D23E2B6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7005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dirty="0"/>
              <a:t>64.49.254.91</a:t>
            </a:r>
            <a:r>
              <a:rPr lang="en-US" sz="1200" baseline="0" dirty="0"/>
              <a:t> </a:t>
            </a:r>
            <a:r>
              <a:rPr lang="en-US" sz="1200" baseline="0" dirty="0">
                <a:sym typeface="Wingdings" panose="05000000000000000000" pitchFamily="2" charset="2"/>
              </a:rPr>
              <a:t> first three sets of numbers (64.49.254) identifies the Network (Local Area Network Identification) and last number (91) identified a specific computer. </a:t>
            </a:r>
          </a:p>
          <a:p>
            <a:pPr marL="228600" marR="0" indent="-22860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1200" baseline="0" dirty="0">
                <a:sym typeface="Wingdings" panose="05000000000000000000" pitchFamily="2" charset="2"/>
              </a:rPr>
              <a:t>1 million = 10</a:t>
            </a:r>
            <a:r>
              <a:rPr lang="en-US" sz="1200" baseline="30000" dirty="0">
                <a:sym typeface="Wingdings" panose="05000000000000000000" pitchFamily="2" charset="2"/>
              </a:rPr>
              <a:t>6</a:t>
            </a:r>
            <a:r>
              <a:rPr lang="en-US" sz="1200" baseline="0" dirty="0">
                <a:sym typeface="Wingdings" panose="05000000000000000000" pitchFamily="2" charset="2"/>
              </a:rPr>
              <a:t>, 1 billion = 10</a:t>
            </a:r>
            <a:r>
              <a:rPr lang="en-US" sz="1200" baseline="30000" dirty="0">
                <a:sym typeface="Wingdings" panose="05000000000000000000" pitchFamily="2" charset="2"/>
              </a:rPr>
              <a:t>9</a:t>
            </a:r>
            <a:r>
              <a:rPr lang="en-US" sz="1200" baseline="0" dirty="0">
                <a:sym typeface="Wingdings" panose="05000000000000000000" pitchFamily="2" charset="2"/>
              </a:rPr>
              <a:t> , 1 Trillion = 10</a:t>
            </a:r>
            <a:r>
              <a:rPr lang="en-US" sz="1200" baseline="30000" dirty="0">
                <a:sym typeface="Wingdings" panose="05000000000000000000" pitchFamily="2" charset="2"/>
              </a:rPr>
              <a:t>12</a:t>
            </a:r>
            <a:r>
              <a:rPr lang="en-US" sz="1200" baseline="0" dirty="0">
                <a:sym typeface="Wingdings" panose="05000000000000000000" pitchFamily="2" charset="2"/>
              </a:rPr>
              <a:t> , 1 Quadrillion = 10</a:t>
            </a:r>
            <a:r>
              <a:rPr lang="en-US" sz="1200" baseline="30000" dirty="0">
                <a:sym typeface="Wingdings" panose="05000000000000000000" pitchFamily="2" charset="2"/>
              </a:rPr>
              <a:t>15</a:t>
            </a:r>
            <a:r>
              <a:rPr lang="en-US" sz="1200" baseline="0" dirty="0">
                <a:sym typeface="Wingdings" panose="05000000000000000000" pitchFamily="2" charset="2"/>
              </a:rPr>
              <a:t> 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6E3389-DFC2-4CEA-9CF4-D328FE72215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560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64ACAA-A505-4E81-A592-C6B04D23E2B6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1369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r>
              <a:rPr lang="en-US" dirty="0"/>
              <a:t>IAP: Internet Access Provider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E06BEF3-614C-4009-9B23-7332ACB1D6B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890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FF6DE-7994-4659-91F5-A37FFF5DE6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366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CCE9C5-01FD-418D-A59B-E77F9E637DE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9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285750"/>
            <a:ext cx="2019300" cy="4400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85750"/>
            <a:ext cx="5905500" cy="4400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9102DE-8F1B-444D-85BA-5F2826036CF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4024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ln w="28575">
            <a:solidFill>
              <a:srgbClr val="990033"/>
            </a:solidFill>
          </a:ln>
        </p:spPr>
        <p:txBody>
          <a:bodyPr anchor="b">
            <a:normAutofit/>
          </a:bodyPr>
          <a:lstStyle>
            <a:lvl1pPr algn="ctr">
              <a:defRPr sz="4800">
                <a:latin typeface="Candara" panose="020E0502030303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800">
                <a:latin typeface="Candara" panose="020E0502030303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0ED4E-F867-4551-86E4-2F5679A60A64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7ABDE8-808F-499B-BD96-BEE7ECA3A1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965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990033"/>
            </a:solidFill>
          </a:ln>
          <a:effectLst>
            <a:reflection blurRad="6350" stA="52000" endA="300" endPos="35000" dir="5400000" sy="-100000" algn="bl" rotWithShape="0"/>
          </a:effectLst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4A0C635C-437D-4A04-8166-D461029EDFE6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2452B0E1-8D16-482F-A6B6-49CBB263401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1093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E7D46-44DE-4F9D-9D01-6A8E6F2E3A40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5E409-A396-43E6-84C6-9310BDA566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998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9E333C06-4A17-4BA7-AB5C-85911DF79CE3}" type="datetime1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4931A968-4729-4E48-B934-AB9F264CC0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65536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C6C779-CDB0-4918-BC06-1BB1A50BC7DA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971E08-511D-4D1C-A3E3-D9728307486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995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7CE63-84AE-4FAC-B231-8AD928A81BD4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2834D-DD8A-48C3-BBC3-2213F73EDD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6830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4F0C2C1F-86E1-44D0-A466-C10F1A80BE0D}" type="datetime1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25B913E2-8DF2-4205-9529-3EECA9F5470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3931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55DF4-80F9-4414-9480-CC36E92D48C7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710E2-AAAB-4A48-9917-D397567B8C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964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648113-86CB-4E49-B9A1-0301E78F767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5200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>
                <a:latin typeface="Candara" panose="020E05020303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Candara" panose="020E0502030303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>
                <a:latin typeface="Candara" panose="020E0502030303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3D89A04F-7DDF-4B98-84DE-81505A29BCC4}" type="datetime1">
              <a:rPr lang="en-US" smtClean="0"/>
              <a:t>6/13/2026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842AEF2D-963B-46CF-8483-D76D6522EC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995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8BCCB-7EC2-492F-9343-56C423296F1F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232B3-5EAE-4D17-947A-C613949C09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05621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>
            <a:lvl1pPr>
              <a:defRPr>
                <a:latin typeface="Candara" panose="020E0502030303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>
            <a:lvl1pPr>
              <a:defRPr>
                <a:latin typeface="Candara" panose="020E0502030303020204" pitchFamily="34" charset="0"/>
              </a:defRPr>
            </a:lvl1pPr>
            <a:lvl2pPr>
              <a:defRPr>
                <a:latin typeface="Candara" panose="020E0502030303020204" pitchFamily="34" charset="0"/>
              </a:defRPr>
            </a:lvl2pPr>
            <a:lvl3pPr>
              <a:defRPr>
                <a:latin typeface="Candara" panose="020E0502030303020204" pitchFamily="34" charset="0"/>
              </a:defRPr>
            </a:lvl3pPr>
            <a:lvl4pPr>
              <a:defRPr>
                <a:latin typeface="Candara" panose="020E0502030303020204" pitchFamily="34" charset="0"/>
              </a:defRPr>
            </a:lvl4pPr>
            <a:lvl5pPr>
              <a:defRPr>
                <a:latin typeface="Candara" panose="020E05020303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77EDDD4F-4D6C-4A3A-B6E5-1A318E6C4E0B}" type="datetime1">
              <a:rPr lang="en-US" smtClean="0"/>
              <a:t>6/13/2026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fld id="{8B93DDEE-1827-4280-8B38-3383BD83D0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0561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05979"/>
            <a:ext cx="8229600" cy="43886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83D7F2-9D7C-4E09-95E4-3D388A62B9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5376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/>
          </p:nvPr>
        </p:nvSpPr>
        <p:spPr>
          <a:xfrm>
            <a:off x="228600" y="1200150"/>
            <a:ext cx="8763000" cy="3429000"/>
          </a:xfrm>
          <a:prstGeom prst="rect">
            <a:avLst/>
          </a:prstGeom>
        </p:spPr>
        <p:txBody>
          <a:bodyPr/>
          <a:lstStyle>
            <a:lvl1pPr>
              <a:defRPr>
                <a:latin typeface="Candara" pitchFamily="34" charset="0"/>
              </a:defRPr>
            </a:lvl1pPr>
            <a:lvl2pPr>
              <a:defRPr>
                <a:latin typeface="Candara" pitchFamily="34" charset="0"/>
              </a:defRPr>
            </a:lvl2pPr>
            <a:lvl3pPr>
              <a:defRPr>
                <a:latin typeface="Candara" pitchFamily="34" charset="0"/>
              </a:defRPr>
            </a:lvl3pPr>
            <a:lvl4pPr>
              <a:defRPr>
                <a:latin typeface="Candara" pitchFamily="34" charset="0"/>
              </a:defRPr>
            </a:lvl4pPr>
            <a:lvl5pPr>
              <a:defRPr>
                <a:latin typeface="Candara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39BDE4-2BB0-487A-88B6-8B444CD417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1776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5212E-B0D9-46C2-8AB9-9F833F8914A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27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257300"/>
            <a:ext cx="39624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57300"/>
            <a:ext cx="3962400" cy="3429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18C018-F62E-406D-863A-B8C887186F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03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7DFC5B-43EB-447B-AA74-35A8D5E062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10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7C4D8-C3E9-43BA-AD91-FEAE864D74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456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E0D65-05CB-46A9-AAFF-6EA9007109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690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A5788-8F6B-4957-B8CF-F3DE5AF0FA1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696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2D7A0-81FA-41E1-AD36-AAF39BD451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880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85750"/>
            <a:ext cx="8077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57300"/>
            <a:ext cx="80772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200" y="4786312"/>
            <a:ext cx="5638800" cy="35718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rgbClr val="222222"/>
                </a:solidFill>
              </a:defRPr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000">
                <a:solidFill>
                  <a:srgbClr val="222222"/>
                </a:solidFill>
                <a:latin typeface="+mn-lt"/>
              </a:defRPr>
            </a:lvl1pPr>
          </a:lstStyle>
          <a:p>
            <a:pPr>
              <a:defRPr/>
            </a:pPr>
            <a:fld id="{07002CC1-7A68-4A4C-896E-C80CA1EE38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2222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2222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2222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2222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2222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2222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2222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2222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22222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600">
          <a:solidFill>
            <a:srgbClr val="22222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22222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200">
          <a:solidFill>
            <a:srgbClr val="22222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rgbClr val="22222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0018176-142A-4F5C-86F7-01CF0A18E734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mtClean="0">
                <a:solidFill>
                  <a:schemeClr val="tx1">
                    <a:tint val="75000"/>
                  </a:schemeClr>
                </a:solidFill>
                <a:latin typeface="Candara" panose="020E0502030303020204" pitchFamily="34" charset="0"/>
              </a:defRPr>
            </a:lvl1pPr>
          </a:lstStyle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22EC6C-2611-4A50-8CFA-7024B1519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12" r:id="rId2"/>
    <p:sldLayoutId id="2147483707" r:id="rId3"/>
    <p:sldLayoutId id="2147483713" r:id="rId4"/>
    <p:sldLayoutId id="2147483708" r:id="rId5"/>
    <p:sldLayoutId id="2147483709" r:id="rId6"/>
    <p:sldLayoutId id="2147483714" r:id="rId7"/>
    <p:sldLayoutId id="2147483710" r:id="rId8"/>
    <p:sldLayoutId id="2147483715" r:id="rId9"/>
    <p:sldLayoutId id="2147483711" r:id="rId10"/>
    <p:sldLayoutId id="2147483716" r:id="rId11"/>
    <p:sldLayoutId id="2147483718" r:id="rId12"/>
    <p:sldLayoutId id="2147483719" r:id="rId13"/>
  </p:sldLayoutIdLst>
  <p:hf hd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000" kern="1200">
          <a:solidFill>
            <a:schemeClr val="tx1"/>
          </a:solidFill>
          <a:latin typeface="Candara" panose="020E0502030303020204" pitchFamily="34" charset="0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ndara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ndara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ndara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ndara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ndara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ndara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ndara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Candara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Candara" panose="020E0502030303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838200" y="1143000"/>
            <a:ext cx="7162800" cy="120015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CA" sz="2400" b="1" i="1" dirty="0"/>
              <a:t>Lecture 2</a:t>
            </a:r>
            <a:br>
              <a:rPr lang="en-CA" b="1" dirty="0"/>
            </a:br>
            <a:r>
              <a:rPr lang="en-CA" sz="4000" b="1" i="1" dirty="0"/>
              <a:t>E-Business Technology Basics</a:t>
            </a:r>
            <a:r>
              <a:rPr lang="en-CA" sz="4000" b="1" dirty="0"/>
              <a:t> </a:t>
            </a:r>
            <a:br>
              <a:rPr lang="en-CA" sz="4000" b="1" dirty="0"/>
            </a:br>
            <a:r>
              <a:rPr lang="en-CA" sz="1800" b="1" dirty="0"/>
              <a:t>(Book Chapter 2)</a:t>
            </a:r>
            <a:endParaRPr lang="en-US" sz="1800" b="1" dirty="0"/>
          </a:p>
        </p:txBody>
      </p:sp>
      <p:sp>
        <p:nvSpPr>
          <p:cNvPr id="6147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028950"/>
            <a:ext cx="6858000" cy="7620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</a:pPr>
            <a:r>
              <a:rPr lang="en-US" sz="1800" b="1" dirty="0"/>
              <a:t>Md. </a:t>
            </a:r>
            <a:r>
              <a:rPr lang="en-US" sz="1800" b="1" dirty="0" err="1"/>
              <a:t>Mahbubul</a:t>
            </a:r>
            <a:r>
              <a:rPr lang="en-US" sz="1800" b="1" dirty="0"/>
              <a:t> </a:t>
            </a:r>
            <a:r>
              <a:rPr lang="en-US" sz="1800" b="1" dirty="0" err="1"/>
              <a:t>Alam</a:t>
            </a:r>
            <a:r>
              <a:rPr lang="en-US" sz="1800" b="1" dirty="0"/>
              <a:t>, PhD</a:t>
            </a:r>
          </a:p>
          <a:p>
            <a:pPr marL="0" indent="0" algn="ctr">
              <a:buFontTx/>
              <a:buNone/>
            </a:pPr>
            <a:r>
              <a:rPr lang="en-US" sz="1800" b="1" dirty="0"/>
              <a:t>Professor</a:t>
            </a:r>
          </a:p>
        </p:txBody>
      </p:sp>
    </p:spTree>
    <p:extLst>
      <p:ext uri="{BB962C8B-B14F-4D97-AF65-F5344CB8AC3E}">
        <p14:creationId xmlns:p14="http://schemas.microsoft.com/office/powerpoint/2010/main" val="19955256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8058150" cy="773906"/>
          </a:xfrm>
        </p:spPr>
        <p:txBody>
          <a:bodyPr>
            <a:noAutofit/>
          </a:bodyPr>
          <a:lstStyle/>
          <a:p>
            <a:r>
              <a:rPr 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Routing Internet Messages: TCP/IP &amp; Packet Switching</a:t>
            </a:r>
          </a:p>
        </p:txBody>
      </p:sp>
      <p:sp>
        <p:nvSpPr>
          <p:cNvPr id="7" name="Rectangle 6"/>
          <p:cNvSpPr/>
          <p:nvPr/>
        </p:nvSpPr>
        <p:spPr>
          <a:xfrm>
            <a:off x="7239000" y="1200150"/>
            <a:ext cx="1600200" cy="3352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ndara" panose="020E0502030303020204" pitchFamily="34" charset="0"/>
              </a:rPr>
              <a:t>The Internet uses packet-switched networks and the TCP/IP communications protocol to send, route &amp; assemble messages. </a:t>
            </a:r>
          </a:p>
          <a:p>
            <a:endParaRPr lang="en-US" sz="12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  <a:latin typeface="Candara" panose="020E0502030303020204" pitchFamily="34" charset="0"/>
              </a:rPr>
              <a:t>Messages are broken into packets, and packets from the same messages can travel along different routes.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D8E132-FFD3-41DB-A0C7-6CD29D067C55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5CD29B6-64F1-F879-7F33-D95FE4451B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111695"/>
            <a:ext cx="5387433" cy="3591622"/>
          </a:xfrm>
        </p:spPr>
      </p:pic>
    </p:spTree>
    <p:extLst>
      <p:ext uri="{BB962C8B-B14F-4D97-AF65-F5344CB8AC3E}">
        <p14:creationId xmlns:p14="http://schemas.microsoft.com/office/powerpoint/2010/main" val="160993437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438150"/>
            <a:ext cx="7886700" cy="753666"/>
          </a:xfrm>
        </p:spPr>
        <p:txBody>
          <a:bodyPr>
            <a:normAutofit/>
          </a:bodyPr>
          <a:lstStyle/>
          <a:p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IP Address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60604" indent="-260604">
              <a:lnSpc>
                <a:spcPct val="100000"/>
              </a:lnSpc>
              <a:spcBef>
                <a:spcPts val="450"/>
              </a:spcBef>
            </a:pPr>
            <a:r>
              <a:rPr lang="en-US" sz="1800" dirty="0"/>
              <a:t>Two versions of IP currently in use. </a:t>
            </a:r>
          </a:p>
          <a:p>
            <a:pPr marL="260604" indent="-260604">
              <a:lnSpc>
                <a:spcPct val="100000"/>
              </a:lnSpc>
              <a:spcBef>
                <a:spcPts val="450"/>
              </a:spcBef>
            </a:pPr>
            <a:r>
              <a:rPr lang="en-US" sz="1800" dirty="0"/>
              <a:t>IPv4 Internet address (also called IP address): </a:t>
            </a:r>
          </a:p>
          <a:p>
            <a:pPr marL="260604" indent="-260604">
              <a:lnSpc>
                <a:spcPct val="100000"/>
              </a:lnSpc>
              <a:spcBef>
                <a:spcPts val="450"/>
              </a:spcBef>
            </a:pPr>
            <a:r>
              <a:rPr lang="en-US" sz="1800" dirty="0"/>
              <a:t>A 32-bit number expressed as a series of four separate numbers marked off by periods, such as 64.49.254.91</a:t>
            </a:r>
          </a:p>
          <a:p>
            <a:pPr marL="260604" indent="-260604">
              <a:lnSpc>
                <a:spcPct val="100000"/>
              </a:lnSpc>
              <a:spcBef>
                <a:spcPts val="450"/>
              </a:spcBef>
            </a:pPr>
            <a:r>
              <a:rPr lang="en-US" sz="1800" dirty="0"/>
              <a:t>Each of the four numbers can range from 0-255.</a:t>
            </a:r>
          </a:p>
          <a:p>
            <a:pPr marL="260604" indent="-260604">
              <a:lnSpc>
                <a:spcPct val="100000"/>
              </a:lnSpc>
              <a:spcBef>
                <a:spcPts val="450"/>
              </a:spcBef>
            </a:pPr>
            <a:r>
              <a:rPr lang="en-US" sz="1800" dirty="0"/>
              <a:t>IPv4 the current version of IP. Can handle up to 4 billion addresses</a:t>
            </a:r>
          </a:p>
          <a:p>
            <a:pPr marL="260604" indent="-260604">
              <a:lnSpc>
                <a:spcPct val="100000"/>
              </a:lnSpc>
              <a:spcBef>
                <a:spcPts val="450"/>
              </a:spcBef>
            </a:pPr>
            <a:r>
              <a:rPr lang="en-US" sz="1800" dirty="0"/>
              <a:t>IPv6 (next generation of IP) will use 128-bit addresses and be able to handle up 1 quadrillion addresses.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6A7CD8-4106-44CF-876E-4F3C77A70AEC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0597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97706"/>
          </a:xfrm>
        </p:spPr>
        <p:txBody>
          <a:bodyPr>
            <a:normAutofit/>
          </a:bodyPr>
          <a:lstStyle/>
          <a:p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Domain Names, DNS, URLs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9562" y="1102016"/>
            <a:ext cx="7886700" cy="3263504"/>
          </a:xfrm>
        </p:spPr>
        <p:txBody>
          <a:bodyPr/>
          <a:lstStyle/>
          <a:p>
            <a:pPr marL="260604" indent="-260604">
              <a:lnSpc>
                <a:spcPct val="100000"/>
              </a:lnSpc>
              <a:spcBef>
                <a:spcPts val="450"/>
              </a:spcBef>
            </a:pPr>
            <a:r>
              <a:rPr lang="en-US" sz="1400" b="1" dirty="0"/>
              <a:t>Domain name</a:t>
            </a:r>
            <a:r>
              <a:rPr lang="en-US" sz="1400" dirty="0"/>
              <a:t>: IP address </a:t>
            </a:r>
            <a:r>
              <a:rPr lang="en-US" sz="1400" b="1" dirty="0"/>
              <a:t>expressed in a natural language </a:t>
            </a:r>
            <a:r>
              <a:rPr lang="en-US" sz="1400" dirty="0"/>
              <a:t>convention called a domain name. </a:t>
            </a:r>
          </a:p>
          <a:p>
            <a:pPr marL="260604" indent="-260604">
              <a:lnSpc>
                <a:spcPct val="100000"/>
              </a:lnSpc>
              <a:spcBef>
                <a:spcPts val="450"/>
              </a:spcBef>
            </a:pPr>
            <a:r>
              <a:rPr lang="en-US" sz="1400" b="1" dirty="0"/>
              <a:t>Domain name system (DNS)</a:t>
            </a:r>
            <a:r>
              <a:rPr lang="en-US" sz="1400" dirty="0"/>
              <a:t>: allows numeric IP addresses to be expressed in natural language</a:t>
            </a:r>
          </a:p>
          <a:p>
            <a:pPr marL="407194" lvl="2" indent="-214313">
              <a:lnSpc>
                <a:spcPct val="100000"/>
              </a:lnSpc>
              <a:spcBef>
                <a:spcPts val="450"/>
              </a:spcBef>
            </a:pPr>
            <a:r>
              <a:rPr lang="en-US" sz="1200" dirty="0"/>
              <a:t>Example: cnet.com = </a:t>
            </a:r>
            <a:r>
              <a:rPr lang="en-US" sz="1200" b="1" dirty="0"/>
              <a:t>216.239.113.101</a:t>
            </a:r>
          </a:p>
          <a:p>
            <a:pPr marL="260604" indent="-260604">
              <a:lnSpc>
                <a:spcPct val="100000"/>
              </a:lnSpc>
              <a:spcBef>
                <a:spcPts val="450"/>
              </a:spcBef>
            </a:pPr>
            <a:r>
              <a:rPr lang="en-US" sz="1400" b="1" dirty="0"/>
              <a:t>Uniform resource locator (URL)</a:t>
            </a:r>
            <a:r>
              <a:rPr lang="en-US" sz="1400" dirty="0"/>
              <a:t>: </a:t>
            </a:r>
            <a:r>
              <a:rPr lang="en-US" sz="1400" b="1" dirty="0"/>
              <a:t>addresses used by Web browsers to identify location of content on the Web. 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495800" y="2564551"/>
            <a:ext cx="4015056" cy="202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2000" y="2571750"/>
            <a:ext cx="3505200" cy="20668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marL="274320" indent="-13716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  <a:latin typeface="Candara" panose="020E0502030303020204" pitchFamily="34" charset="0"/>
              </a:rPr>
              <a:t>DNS is a hierarchical namespace</a:t>
            </a:r>
            <a:r>
              <a:rPr lang="en-US" sz="1200" dirty="0">
                <a:solidFill>
                  <a:schemeClr val="tx1"/>
                </a:solidFill>
                <a:latin typeface="Candara" panose="020E0502030303020204" pitchFamily="34" charset="0"/>
              </a:rPr>
              <a:t>. Root server at the top. </a:t>
            </a:r>
          </a:p>
          <a:p>
            <a:pPr marL="274320" indent="-13716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  <a:latin typeface="Candara" panose="020E0502030303020204" pitchFamily="34" charset="0"/>
            </a:endParaRPr>
          </a:p>
          <a:p>
            <a:pPr marL="274320" indent="-13716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  <a:latin typeface="Candara" panose="020E0502030303020204" pitchFamily="34" charset="0"/>
              </a:rPr>
              <a:t>Top-level domains</a:t>
            </a:r>
            <a:r>
              <a:rPr lang="en-US" sz="1200" dirty="0">
                <a:solidFill>
                  <a:schemeClr val="tx1"/>
                </a:solidFill>
                <a:latin typeface="Candara" panose="020E0502030303020204" pitchFamily="34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 organization type or geographic location. </a:t>
            </a:r>
          </a:p>
          <a:p>
            <a:pPr marL="274320" indent="-13716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  <a:latin typeface="Candara" panose="020E0502030303020204" pitchFamily="34" charset="0"/>
              <a:sym typeface="Wingdings" panose="05000000000000000000" pitchFamily="2" charset="2"/>
            </a:endParaRPr>
          </a:p>
          <a:p>
            <a:pPr marL="274320" indent="-13716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Second-level Servers</a:t>
            </a:r>
            <a:r>
              <a:rPr lang="en-US" sz="1200" dirty="0">
                <a:solidFill>
                  <a:schemeClr val="tx1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 organizations &amp; individuals. (e.g., nyu.edu)</a:t>
            </a:r>
          </a:p>
          <a:p>
            <a:pPr marL="274320" indent="-13716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tx1"/>
              </a:solidFill>
              <a:latin typeface="Candara" panose="020E0502030303020204" pitchFamily="34" charset="0"/>
              <a:sym typeface="Wingdings" panose="05000000000000000000" pitchFamily="2" charset="2"/>
            </a:endParaRPr>
          </a:p>
          <a:p>
            <a:pPr marL="274320" indent="-13716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tx1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Third-level servers </a:t>
            </a:r>
            <a:r>
              <a:rPr lang="en-US" sz="1200" dirty="0">
                <a:solidFill>
                  <a:schemeClr val="tx1"/>
                </a:solidFill>
                <a:latin typeface="Candara" panose="020E0502030303020204" pitchFamily="34" charset="0"/>
                <a:sym typeface="Wingdings" panose="05000000000000000000" pitchFamily="2" charset="2"/>
              </a:rPr>
              <a:t> a particular computer(s) of an organization. (e.g., www.finance.nyu.edu)</a:t>
            </a:r>
            <a:endParaRPr lang="en-US" sz="1200" dirty="0">
              <a:solidFill>
                <a:schemeClr val="tx1"/>
              </a:solidFill>
              <a:latin typeface="Candara" panose="020E0502030303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610922-E4DB-4748-B4E1-FE8DD86F7F12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2340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6"/>
          <p:cNvSpPr>
            <a:spLocks noChangeArrowheads="1"/>
          </p:cNvSpPr>
          <p:nvPr/>
        </p:nvSpPr>
        <p:spPr bwMode="auto">
          <a:xfrm>
            <a:off x="2057400" y="4418294"/>
            <a:ext cx="388619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  <a:latin typeface="+mn-lt"/>
              </a:rPr>
              <a:t>Commonly used domain names</a:t>
            </a:r>
          </a:p>
        </p:txBody>
      </p:sp>
      <p:pic>
        <p:nvPicPr>
          <p:cNvPr id="4301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22" y="247850"/>
            <a:ext cx="6263855" cy="4170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27688-5C25-4A8B-8B79-B911F8B30A3D}" type="datetime1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913E2-8DF2-4205-9529-3EECA9F5470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2"/>
          <p:cNvSpPr>
            <a:spLocks noGrp="1" noChangeArrowheads="1"/>
          </p:cNvSpPr>
          <p:nvPr>
            <p:ph type="title"/>
          </p:nvPr>
        </p:nvSpPr>
        <p:spPr>
          <a:xfrm>
            <a:off x="629841" y="273845"/>
            <a:ext cx="7886700" cy="62150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 Mail Protocols</a:t>
            </a:r>
          </a:p>
        </p:txBody>
      </p:sp>
      <p:sp>
        <p:nvSpPr>
          <p:cNvPr id="38917" name="Rectangle 3"/>
          <p:cNvSpPr>
            <a:spLocks noGrp="1" noChangeArrowheads="1"/>
          </p:cNvSpPr>
          <p:nvPr>
            <p:ph sz="half" idx="2"/>
          </p:nvPr>
        </p:nvSpPr>
        <p:spPr>
          <a:xfrm>
            <a:off x="457200" y="1047750"/>
            <a:ext cx="3505200" cy="3670697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Electronic mail (e-mail)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Formatted according to common set of rules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Client/server structure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E-mail server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Computer devoted to e-mail handling 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Stores, forwards e-mail messages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b="1" dirty="0"/>
              <a:t>E-mail client software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Reads and sends e-mail</a:t>
            </a:r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Communicates with e-mail server software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Standardization and rules very important</a:t>
            </a:r>
            <a:endParaRPr lang="en-US" b="1" dirty="0"/>
          </a:p>
          <a:p>
            <a:pPr lvl="1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b="1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038600" y="819150"/>
            <a:ext cx="4496991" cy="381000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 common protocols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3733800" y="1200150"/>
            <a:ext cx="5105400" cy="3581399"/>
          </a:xfrm>
        </p:spPr>
        <p:txBody>
          <a:bodyPr/>
          <a:lstStyle/>
          <a:p>
            <a:r>
              <a:rPr lang="en-US" sz="1800" b="1" dirty="0">
                <a:solidFill>
                  <a:srgbClr val="7030A0"/>
                </a:solidFill>
              </a:rPr>
              <a:t>Simple Mail Transfer Protocol (SMTP)</a:t>
            </a:r>
          </a:p>
          <a:p>
            <a:pPr lvl="1"/>
            <a:r>
              <a:rPr lang="en-US" sz="1800" i="1" dirty="0"/>
              <a:t>Specifies mail message format</a:t>
            </a:r>
          </a:p>
          <a:p>
            <a:pPr lvl="1"/>
            <a:r>
              <a:rPr lang="en-US" sz="1800" dirty="0"/>
              <a:t>Describes mail administration e-mail server</a:t>
            </a:r>
          </a:p>
          <a:p>
            <a:pPr lvl="1"/>
            <a:r>
              <a:rPr lang="en-US" sz="1800" dirty="0"/>
              <a:t>Describes mail transmission on the Internet</a:t>
            </a:r>
          </a:p>
          <a:p>
            <a:r>
              <a:rPr lang="en-US" sz="1800" b="1" dirty="0">
                <a:solidFill>
                  <a:srgbClr val="7030A0"/>
                </a:solidFill>
              </a:rPr>
              <a:t>Post Office Protocol (POP)</a:t>
            </a:r>
          </a:p>
          <a:p>
            <a:pPr lvl="1"/>
            <a:r>
              <a:rPr lang="en-US" sz="1800" dirty="0"/>
              <a:t>Sends mail to user’s computer, deletes from server</a:t>
            </a:r>
          </a:p>
          <a:p>
            <a:pPr lvl="1"/>
            <a:r>
              <a:rPr lang="en-US" sz="1800" dirty="0"/>
              <a:t>Asks if new mail arrived</a:t>
            </a:r>
          </a:p>
          <a:p>
            <a:r>
              <a:rPr lang="en-US" sz="1800" b="1" dirty="0">
                <a:solidFill>
                  <a:srgbClr val="7030A0"/>
                </a:solidFill>
              </a:rPr>
              <a:t>Interactive Mail Access Protocol (IMAP)</a:t>
            </a:r>
          </a:p>
          <a:p>
            <a:pPr marL="685800" lvl="2">
              <a:spcBef>
                <a:spcPts val="1000"/>
              </a:spcBef>
            </a:pPr>
            <a:r>
              <a:rPr lang="en-US" sz="1800" dirty="0"/>
              <a:t>Sends mail to user’s computer, does not delete</a:t>
            </a:r>
          </a:p>
          <a:p>
            <a:endParaRPr lang="en-US" sz="1800" dirty="0">
              <a:solidFill>
                <a:srgbClr val="7030A0"/>
              </a:solidFill>
            </a:endParaRPr>
          </a:p>
          <a:p>
            <a:endParaRPr lang="en-US" sz="22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FEA6BC-D5EB-436A-980C-B62F21D06709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971E08-511D-4D1C-A3E3-D97283074862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C03B64-917D-5457-6F84-0DA41C481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C6C779-CDB0-4918-BC06-1BB1A50BC7DA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7BA008-ACCE-21DB-5FF7-444130430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6359B6A-51A2-11DA-4E06-2ED2258A9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4971E08-511D-4D1C-A3E3-D97283074862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4416EAE-7913-2D96-6837-074036D6A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1896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3F83D7F2-9D7C-4E09-95E4-3D388A62B9F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D51EB0-4C2B-1E50-81E9-69F303DD99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84150"/>
            <a:ext cx="7439025" cy="49593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0" y="1657350"/>
            <a:ext cx="7886700" cy="621508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Connection Options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09C1C3-7F71-4B9B-A590-BBBFD8725D03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65E409-A396-43E6-84C6-9310BDA5667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606755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850106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Connectivity overview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</a:pPr>
            <a:r>
              <a:rPr lang="en-US" sz="2000" b="1" dirty="0">
                <a:solidFill>
                  <a:srgbClr val="C00000"/>
                </a:solidFill>
                <a:latin typeface="+mn-lt"/>
              </a:rPr>
              <a:t>Bandwidth</a:t>
            </a:r>
            <a:r>
              <a:rPr lang="en-US" sz="2000" dirty="0">
                <a:latin typeface="+mn-lt"/>
              </a:rPr>
              <a:t>: amount of data that can travel through a communication medium per unit of time. </a:t>
            </a:r>
          </a:p>
          <a:p>
            <a:pPr>
              <a:spcBef>
                <a:spcPts val="600"/>
              </a:spcBef>
            </a:pPr>
            <a:endParaRPr lang="en-US" sz="2000" dirty="0">
              <a:latin typeface="+mn-lt"/>
            </a:endParaRPr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+mn-lt"/>
              </a:rPr>
              <a:t>Symmetric connections</a:t>
            </a:r>
            <a:r>
              <a:rPr lang="en-US" sz="2000" dirty="0">
                <a:solidFill>
                  <a:srgbClr val="00B050"/>
                </a:solidFill>
                <a:latin typeface="+mn-lt"/>
              </a:rPr>
              <a:t>, </a:t>
            </a:r>
            <a:r>
              <a:rPr lang="en-US" sz="2000" dirty="0">
                <a:latin typeface="+mn-lt"/>
              </a:rPr>
              <a:t>provide the same bandwidth in both directions,</a:t>
            </a:r>
          </a:p>
          <a:p>
            <a:pPr lvl="1">
              <a:spcBef>
                <a:spcPts val="600"/>
              </a:spcBef>
              <a:buFont typeface="Courier New" pitchFamily="49" charset="0"/>
              <a:buChar char="o"/>
            </a:pPr>
            <a:r>
              <a:rPr lang="en-US" sz="2000" b="1" dirty="0">
                <a:solidFill>
                  <a:srgbClr val="00B050"/>
                </a:solidFill>
                <a:latin typeface="+mn-lt"/>
              </a:rPr>
              <a:t>Asymmetric connections, </a:t>
            </a:r>
            <a:r>
              <a:rPr lang="en-US" sz="2000" dirty="0">
                <a:latin typeface="+mn-lt"/>
              </a:rPr>
              <a:t>provide bandwidth for each direction,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q"/>
            </a:pPr>
            <a:r>
              <a:rPr lang="en-US" sz="1600" b="1" dirty="0">
                <a:solidFill>
                  <a:schemeClr val="accent2"/>
                </a:solidFill>
                <a:latin typeface="+mn-lt"/>
              </a:rPr>
              <a:t>Upstream bandwidth</a:t>
            </a:r>
            <a:r>
              <a:rPr lang="en-US" sz="1600" dirty="0">
                <a:solidFill>
                  <a:schemeClr val="accent2"/>
                </a:solidFill>
                <a:latin typeface="+mn-lt"/>
              </a:rPr>
              <a:t>,</a:t>
            </a:r>
            <a:r>
              <a:rPr lang="en-US" sz="1600" dirty="0">
                <a:latin typeface="+mn-lt"/>
              </a:rPr>
              <a:t> amount of information that can travel from the user to the Internet in a given amount of time,</a:t>
            </a:r>
          </a:p>
          <a:p>
            <a:pPr lvl="2">
              <a:spcBef>
                <a:spcPts val="600"/>
              </a:spcBef>
              <a:buFont typeface="Wingdings" pitchFamily="2" charset="2"/>
              <a:buChar char="q"/>
            </a:pPr>
            <a:r>
              <a:rPr lang="en-US" sz="1600" b="1" dirty="0">
                <a:solidFill>
                  <a:schemeClr val="accent2"/>
                </a:solidFill>
                <a:latin typeface="+mn-lt"/>
              </a:rPr>
              <a:t>Downstream bandwidth</a:t>
            </a:r>
            <a:r>
              <a:rPr lang="en-US" sz="1600" dirty="0">
                <a:solidFill>
                  <a:schemeClr val="accent2"/>
                </a:solidFill>
                <a:latin typeface="+mn-lt"/>
              </a:rPr>
              <a:t>,</a:t>
            </a:r>
            <a:r>
              <a:rPr lang="en-US" sz="1600" dirty="0">
                <a:latin typeface="+mn-lt"/>
              </a:rPr>
              <a:t> amount of information that can travel from the Internet to a user in a given amount of time.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F087B0B-E971-4AD2-A768-EBA7F8C943F6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5212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4417B7-BD52-B298-7946-06D1166D7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0C635C-437D-4A04-8166-D461029EDFE6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8C1F41-DF4E-95C2-2644-22FFAB78CB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625C90-DADD-3097-FC7E-99F3436D5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385AA81-E708-7CFE-B970-32DD27EE10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82550"/>
            <a:ext cx="7591425" cy="506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684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Rectangle 6"/>
          <p:cNvSpPr>
            <a:spLocks noGrp="1" noChangeArrowheads="1"/>
          </p:cNvSpPr>
          <p:nvPr>
            <p:ph type="title"/>
          </p:nvPr>
        </p:nvSpPr>
        <p:spPr>
          <a:xfrm>
            <a:off x="628650" y="273844"/>
            <a:ext cx="7886700" cy="85010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Intended Learning Outcomes (ILOs)</a:t>
            </a:r>
          </a:p>
        </p:txBody>
      </p:sp>
      <p:sp>
        <p:nvSpPr>
          <p:cNvPr id="11267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000" dirty="0"/>
              <a:t>Origin, growth, and current structure of the Internet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000" dirty="0"/>
              <a:t>Packet-switched technologies and network structure 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000" dirty="0"/>
              <a:t>Internet protocols and Internet addressing work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000" dirty="0"/>
              <a:t>Use of markup languages on the Web, including SGML, HTML, and XML</a:t>
            </a:r>
          </a:p>
          <a:p>
            <a:pPr marL="274320" indent="-27432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en-US" sz="2000" dirty="0"/>
              <a:t>Internet2 project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193918-3472-4AC1-91F8-BDAB82F342C3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21506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Virtual Private Network (VPN)</a:t>
            </a:r>
          </a:p>
        </p:txBody>
      </p:sp>
      <p:pic>
        <p:nvPicPr>
          <p:cNvPr id="5" name="Picture Placeholder 10" descr="Fig-7-0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05400" y="1123950"/>
            <a:ext cx="3190188" cy="2079422"/>
          </a:xfrm>
        </p:spPr>
      </p:pic>
      <p:sp>
        <p:nvSpPr>
          <p:cNvPr id="7" name="Rectangle 6"/>
          <p:cNvSpPr/>
          <p:nvPr/>
        </p:nvSpPr>
        <p:spPr>
          <a:xfrm>
            <a:off x="457200" y="3257550"/>
            <a:ext cx="8229600" cy="1371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This graphic illustrates how a virtual private network works. The rectangles A, B, C, and D represent different computers on the VPN. In </a:t>
            </a:r>
            <a:r>
              <a:rPr lang="en-US" sz="1400" b="1" dirty="0">
                <a:solidFill>
                  <a:schemeClr val="tx1"/>
                </a:solidFill>
              </a:rPr>
              <a:t>a process called tunneling, packets of data are encrypted and wrapped inside IP packets</a:t>
            </a:r>
            <a:r>
              <a:rPr lang="en-US" sz="1400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</a:rPr>
              <a:t>By adding this wrapper around a network message to hide its content, </a:t>
            </a:r>
            <a:r>
              <a:rPr lang="en-US" sz="1400" b="1" dirty="0">
                <a:solidFill>
                  <a:schemeClr val="tx1"/>
                </a:solidFill>
              </a:rPr>
              <a:t>business firms create a private connection that travels through the public Internet.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000" y="1047750"/>
            <a:ext cx="4648200" cy="2209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VPN</a:t>
            </a:r>
            <a:r>
              <a:rPr lang="en-US" dirty="0">
                <a:solidFill>
                  <a:schemeClr val="tx1"/>
                </a:solidFill>
              </a:rPr>
              <a:t> is a secure, encrypted, private network that has been configured within a public network.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Tunnel</a:t>
            </a:r>
            <a:r>
              <a:rPr lang="en-US" dirty="0">
                <a:solidFill>
                  <a:schemeClr val="tx1"/>
                </a:solidFill>
              </a:rPr>
              <a:t>: Point-to-Point Tunneling Protocol (PPTP)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It provides a network infrastructure for combining voice and data networks.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74C937-D1FE-416F-A82E-1EC5B8F8D553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2702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73906"/>
          </a:xfrm>
        </p:spPr>
        <p:txBody>
          <a:bodyPr/>
          <a:lstStyle/>
          <a:p>
            <a:r>
              <a:rPr lang="en-US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Wireless Local Area Network (WLANs)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123950"/>
            <a:ext cx="7886700" cy="3508773"/>
          </a:xfrm>
        </p:spPr>
        <p:txBody>
          <a:bodyPr/>
          <a:lstStyle/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/>
              <a:t>Wi-Fi (802.11)</a:t>
            </a:r>
          </a:p>
          <a:p>
            <a:pPr lvl="1">
              <a:lnSpc>
                <a:spcPct val="90000"/>
              </a:lnSpc>
            </a:pPr>
            <a:r>
              <a:rPr lang="en-US" sz="1400" b="1" dirty="0"/>
              <a:t>Wireless standard for Ethernet networks with greater speed and range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(</a:t>
            </a:r>
            <a:r>
              <a:rPr lang="en-US" sz="1400" b="1" dirty="0"/>
              <a:t>Wireless Fidelity</a:t>
            </a:r>
            <a:r>
              <a:rPr lang="en-US" sz="1400" dirty="0"/>
              <a:t>, also known as 802.11b): first commercially viable standard for WLANs</a:t>
            </a:r>
          </a:p>
          <a:p>
            <a:pPr lvl="1">
              <a:lnSpc>
                <a:spcPct val="90000"/>
              </a:lnSpc>
            </a:pPr>
            <a:r>
              <a:rPr lang="en-US" sz="1400" b="1" dirty="0"/>
              <a:t>wireless access points connect  to Internet directly via a broadband connection and then transmit radio signals to transmitters/receivers installed in laptops or PDAs</a:t>
            </a:r>
          </a:p>
          <a:p>
            <a:pPr lvl="1">
              <a:lnSpc>
                <a:spcPct val="90000"/>
              </a:lnSpc>
            </a:pPr>
            <a:r>
              <a:rPr lang="en-US" sz="1400" b="1" dirty="0"/>
              <a:t>Offers high-bandwidth capacity, but limited range</a:t>
            </a:r>
            <a:r>
              <a:rPr lang="en-US" sz="1400" dirty="0"/>
              <a:t>; is also inexpensive</a:t>
            </a:r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/>
              <a:t>Bluetooth (802.11)</a:t>
            </a:r>
          </a:p>
          <a:p>
            <a:pPr lvl="1">
              <a:lnSpc>
                <a:spcPct val="90000"/>
              </a:lnSpc>
            </a:pPr>
            <a:r>
              <a:rPr lang="en-US" sz="1400" b="1" dirty="0"/>
              <a:t>Technology standard for short-range wireless communication under 30 feet</a:t>
            </a:r>
          </a:p>
          <a:p>
            <a:pPr lvl="1">
              <a:lnSpc>
                <a:spcPct val="90000"/>
              </a:lnSpc>
            </a:pPr>
            <a:r>
              <a:rPr lang="en-US" sz="1400" b="1" dirty="0"/>
              <a:t>personal connectivity technology </a:t>
            </a:r>
            <a:r>
              <a:rPr lang="en-US" sz="1400" dirty="0"/>
              <a:t>that enables links between mobile computers, phones, PDAs and connectivity with Internet; has much more limited range than Wi-Fi (</a:t>
            </a:r>
            <a:r>
              <a:rPr lang="en-US" sz="1400" b="1" dirty="0"/>
              <a:t>30 feet vs. 300 meters, links up to 8 devices</a:t>
            </a:r>
            <a:r>
              <a:rPr lang="en-US" sz="1400" dirty="0"/>
              <a:t>)</a:t>
            </a:r>
            <a:endParaRPr lang="en-US" sz="1600" dirty="0"/>
          </a:p>
          <a:p>
            <a:pPr marL="457200" indent="-457200">
              <a:lnSpc>
                <a:spcPct val="90000"/>
              </a:lnSpc>
              <a:buFont typeface="+mj-lt"/>
              <a:buAutoNum type="arabicPeriod"/>
            </a:pPr>
            <a:r>
              <a:rPr lang="en-US" sz="1600" b="1" dirty="0" err="1"/>
              <a:t>WiMax</a:t>
            </a:r>
            <a:r>
              <a:rPr lang="en-US" sz="1600" b="1" dirty="0"/>
              <a:t> (802.16)</a:t>
            </a:r>
          </a:p>
          <a:p>
            <a:pPr marL="857250" lvl="1" indent="-457200">
              <a:lnSpc>
                <a:spcPct val="90000"/>
              </a:lnSpc>
            </a:pPr>
            <a:r>
              <a:rPr lang="en-US" sz="1400" dirty="0"/>
              <a:t>Wireless access range of 31 miles</a:t>
            </a:r>
          </a:p>
        </p:txBody>
      </p:sp>
      <p:pic>
        <p:nvPicPr>
          <p:cNvPr id="5" name="Picture 4" descr="03_1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3790950"/>
            <a:ext cx="3200400" cy="1044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E555F2-D471-49AA-A3D0-113842FAAF19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909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1504950"/>
            <a:ext cx="7886700" cy="1060845"/>
          </a:xfrm>
        </p:spPr>
        <p:txBody>
          <a:bodyPr/>
          <a:lstStyle/>
          <a:p>
            <a:pPr algn="ctr"/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Internet2® Project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4FF748-AA04-4B6B-B4A5-DFED09779055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65E409-A396-43E6-84C6-9310BDA5667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2000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73906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Internet2® Project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00150"/>
            <a:ext cx="7886700" cy="3432573"/>
          </a:xfrm>
        </p:spPr>
        <p:txBody>
          <a:bodyPr/>
          <a:lstStyle/>
          <a:p>
            <a:r>
              <a:rPr lang="en-US" sz="1800" b="1" dirty="0"/>
              <a:t>Advanced networking consortium </a:t>
            </a:r>
            <a:r>
              <a:rPr lang="en-US" sz="1800" dirty="0"/>
              <a:t>of more than 350 member institutions including universities, corporations, government research agencies, and not-for-profit networking organizations, working in partnership </a:t>
            </a:r>
            <a:r>
              <a:rPr lang="en-US" sz="1800" b="1" dirty="0"/>
              <a:t>to facilitate the development, deployment and use of revolutionary Internet technologies</a:t>
            </a:r>
            <a:r>
              <a:rPr lang="en-US" sz="1800" dirty="0"/>
              <a:t>. </a:t>
            </a:r>
          </a:p>
          <a:p>
            <a:endParaRPr lang="en-US" sz="2000" dirty="0"/>
          </a:p>
          <a:p>
            <a:r>
              <a:rPr lang="en-US" sz="2000" b="1" dirty="0"/>
              <a:t>Primary goals:</a:t>
            </a:r>
          </a:p>
          <a:p>
            <a:pPr lvl="1"/>
            <a:r>
              <a:rPr lang="en-US" sz="1800" b="1" dirty="0"/>
              <a:t>Create a leading edge very-high speed network</a:t>
            </a:r>
            <a:r>
              <a:rPr lang="en-US" sz="1800" dirty="0"/>
              <a:t> for national research community (100 gigabit-per-second network)</a:t>
            </a:r>
          </a:p>
          <a:p>
            <a:pPr lvl="1"/>
            <a:r>
              <a:rPr lang="en-US" sz="1800" b="1" dirty="0"/>
              <a:t>Enable revolutionary Internet applications</a:t>
            </a:r>
          </a:p>
          <a:p>
            <a:pPr lvl="1"/>
            <a:r>
              <a:rPr lang="en-US" sz="1800" b="1" dirty="0"/>
              <a:t>Ensure the rapid transfer of new network services and application </a:t>
            </a:r>
            <a:r>
              <a:rPr lang="en-US" sz="1800" dirty="0"/>
              <a:t>to the broader Internet community.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BFC7A2-5DB1-461B-AC82-781A62D6535B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24589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697706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Areas of Focus of Internet2®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123950"/>
            <a:ext cx="8286750" cy="350877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b="1" dirty="0"/>
              <a:t>New networking capabilities</a:t>
            </a:r>
            <a:r>
              <a:rPr lang="en-US" sz="1800" dirty="0"/>
              <a:t>: Projects include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Deploying IPv6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Developing and implementing new technologies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Developing more effective routing practices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Coordinating the interconnection of different components of the Internet2 infrastructure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Creating an infrastructure to handle multicasting</a:t>
            </a:r>
          </a:p>
          <a:p>
            <a:pPr>
              <a:lnSpc>
                <a:spcPct val="90000"/>
              </a:lnSpc>
            </a:pPr>
            <a:r>
              <a:rPr lang="en-US" sz="1800" b="1" dirty="0"/>
              <a:t>Advanced applications</a:t>
            </a:r>
          </a:p>
          <a:p>
            <a:pPr lvl="1">
              <a:lnSpc>
                <a:spcPct val="90000"/>
              </a:lnSpc>
            </a:pPr>
            <a:r>
              <a:rPr lang="en-US" sz="1800" dirty="0"/>
              <a:t>distributed computation, virtual labs, digital libraries, distributed learning, telemedicine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906881-54A9-4ED7-969A-AF5D55CA8079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6646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73906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Internet2®: Benefits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28650" y="1200150"/>
            <a:ext cx="7886700" cy="343257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800" b="1" dirty="0"/>
              <a:t>IP Multicasting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Set of technologies that enables </a:t>
            </a:r>
            <a:r>
              <a:rPr lang="en-US" sz="1600" b="1" dirty="0"/>
              <a:t>efficient delivery of data to many locations </a:t>
            </a:r>
            <a:r>
              <a:rPr lang="en-US" sz="1600" dirty="0"/>
              <a:t>on a network.</a:t>
            </a:r>
          </a:p>
          <a:p>
            <a:pPr>
              <a:lnSpc>
                <a:spcPct val="90000"/>
              </a:lnSpc>
            </a:pPr>
            <a:r>
              <a:rPr lang="en-US" sz="1800" b="1" dirty="0"/>
              <a:t>Latency solutions</a:t>
            </a:r>
          </a:p>
          <a:p>
            <a:pPr lvl="1">
              <a:lnSpc>
                <a:spcPct val="90000"/>
              </a:lnSpc>
            </a:pPr>
            <a:r>
              <a:rPr lang="en-US" sz="1600" b="1" dirty="0"/>
              <a:t>Diffserve</a:t>
            </a:r>
            <a:r>
              <a:rPr lang="en-US" sz="1600" dirty="0"/>
              <a:t> (differentiated quality of service) will be able to </a:t>
            </a:r>
            <a:r>
              <a:rPr lang="en-US" sz="1600" b="1" dirty="0"/>
              <a:t>assign different levels of priority to packets depending on type of data being transmitted.</a:t>
            </a: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1800" b="1" dirty="0"/>
              <a:t>Guaranteed service levels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Ability to purchase right to move data through network at </a:t>
            </a:r>
            <a:r>
              <a:rPr lang="en-US" sz="1600" b="1" dirty="0"/>
              <a:t>guaranteed speed in return for higher fee.</a:t>
            </a: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1800" b="1" dirty="0"/>
              <a:t>Lower error rates </a:t>
            </a:r>
          </a:p>
          <a:p>
            <a:pPr>
              <a:lnSpc>
                <a:spcPct val="90000"/>
              </a:lnSpc>
            </a:pPr>
            <a:r>
              <a:rPr lang="en-US" sz="1800" b="1" dirty="0"/>
              <a:t>Declining costs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39BDE4-2BB0-487A-88B6-8B444CD4171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4C99E5D-2F57-4545-9C6A-E69085E8E7D4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</p:spTree>
    <p:extLst>
      <p:ext uri="{BB962C8B-B14F-4D97-AF65-F5344CB8AC3E}">
        <p14:creationId xmlns:p14="http://schemas.microsoft.com/office/powerpoint/2010/main" val="11450304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D466D1-6DCE-D2BD-1EF9-BF0A56726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0C635C-437D-4A04-8166-D461029EDFE6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68F869-8888-D104-4EB6-51A0E3FA8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5EE8D-763E-C1A1-773C-B0B969B61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941A28F-F5B8-9E71-0E20-FC766C63AC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888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D7F928-1D59-8D84-44EF-7227C4F5C6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0C2C1F-86E1-44D0-A466-C10F1A80BE0D}" type="datetime1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476449-11FD-DEDC-B174-6B1D2138C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885C6A-DA86-C08C-6D22-8AD423132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913E2-8DF2-4205-9529-3EECA9F54709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2038D5-5B5C-F705-E5F3-0ACCF5A248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195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177C48-6421-0072-AB64-2A3B6B05A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0C2C1F-86E1-44D0-A466-C10F1A80BE0D}" type="datetime1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8927CF-4EBC-08CE-181B-EB2B3800F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8FE303-A4B8-8051-320C-4D5AAB4E6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913E2-8DF2-4205-9529-3EECA9F54709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664982B-46C3-0545-C7C3-1242A9BF38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940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325B51-1720-1287-8465-6F7480270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0C2C1F-86E1-44D0-A466-C10F1A80BE0D}" type="datetime1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447883-C4E6-1C7C-201D-5CDBE0A7F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5EDAE3-303B-4561-EF61-C4CDF1F0E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913E2-8DF2-4205-9529-3EECA9F54709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972AB2-5D23-6483-0196-E4A6F50BA6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191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2"/>
          <p:cNvSpPr>
            <a:spLocks noGrp="1" noChangeArrowheads="1"/>
          </p:cNvSpPr>
          <p:nvPr>
            <p:ph type="title"/>
          </p:nvPr>
        </p:nvSpPr>
        <p:spPr>
          <a:xfrm>
            <a:off x="628650" y="273844"/>
            <a:ext cx="7886700" cy="697706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Internet and the Web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idx="1"/>
          </p:nvPr>
        </p:nvSpPr>
        <p:spPr>
          <a:xfrm>
            <a:off x="628650" y="1047750"/>
            <a:ext cx="7886700" cy="3733800"/>
          </a:xfrm>
        </p:spPr>
        <p:txBody>
          <a:bodyPr rtlCol="0">
            <a:noAutofit/>
          </a:bodyPr>
          <a:lstStyle/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dirty="0"/>
              <a:t>Computer network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400" dirty="0"/>
              <a:t>Technology allowing people to connect computers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1600" b="1" dirty="0"/>
              <a:t>Internet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400" b="1" i="1" dirty="0"/>
              <a:t>Interconnected global computer networks </a:t>
            </a:r>
            <a:r>
              <a:rPr lang="en-US" sz="1400" dirty="0"/>
              <a:t>(large)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400" dirty="0"/>
              <a:t>Is a set of interconnected networks. 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1400" dirty="0"/>
              <a:t>Type of internet (lowercase “i”)</a:t>
            </a:r>
          </a:p>
          <a:p>
            <a:pPr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600" b="1" dirty="0"/>
              <a:t>World Wide Web (Web)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1" dirty="0"/>
              <a:t>Subset of computers</a:t>
            </a:r>
            <a:r>
              <a:rPr lang="en-US" sz="1400" dirty="0"/>
              <a:t> on the Internet that are connected to one another in a specific way that makes them and their </a:t>
            </a:r>
            <a:r>
              <a:rPr lang="en-US" sz="1400" b="1" dirty="0"/>
              <a:t>contents accessible to each other</a:t>
            </a:r>
            <a:r>
              <a:rPr lang="en-US" sz="1400" dirty="0"/>
              <a:t>.  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400" dirty="0"/>
              <a:t>Includes </a:t>
            </a:r>
            <a:r>
              <a:rPr lang="en-US" sz="1400" b="1" dirty="0"/>
              <a:t>easy-to-use standard interfaces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1" dirty="0"/>
              <a:t>ARPANET: </a:t>
            </a:r>
            <a:r>
              <a:rPr lang="en-US" sz="1400" dirty="0"/>
              <a:t>earliest network (became the Internet)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1" dirty="0"/>
              <a:t>Usenet:</a:t>
            </a:r>
            <a:r>
              <a:rPr lang="en-US" sz="1400" dirty="0"/>
              <a:t> User’s News Network (1979), allows anyone to the network to read and post articles on a variety of subjects. 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1400" b="1" dirty="0"/>
              <a:t>HTML</a:t>
            </a:r>
            <a:r>
              <a:rPr lang="en-US" sz="1400" dirty="0"/>
              <a:t>: Set of codes (tags) attached to text</a:t>
            </a:r>
          </a:p>
          <a:p>
            <a:pPr lvl="1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140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F49DD4-0F9A-470F-A689-9B435B0CA54B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67150"/>
            <a:ext cx="7886700" cy="762000"/>
          </a:xfrm>
        </p:spPr>
        <p:txBody>
          <a:bodyPr>
            <a:normAutofit fontScale="90000"/>
          </a:bodyPr>
          <a:lstStyle/>
          <a:p>
            <a:r>
              <a:rPr lang="en-US" sz="1800" b="1" dirty="0"/>
              <a:t>Acknowledgement:</a:t>
            </a:r>
            <a:br>
              <a:rPr lang="en-US" sz="1800" dirty="0"/>
            </a:br>
            <a:r>
              <a:rPr lang="en-US" sz="1800" dirty="0"/>
              <a:t>Gary Schneider. E-Business. International Edition, </a:t>
            </a:r>
            <a:r>
              <a:rPr lang="en-US" sz="1800" dirty="0" err="1"/>
              <a:t>Cengage</a:t>
            </a:r>
            <a:r>
              <a:rPr lang="en-US" sz="1800" dirty="0"/>
              <a:t> Learning.</a:t>
            </a:r>
            <a:br>
              <a:rPr lang="en-US" sz="1800" dirty="0"/>
            </a:br>
            <a:r>
              <a:rPr lang="en-US" sz="1800" dirty="0" err="1"/>
              <a:t>Laudon</a:t>
            </a:r>
            <a:r>
              <a:rPr lang="en-US" sz="1800" dirty="0"/>
              <a:t> &amp; </a:t>
            </a:r>
            <a:r>
              <a:rPr lang="en-US" sz="1800" dirty="0" err="1"/>
              <a:t>Traver</a:t>
            </a:r>
            <a:r>
              <a:rPr lang="en-US" sz="1800" dirty="0"/>
              <a:t>. E-Commerce (2014). </a:t>
            </a: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742950"/>
            <a:ext cx="2990850" cy="2392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22B460-6AD0-4062-A1B0-8FB0CE849066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32834D-DD8A-48C3-BBC3-2213F73EDDF9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163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204913" y="1815666"/>
            <a:ext cx="6858000" cy="918102"/>
          </a:xfrm>
          <a:solidFill>
            <a:schemeClr val="bg1">
              <a:alpha val="74902"/>
            </a:schemeClr>
          </a:solid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450"/>
              </a:spcBef>
              <a:spcAft>
                <a:spcPts val="450"/>
              </a:spcAft>
            </a:pPr>
            <a:r>
              <a:rPr lang="en-US" sz="3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 Does Internet Works?</a:t>
            </a:r>
            <a:br>
              <a:rPr lang="en-US" sz="3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000" b="1" i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Internet Standards</a:t>
            </a:r>
          </a:p>
        </p:txBody>
      </p:sp>
    </p:spTree>
    <p:extLst>
      <p:ext uri="{BB962C8B-B14F-4D97-AF65-F5344CB8AC3E}">
        <p14:creationId xmlns:p14="http://schemas.microsoft.com/office/powerpoint/2010/main" val="2961218667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1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38200" y="102393"/>
            <a:ext cx="7080764" cy="472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C5353E7-25AF-4FF3-8AFA-28FDE2153807}" type="datetime1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913E2-8DF2-4205-9529-3EECA9F5470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49F394-4B94-E6F4-C8BE-4B4E2B49A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0C2C1F-86E1-44D0-A466-C10F1A80BE0D}" type="datetime1">
              <a:rPr lang="en-US" smtClean="0"/>
              <a:t>6/13/2026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EB6428-861B-4BCE-10EB-5C4BB8D0D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7487CE-5C8F-C077-79F3-4E2CA50A7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913E2-8DF2-4205-9529-3EECA9F5470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250CC5-47CC-11B5-5B3B-69236F07A1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75" y="0"/>
            <a:ext cx="771525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61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45306"/>
          </a:xfrm>
        </p:spPr>
        <p:txBody>
          <a:bodyPr>
            <a:normAutofit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Internet: Key Technology Concepts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047750"/>
            <a:ext cx="8153400" cy="3657600"/>
          </a:xfrm>
        </p:spPr>
        <p:txBody>
          <a:bodyPr/>
          <a:lstStyle/>
          <a:p>
            <a:pPr marL="400050" indent="-400050">
              <a:lnSpc>
                <a:spcPct val="100000"/>
              </a:lnSpc>
              <a:spcBef>
                <a:spcPts val="450"/>
              </a:spcBef>
              <a:buFont typeface="+mj-lt"/>
              <a:buAutoNum type="romanLcPeriod"/>
            </a:pPr>
            <a:r>
              <a:rPr lang="en-US" sz="1800" b="1" dirty="0"/>
              <a:t>Packet switching</a:t>
            </a:r>
          </a:p>
          <a:p>
            <a:pPr marL="592931" lvl="3" indent="-400050">
              <a:lnSpc>
                <a:spcPct val="100000"/>
              </a:lnSpc>
              <a:spcBef>
                <a:spcPts val="450"/>
              </a:spcBef>
            </a:pPr>
            <a:r>
              <a:rPr lang="en-US" dirty="0"/>
              <a:t>A method of </a:t>
            </a:r>
            <a:r>
              <a:rPr lang="en-US" b="1" dirty="0"/>
              <a:t>slicing digital messages into packets</a:t>
            </a:r>
            <a:r>
              <a:rPr lang="en-US" dirty="0"/>
              <a:t>, </a:t>
            </a:r>
            <a:r>
              <a:rPr lang="en-US" b="1" dirty="0"/>
              <a:t>sending the packets </a:t>
            </a:r>
            <a:r>
              <a:rPr lang="en-US" dirty="0"/>
              <a:t>along different communication paths as they become available, and </a:t>
            </a:r>
            <a:r>
              <a:rPr lang="en-US" b="1" dirty="0"/>
              <a:t>then reassembling the packets once they arrive at their destination.</a:t>
            </a:r>
          </a:p>
          <a:p>
            <a:pPr marL="592931" lvl="3" indent="-400050">
              <a:lnSpc>
                <a:spcPct val="100000"/>
              </a:lnSpc>
              <a:spcBef>
                <a:spcPts val="450"/>
              </a:spcBef>
            </a:pPr>
            <a:r>
              <a:rPr lang="en-US" b="1" dirty="0"/>
              <a:t>Uses routers</a:t>
            </a:r>
            <a:r>
              <a:rPr lang="en-US" dirty="0"/>
              <a:t>: special purpose computers </a:t>
            </a:r>
            <a:r>
              <a:rPr lang="en-US" b="1" dirty="0"/>
              <a:t>that interconnect the computer networks</a:t>
            </a:r>
            <a:r>
              <a:rPr lang="en-US" dirty="0"/>
              <a:t> that make up the Internet and </a:t>
            </a:r>
            <a:r>
              <a:rPr lang="en-US" b="1" dirty="0"/>
              <a:t>route packets to their ultimate destination</a:t>
            </a:r>
            <a:r>
              <a:rPr lang="en-US" dirty="0"/>
              <a:t>.</a:t>
            </a:r>
          </a:p>
          <a:p>
            <a:pPr marL="592931" lvl="3" indent="-400050">
              <a:lnSpc>
                <a:spcPct val="100000"/>
              </a:lnSpc>
              <a:spcBef>
                <a:spcPts val="450"/>
              </a:spcBef>
            </a:pPr>
            <a:r>
              <a:rPr lang="en-US" b="1" dirty="0"/>
              <a:t>Routers use computer programs called routing algorithms </a:t>
            </a:r>
            <a:r>
              <a:rPr lang="en-US" dirty="0"/>
              <a:t>to ensure packets take the best available path toward their destination.</a:t>
            </a:r>
          </a:p>
          <a:p>
            <a:pPr marL="453485" lvl="3" indent="-260604">
              <a:lnSpc>
                <a:spcPct val="100000"/>
              </a:lnSpc>
              <a:spcBef>
                <a:spcPts val="450"/>
              </a:spcBef>
              <a:buFont typeface="Wingdings" panose="05000000000000000000" pitchFamily="2" charset="2"/>
              <a:buChar char="ü"/>
            </a:pPr>
            <a:endParaRPr lang="en-US" sz="14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FEC384-6A58-4A7B-9B2D-DE2668A90C54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50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545306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Internet: Key Technology Concepts (cont’d)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971550"/>
            <a:ext cx="8153400" cy="3733800"/>
          </a:xfrm>
        </p:spPr>
        <p:txBody>
          <a:bodyPr/>
          <a:lstStyle/>
          <a:p>
            <a:pPr marL="285750" indent="-285750">
              <a:lnSpc>
                <a:spcPct val="100000"/>
              </a:lnSpc>
              <a:spcBef>
                <a:spcPts val="450"/>
              </a:spcBef>
              <a:buFont typeface="+mj-lt"/>
              <a:buAutoNum type="romanLcPeriod" startAt="2"/>
            </a:pPr>
            <a:r>
              <a:rPr lang="en-US" sz="1600" b="1" dirty="0"/>
              <a:t>TCP/IP communications protocol</a:t>
            </a:r>
          </a:p>
          <a:p>
            <a:pPr marL="478631" lvl="3" indent="-285750">
              <a:lnSpc>
                <a:spcPct val="100000"/>
              </a:lnSpc>
              <a:spcBef>
                <a:spcPts val="450"/>
              </a:spcBef>
            </a:pPr>
            <a:r>
              <a:rPr lang="en-US" sz="1600" b="1" dirty="0"/>
              <a:t>Protocol:</a:t>
            </a:r>
            <a:r>
              <a:rPr lang="en-US" sz="1600" dirty="0"/>
              <a:t> a set of </a:t>
            </a:r>
            <a:r>
              <a:rPr lang="en-US" sz="1600" b="1" dirty="0"/>
              <a:t>rules for formatting, ordering, compressing and error-checking messages</a:t>
            </a:r>
            <a:r>
              <a:rPr lang="en-US" sz="1600" dirty="0"/>
              <a:t>.</a:t>
            </a:r>
          </a:p>
          <a:p>
            <a:pPr marL="478631" lvl="3" indent="-285750">
              <a:lnSpc>
                <a:spcPct val="100000"/>
              </a:lnSpc>
              <a:spcBef>
                <a:spcPts val="450"/>
              </a:spcBef>
            </a:pPr>
            <a:r>
              <a:rPr lang="en-US" sz="1600" b="1" dirty="0"/>
              <a:t>TCP: Establishes the connections among sending and receiving Web computers</a:t>
            </a:r>
            <a:r>
              <a:rPr lang="en-US" sz="1600" dirty="0"/>
              <a:t>, handles the </a:t>
            </a:r>
            <a:r>
              <a:rPr lang="en-US" sz="1600" b="1" dirty="0"/>
              <a:t>assembly of packets at the point of transmission, and their reassembly at the receiving end. Controls moving of data between applications. </a:t>
            </a:r>
          </a:p>
          <a:p>
            <a:pPr marL="478631" lvl="3" indent="-285750">
              <a:lnSpc>
                <a:spcPct val="100000"/>
              </a:lnSpc>
              <a:spcBef>
                <a:spcPts val="450"/>
              </a:spcBef>
            </a:pPr>
            <a:r>
              <a:rPr lang="en-US" sz="1600" b="1" dirty="0"/>
              <a:t>IP</a:t>
            </a:r>
            <a:r>
              <a:rPr lang="en-US" sz="1600" dirty="0"/>
              <a:t>: Provides </a:t>
            </a:r>
            <a:r>
              <a:rPr lang="en-US" sz="1600" b="1" dirty="0"/>
              <a:t>the Internet’s addressing scheme</a:t>
            </a:r>
          </a:p>
          <a:p>
            <a:pPr marL="478631" lvl="3" indent="-285750">
              <a:lnSpc>
                <a:spcPct val="100000"/>
              </a:lnSpc>
              <a:spcBef>
                <a:spcPts val="450"/>
              </a:spcBef>
            </a:pPr>
            <a:endParaRPr lang="en-US" sz="1600" b="1" dirty="0"/>
          </a:p>
          <a:p>
            <a:pPr marL="285750" indent="-285750">
              <a:lnSpc>
                <a:spcPct val="100000"/>
              </a:lnSpc>
              <a:spcBef>
                <a:spcPts val="450"/>
              </a:spcBef>
              <a:buFont typeface="+mj-lt"/>
              <a:buAutoNum type="romanLcPeriod" startAt="2"/>
            </a:pPr>
            <a:r>
              <a:rPr lang="en-US" sz="1600" b="1" dirty="0"/>
              <a:t>Client/server computing</a:t>
            </a:r>
          </a:p>
          <a:p>
            <a:pPr marL="478631" lvl="3" indent="-285750">
              <a:lnSpc>
                <a:spcPct val="100000"/>
              </a:lnSpc>
              <a:spcBef>
                <a:spcPts val="450"/>
              </a:spcBef>
            </a:pPr>
            <a:r>
              <a:rPr lang="en-US" sz="1600" dirty="0"/>
              <a:t>Model of computing in which very powerful </a:t>
            </a:r>
            <a:r>
              <a:rPr lang="en-US" sz="1600" b="1" dirty="0"/>
              <a:t>personal computers (clients) are connected in a network with one or more server computers that perform common functions for the clients</a:t>
            </a:r>
            <a:r>
              <a:rPr lang="en-US" sz="1600" dirty="0"/>
              <a:t>, such as storing files, software applications, etc.</a:t>
            </a:r>
            <a:endParaRPr lang="en-US" sz="1600" b="1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D95174-370B-431F-A2AB-704F2100B840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97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773906"/>
          </a:xfrm>
        </p:spPr>
        <p:txBody>
          <a:bodyPr>
            <a:normAutofit/>
          </a:bodyPr>
          <a:lstStyle/>
          <a:p>
            <a:r>
              <a:rPr lang="en-U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Packet Switching: Architecture</a:t>
            </a:r>
          </a:p>
        </p:txBody>
      </p:sp>
      <p:pic>
        <p:nvPicPr>
          <p:cNvPr id="5" name="Content Placeholder 4" descr="03_0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8650" y="1400110"/>
            <a:ext cx="7886700" cy="3202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CBA23C-95C8-4831-AD96-436ED80EFA25}" type="datetime1">
              <a:rPr lang="en-US" smtClean="0"/>
              <a:t>6/13/2026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Presented by Md Mahbubul Alam, PhD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52B0E1-8D16-482F-A6B6-49CBB2634010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245707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Default Design">
  <a:themeElements>
    <a:clrScheme name="1_Default Design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FFFF"/>
      </a:accent1>
      <a:accent2>
        <a:srgbClr val="3333CC"/>
      </a:accent2>
      <a:accent3>
        <a:srgbClr val="FFFFFF"/>
      </a:accent3>
      <a:accent4>
        <a:srgbClr val="000000"/>
      </a:accent4>
      <a:accent5>
        <a:srgbClr val="FFFFFF"/>
      </a:accent5>
      <a:accent6>
        <a:srgbClr val="2D2DB9"/>
      </a:accent6>
      <a:hlink>
        <a:srgbClr val="FFFFFF"/>
      </a:hlink>
      <a:folHlink>
        <a:srgbClr val="B2B2B2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FFFF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2D2DB9"/>
        </a:accent6>
        <a:hlink>
          <a:srgbClr val="FFFF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eme While Red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ndara">
      <a:maj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</TotalTime>
  <Words>1690</Words>
  <Application>Microsoft Office PowerPoint</Application>
  <PresentationFormat>On-screen Show (16:9)</PresentationFormat>
  <Paragraphs>233</Paragraphs>
  <Slides>30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Arial</vt:lpstr>
      <vt:lpstr>Candara</vt:lpstr>
      <vt:lpstr>Courier New</vt:lpstr>
      <vt:lpstr>Times New Roman</vt:lpstr>
      <vt:lpstr>Wingdings</vt:lpstr>
      <vt:lpstr>1_Default Design</vt:lpstr>
      <vt:lpstr>Theme While Red 1</vt:lpstr>
      <vt:lpstr>Lecture 2 E-Business Technology Basics  (Book Chapter 2)</vt:lpstr>
      <vt:lpstr>Intended Learning Outcomes (ILOs)</vt:lpstr>
      <vt:lpstr>The Internet and the Web</vt:lpstr>
      <vt:lpstr>How Does Internet Works? Internet Standards</vt:lpstr>
      <vt:lpstr>PowerPoint Presentation</vt:lpstr>
      <vt:lpstr>PowerPoint Presentation</vt:lpstr>
      <vt:lpstr>The Internet: Key Technology Concepts</vt:lpstr>
      <vt:lpstr>The Internet: Key Technology Concepts (cont’d)</vt:lpstr>
      <vt:lpstr>Packet Switching: Architecture</vt:lpstr>
      <vt:lpstr>Routing Internet Messages: TCP/IP &amp; Packet Switching</vt:lpstr>
      <vt:lpstr>IP Address</vt:lpstr>
      <vt:lpstr>Domain Names, DNS, URLs</vt:lpstr>
      <vt:lpstr>PowerPoint Presentation</vt:lpstr>
      <vt:lpstr>Electronic Mail Protocols</vt:lpstr>
      <vt:lpstr>PowerPoint Presentation</vt:lpstr>
      <vt:lpstr>PowerPoint Presentation</vt:lpstr>
      <vt:lpstr>Internet Connection Options</vt:lpstr>
      <vt:lpstr>Connectivity overview</vt:lpstr>
      <vt:lpstr>PowerPoint Presentation</vt:lpstr>
      <vt:lpstr>Virtual Private Network (VPN)</vt:lpstr>
      <vt:lpstr>Wireless Local Area Network (WLANs)</vt:lpstr>
      <vt:lpstr>Internet2® Project</vt:lpstr>
      <vt:lpstr>Internet2® Project</vt:lpstr>
      <vt:lpstr>Areas of Focus of Internet2®</vt:lpstr>
      <vt:lpstr>Internet2®: Benefits</vt:lpstr>
      <vt:lpstr>PowerPoint Presentation</vt:lpstr>
      <vt:lpstr>PowerPoint Presentation</vt:lpstr>
      <vt:lpstr>PowerPoint Presentation</vt:lpstr>
      <vt:lpstr>PowerPoint Presentation</vt:lpstr>
      <vt:lpstr>Acknowledgement: Gary Schneider. E-Business. International Edition, Cengage Learning. Laudon &amp; Traver. E-Commerce (2014).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>Md. Mahbubul Alam</cp:lastModifiedBy>
  <cp:revision>288</cp:revision>
  <dcterms:created xsi:type="dcterms:W3CDTF">2008-06-26T05:08:01Z</dcterms:created>
  <dcterms:modified xsi:type="dcterms:W3CDTF">2026-06-13T14:38:16Z</dcterms:modified>
</cp:coreProperties>
</file>